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5"/>
  </p:notesMasterIdLst>
  <p:handoutMasterIdLst>
    <p:handoutMasterId r:id="rId436"/>
  </p:handoutMasterIdLst>
  <p:sldIdLst>
    <p:sldId id="256" r:id="rId2"/>
    <p:sldId id="274" r:id="rId3"/>
    <p:sldId id="258" r:id="rId4"/>
    <p:sldId id="275" r:id="rId5"/>
    <p:sldId id="259" r:id="rId6"/>
    <p:sldId id="304" r:id="rId7"/>
    <p:sldId id="305" r:id="rId8"/>
    <p:sldId id="306" r:id="rId9"/>
    <p:sldId id="307" r:id="rId10"/>
    <p:sldId id="277" r:id="rId11"/>
    <p:sldId id="308" r:id="rId12"/>
    <p:sldId id="309" r:id="rId13"/>
    <p:sldId id="278" r:id="rId14"/>
    <p:sldId id="279" r:id="rId15"/>
    <p:sldId id="276" r:id="rId16"/>
    <p:sldId id="280" r:id="rId17"/>
    <p:sldId id="310" r:id="rId18"/>
    <p:sldId id="311" r:id="rId19"/>
    <p:sldId id="281" r:id="rId20"/>
    <p:sldId id="282" r:id="rId21"/>
    <p:sldId id="283" r:id="rId22"/>
    <p:sldId id="284" r:id="rId23"/>
    <p:sldId id="285" r:id="rId24"/>
    <p:sldId id="288" r:id="rId25"/>
    <p:sldId id="286" r:id="rId26"/>
    <p:sldId id="312" r:id="rId27"/>
    <p:sldId id="313" r:id="rId28"/>
    <p:sldId id="322" r:id="rId29"/>
    <p:sldId id="323" r:id="rId30"/>
    <p:sldId id="287" r:id="rId31"/>
    <p:sldId id="289" r:id="rId32"/>
    <p:sldId id="290" r:id="rId33"/>
    <p:sldId id="291" r:id="rId34"/>
    <p:sldId id="292" r:id="rId35"/>
    <p:sldId id="314" r:id="rId36"/>
    <p:sldId id="315" r:id="rId37"/>
    <p:sldId id="316" r:id="rId38"/>
    <p:sldId id="317" r:id="rId39"/>
    <p:sldId id="293" r:id="rId40"/>
    <p:sldId id="294" r:id="rId41"/>
    <p:sldId id="295" r:id="rId42"/>
    <p:sldId id="296" r:id="rId43"/>
    <p:sldId id="297" r:id="rId44"/>
    <p:sldId id="353" r:id="rId45"/>
    <p:sldId id="354" r:id="rId46"/>
    <p:sldId id="298" r:id="rId47"/>
    <p:sldId id="299" r:id="rId48"/>
    <p:sldId id="300" r:id="rId49"/>
    <p:sldId id="301" r:id="rId50"/>
    <p:sldId id="302" r:id="rId51"/>
    <p:sldId id="320" r:id="rId52"/>
    <p:sldId id="321" r:id="rId53"/>
    <p:sldId id="303" r:id="rId54"/>
    <p:sldId id="364" r:id="rId55"/>
    <p:sldId id="365" r:id="rId56"/>
    <p:sldId id="366" r:id="rId57"/>
    <p:sldId id="367" r:id="rId58"/>
    <p:sldId id="368" r:id="rId59"/>
    <p:sldId id="369" r:id="rId60"/>
    <p:sldId id="370" r:id="rId61"/>
    <p:sldId id="371" r:id="rId62"/>
    <p:sldId id="372" r:id="rId63"/>
    <p:sldId id="373" r:id="rId64"/>
    <p:sldId id="374" r:id="rId65"/>
    <p:sldId id="375" r:id="rId66"/>
    <p:sldId id="376" r:id="rId67"/>
    <p:sldId id="377" r:id="rId68"/>
    <p:sldId id="378" r:id="rId69"/>
    <p:sldId id="379" r:id="rId70"/>
    <p:sldId id="380" r:id="rId71"/>
    <p:sldId id="381" r:id="rId72"/>
    <p:sldId id="382" r:id="rId73"/>
    <p:sldId id="383" r:id="rId74"/>
    <p:sldId id="384" r:id="rId75"/>
    <p:sldId id="385" r:id="rId76"/>
    <p:sldId id="386" r:id="rId77"/>
    <p:sldId id="387" r:id="rId78"/>
    <p:sldId id="388" r:id="rId79"/>
    <p:sldId id="389" r:id="rId80"/>
    <p:sldId id="390" r:id="rId81"/>
    <p:sldId id="391" r:id="rId82"/>
    <p:sldId id="392" r:id="rId83"/>
    <p:sldId id="393" r:id="rId84"/>
    <p:sldId id="394" r:id="rId85"/>
    <p:sldId id="395" r:id="rId86"/>
    <p:sldId id="396" r:id="rId87"/>
    <p:sldId id="397" r:id="rId88"/>
    <p:sldId id="398" r:id="rId89"/>
    <p:sldId id="399" r:id="rId90"/>
    <p:sldId id="400" r:id="rId91"/>
    <p:sldId id="401" r:id="rId92"/>
    <p:sldId id="402" r:id="rId93"/>
    <p:sldId id="403" r:id="rId94"/>
    <p:sldId id="404" r:id="rId95"/>
    <p:sldId id="405" r:id="rId96"/>
    <p:sldId id="406" r:id="rId97"/>
    <p:sldId id="407" r:id="rId98"/>
    <p:sldId id="408" r:id="rId99"/>
    <p:sldId id="409" r:id="rId100"/>
    <p:sldId id="410" r:id="rId101"/>
    <p:sldId id="412" r:id="rId102"/>
    <p:sldId id="413" r:id="rId103"/>
    <p:sldId id="414" r:id="rId104"/>
    <p:sldId id="415" r:id="rId105"/>
    <p:sldId id="416" r:id="rId106"/>
    <p:sldId id="417" r:id="rId107"/>
    <p:sldId id="418" r:id="rId108"/>
    <p:sldId id="419" r:id="rId109"/>
    <p:sldId id="420" r:id="rId110"/>
    <p:sldId id="421" r:id="rId111"/>
    <p:sldId id="422" r:id="rId112"/>
    <p:sldId id="423" r:id="rId113"/>
    <p:sldId id="424" r:id="rId114"/>
    <p:sldId id="425" r:id="rId115"/>
    <p:sldId id="426" r:id="rId116"/>
    <p:sldId id="427" r:id="rId117"/>
    <p:sldId id="428" r:id="rId118"/>
    <p:sldId id="429" r:id="rId119"/>
    <p:sldId id="430" r:id="rId120"/>
    <p:sldId id="431" r:id="rId121"/>
    <p:sldId id="432" r:id="rId122"/>
    <p:sldId id="433" r:id="rId123"/>
    <p:sldId id="434" r:id="rId124"/>
    <p:sldId id="435" r:id="rId125"/>
    <p:sldId id="436" r:id="rId126"/>
    <p:sldId id="437" r:id="rId127"/>
    <p:sldId id="438" r:id="rId128"/>
    <p:sldId id="439" r:id="rId129"/>
    <p:sldId id="440" r:id="rId130"/>
    <p:sldId id="442" r:id="rId131"/>
    <p:sldId id="443" r:id="rId132"/>
    <p:sldId id="444" r:id="rId133"/>
    <p:sldId id="445" r:id="rId134"/>
    <p:sldId id="446" r:id="rId135"/>
    <p:sldId id="447" r:id="rId136"/>
    <p:sldId id="448" r:id="rId137"/>
    <p:sldId id="449" r:id="rId138"/>
    <p:sldId id="450" r:id="rId139"/>
    <p:sldId id="451" r:id="rId140"/>
    <p:sldId id="452" r:id="rId141"/>
    <p:sldId id="453" r:id="rId142"/>
    <p:sldId id="454" r:id="rId143"/>
    <p:sldId id="455" r:id="rId144"/>
    <p:sldId id="456" r:id="rId145"/>
    <p:sldId id="457" r:id="rId146"/>
    <p:sldId id="458" r:id="rId147"/>
    <p:sldId id="459" r:id="rId148"/>
    <p:sldId id="460" r:id="rId149"/>
    <p:sldId id="461" r:id="rId150"/>
    <p:sldId id="462" r:id="rId151"/>
    <p:sldId id="463" r:id="rId152"/>
    <p:sldId id="464" r:id="rId153"/>
    <p:sldId id="465" r:id="rId154"/>
    <p:sldId id="466" r:id="rId155"/>
    <p:sldId id="467" r:id="rId156"/>
    <p:sldId id="468" r:id="rId157"/>
    <p:sldId id="469" r:id="rId158"/>
    <p:sldId id="470" r:id="rId159"/>
    <p:sldId id="471" r:id="rId160"/>
    <p:sldId id="472" r:id="rId161"/>
    <p:sldId id="473" r:id="rId162"/>
    <p:sldId id="474" r:id="rId163"/>
    <p:sldId id="475" r:id="rId164"/>
    <p:sldId id="476" r:id="rId165"/>
    <p:sldId id="477" r:id="rId166"/>
    <p:sldId id="478" r:id="rId167"/>
    <p:sldId id="479" r:id="rId168"/>
    <p:sldId id="480" r:id="rId169"/>
    <p:sldId id="481" r:id="rId170"/>
    <p:sldId id="482" r:id="rId171"/>
    <p:sldId id="483" r:id="rId172"/>
    <p:sldId id="484" r:id="rId173"/>
    <p:sldId id="485" r:id="rId174"/>
    <p:sldId id="486" r:id="rId175"/>
    <p:sldId id="487" r:id="rId176"/>
    <p:sldId id="488" r:id="rId177"/>
    <p:sldId id="489" r:id="rId178"/>
    <p:sldId id="490" r:id="rId179"/>
    <p:sldId id="491" r:id="rId180"/>
    <p:sldId id="492" r:id="rId181"/>
    <p:sldId id="493" r:id="rId182"/>
    <p:sldId id="494" r:id="rId183"/>
    <p:sldId id="495" r:id="rId184"/>
    <p:sldId id="496" r:id="rId185"/>
    <p:sldId id="497" r:id="rId186"/>
    <p:sldId id="498" r:id="rId187"/>
    <p:sldId id="499" r:id="rId188"/>
    <p:sldId id="500" r:id="rId189"/>
    <p:sldId id="501" r:id="rId190"/>
    <p:sldId id="502" r:id="rId191"/>
    <p:sldId id="503" r:id="rId192"/>
    <p:sldId id="504" r:id="rId193"/>
    <p:sldId id="505" r:id="rId194"/>
    <p:sldId id="506" r:id="rId195"/>
    <p:sldId id="507" r:id="rId196"/>
    <p:sldId id="508" r:id="rId197"/>
    <p:sldId id="509" r:id="rId198"/>
    <p:sldId id="510" r:id="rId199"/>
    <p:sldId id="511" r:id="rId200"/>
    <p:sldId id="512" r:id="rId201"/>
    <p:sldId id="513" r:id="rId202"/>
    <p:sldId id="514" r:id="rId203"/>
    <p:sldId id="515" r:id="rId204"/>
    <p:sldId id="516" r:id="rId205"/>
    <p:sldId id="517" r:id="rId206"/>
    <p:sldId id="518" r:id="rId207"/>
    <p:sldId id="519" r:id="rId208"/>
    <p:sldId id="520" r:id="rId209"/>
    <p:sldId id="521" r:id="rId210"/>
    <p:sldId id="522" r:id="rId211"/>
    <p:sldId id="523" r:id="rId212"/>
    <p:sldId id="524" r:id="rId213"/>
    <p:sldId id="525" r:id="rId214"/>
    <p:sldId id="526" r:id="rId215"/>
    <p:sldId id="527" r:id="rId216"/>
    <p:sldId id="528" r:id="rId217"/>
    <p:sldId id="529" r:id="rId218"/>
    <p:sldId id="530" r:id="rId219"/>
    <p:sldId id="531" r:id="rId220"/>
    <p:sldId id="532" r:id="rId221"/>
    <p:sldId id="533" r:id="rId222"/>
    <p:sldId id="534" r:id="rId223"/>
    <p:sldId id="535" r:id="rId224"/>
    <p:sldId id="536" r:id="rId225"/>
    <p:sldId id="537" r:id="rId226"/>
    <p:sldId id="538" r:id="rId227"/>
    <p:sldId id="539" r:id="rId228"/>
    <p:sldId id="540" r:id="rId229"/>
    <p:sldId id="541" r:id="rId230"/>
    <p:sldId id="542" r:id="rId231"/>
    <p:sldId id="543" r:id="rId232"/>
    <p:sldId id="544" r:id="rId233"/>
    <p:sldId id="545" r:id="rId234"/>
    <p:sldId id="546" r:id="rId235"/>
    <p:sldId id="547" r:id="rId236"/>
    <p:sldId id="548" r:id="rId237"/>
    <p:sldId id="549" r:id="rId238"/>
    <p:sldId id="550" r:id="rId239"/>
    <p:sldId id="551" r:id="rId240"/>
    <p:sldId id="552" r:id="rId241"/>
    <p:sldId id="553" r:id="rId242"/>
    <p:sldId id="554" r:id="rId243"/>
    <p:sldId id="555" r:id="rId244"/>
    <p:sldId id="556" r:id="rId245"/>
    <p:sldId id="557" r:id="rId246"/>
    <p:sldId id="558" r:id="rId247"/>
    <p:sldId id="559" r:id="rId248"/>
    <p:sldId id="560" r:id="rId249"/>
    <p:sldId id="561" r:id="rId250"/>
    <p:sldId id="562" r:id="rId251"/>
    <p:sldId id="563" r:id="rId252"/>
    <p:sldId id="564" r:id="rId253"/>
    <p:sldId id="565" r:id="rId254"/>
    <p:sldId id="566" r:id="rId255"/>
    <p:sldId id="567" r:id="rId256"/>
    <p:sldId id="568" r:id="rId257"/>
    <p:sldId id="569" r:id="rId258"/>
    <p:sldId id="570" r:id="rId259"/>
    <p:sldId id="571" r:id="rId260"/>
    <p:sldId id="572" r:id="rId261"/>
    <p:sldId id="573" r:id="rId262"/>
    <p:sldId id="589" r:id="rId263"/>
    <p:sldId id="590" r:id="rId264"/>
    <p:sldId id="591" r:id="rId265"/>
    <p:sldId id="592" r:id="rId266"/>
    <p:sldId id="593" r:id="rId267"/>
    <p:sldId id="594" r:id="rId268"/>
    <p:sldId id="595" r:id="rId269"/>
    <p:sldId id="596" r:id="rId270"/>
    <p:sldId id="597" r:id="rId271"/>
    <p:sldId id="598" r:id="rId272"/>
    <p:sldId id="599" r:id="rId273"/>
    <p:sldId id="600" r:id="rId274"/>
    <p:sldId id="601" r:id="rId275"/>
    <p:sldId id="602" r:id="rId276"/>
    <p:sldId id="603" r:id="rId277"/>
    <p:sldId id="604" r:id="rId278"/>
    <p:sldId id="605" r:id="rId279"/>
    <p:sldId id="606" r:id="rId280"/>
    <p:sldId id="607" r:id="rId281"/>
    <p:sldId id="608" r:id="rId282"/>
    <p:sldId id="609" r:id="rId283"/>
    <p:sldId id="610" r:id="rId284"/>
    <p:sldId id="611" r:id="rId285"/>
    <p:sldId id="612" r:id="rId286"/>
    <p:sldId id="613" r:id="rId287"/>
    <p:sldId id="614" r:id="rId288"/>
    <p:sldId id="615" r:id="rId289"/>
    <p:sldId id="616" r:id="rId290"/>
    <p:sldId id="617" r:id="rId291"/>
    <p:sldId id="618" r:id="rId292"/>
    <p:sldId id="619" r:id="rId293"/>
    <p:sldId id="620" r:id="rId294"/>
    <p:sldId id="621" r:id="rId295"/>
    <p:sldId id="622" r:id="rId296"/>
    <p:sldId id="623" r:id="rId297"/>
    <p:sldId id="624" r:id="rId298"/>
    <p:sldId id="625" r:id="rId299"/>
    <p:sldId id="626" r:id="rId300"/>
    <p:sldId id="627" r:id="rId301"/>
    <p:sldId id="628" r:id="rId302"/>
    <p:sldId id="629" r:id="rId303"/>
    <p:sldId id="630" r:id="rId304"/>
    <p:sldId id="631" r:id="rId305"/>
    <p:sldId id="632" r:id="rId306"/>
    <p:sldId id="633" r:id="rId307"/>
    <p:sldId id="634" r:id="rId308"/>
    <p:sldId id="635" r:id="rId309"/>
    <p:sldId id="636" r:id="rId310"/>
    <p:sldId id="637" r:id="rId311"/>
    <p:sldId id="638" r:id="rId312"/>
    <p:sldId id="639" r:id="rId313"/>
    <p:sldId id="640" r:id="rId314"/>
    <p:sldId id="641" r:id="rId315"/>
    <p:sldId id="642" r:id="rId316"/>
    <p:sldId id="643" r:id="rId317"/>
    <p:sldId id="644" r:id="rId318"/>
    <p:sldId id="645" r:id="rId319"/>
    <p:sldId id="646" r:id="rId320"/>
    <p:sldId id="647" r:id="rId321"/>
    <p:sldId id="648" r:id="rId322"/>
    <p:sldId id="649" r:id="rId323"/>
    <p:sldId id="650" r:id="rId324"/>
    <p:sldId id="651" r:id="rId325"/>
    <p:sldId id="652" r:id="rId326"/>
    <p:sldId id="653" r:id="rId327"/>
    <p:sldId id="654" r:id="rId328"/>
    <p:sldId id="655" r:id="rId329"/>
    <p:sldId id="656" r:id="rId330"/>
    <p:sldId id="657" r:id="rId331"/>
    <p:sldId id="658" r:id="rId332"/>
    <p:sldId id="659" r:id="rId333"/>
    <p:sldId id="660" r:id="rId334"/>
    <p:sldId id="661" r:id="rId335"/>
    <p:sldId id="662" r:id="rId336"/>
    <p:sldId id="663" r:id="rId337"/>
    <p:sldId id="664" r:id="rId338"/>
    <p:sldId id="665" r:id="rId339"/>
    <p:sldId id="666" r:id="rId340"/>
    <p:sldId id="667" r:id="rId341"/>
    <p:sldId id="668" r:id="rId342"/>
    <p:sldId id="669" r:id="rId343"/>
    <p:sldId id="670" r:id="rId344"/>
    <p:sldId id="671" r:id="rId345"/>
    <p:sldId id="672" r:id="rId346"/>
    <p:sldId id="674" r:id="rId347"/>
    <p:sldId id="675" r:id="rId348"/>
    <p:sldId id="676" r:id="rId349"/>
    <p:sldId id="677" r:id="rId350"/>
    <p:sldId id="678" r:id="rId351"/>
    <p:sldId id="679" r:id="rId352"/>
    <p:sldId id="680" r:id="rId353"/>
    <p:sldId id="681" r:id="rId354"/>
    <p:sldId id="682" r:id="rId355"/>
    <p:sldId id="683" r:id="rId356"/>
    <p:sldId id="684" r:id="rId357"/>
    <p:sldId id="685" r:id="rId358"/>
    <p:sldId id="686" r:id="rId359"/>
    <p:sldId id="687" r:id="rId360"/>
    <p:sldId id="688" r:id="rId361"/>
    <p:sldId id="689" r:id="rId362"/>
    <p:sldId id="690" r:id="rId363"/>
    <p:sldId id="691" r:id="rId364"/>
    <p:sldId id="692" r:id="rId365"/>
    <p:sldId id="693" r:id="rId366"/>
    <p:sldId id="694" r:id="rId367"/>
    <p:sldId id="695" r:id="rId368"/>
    <p:sldId id="696" r:id="rId369"/>
    <p:sldId id="697" r:id="rId370"/>
    <p:sldId id="698" r:id="rId371"/>
    <p:sldId id="699" r:id="rId372"/>
    <p:sldId id="700" r:id="rId373"/>
    <p:sldId id="701" r:id="rId374"/>
    <p:sldId id="702" r:id="rId375"/>
    <p:sldId id="703" r:id="rId376"/>
    <p:sldId id="704" r:id="rId377"/>
    <p:sldId id="705" r:id="rId378"/>
    <p:sldId id="706" r:id="rId379"/>
    <p:sldId id="707" r:id="rId380"/>
    <p:sldId id="708" r:id="rId381"/>
    <p:sldId id="709" r:id="rId382"/>
    <p:sldId id="710" r:id="rId383"/>
    <p:sldId id="711" r:id="rId384"/>
    <p:sldId id="712" r:id="rId385"/>
    <p:sldId id="713" r:id="rId386"/>
    <p:sldId id="714" r:id="rId387"/>
    <p:sldId id="715" r:id="rId388"/>
    <p:sldId id="716" r:id="rId389"/>
    <p:sldId id="717" r:id="rId390"/>
    <p:sldId id="718" r:id="rId391"/>
    <p:sldId id="719" r:id="rId392"/>
    <p:sldId id="720" r:id="rId393"/>
    <p:sldId id="721" r:id="rId394"/>
    <p:sldId id="722" r:id="rId395"/>
    <p:sldId id="723" r:id="rId396"/>
    <p:sldId id="724" r:id="rId397"/>
    <p:sldId id="725" r:id="rId398"/>
    <p:sldId id="726" r:id="rId399"/>
    <p:sldId id="727" r:id="rId400"/>
    <p:sldId id="728" r:id="rId401"/>
    <p:sldId id="729" r:id="rId402"/>
    <p:sldId id="730" r:id="rId403"/>
    <p:sldId id="731" r:id="rId404"/>
    <p:sldId id="732" r:id="rId405"/>
    <p:sldId id="733" r:id="rId406"/>
    <p:sldId id="734" r:id="rId407"/>
    <p:sldId id="735" r:id="rId408"/>
    <p:sldId id="736" r:id="rId409"/>
    <p:sldId id="737" r:id="rId410"/>
    <p:sldId id="738" r:id="rId411"/>
    <p:sldId id="739" r:id="rId412"/>
    <p:sldId id="740" r:id="rId413"/>
    <p:sldId id="741" r:id="rId414"/>
    <p:sldId id="742" r:id="rId415"/>
    <p:sldId id="743" r:id="rId416"/>
    <p:sldId id="744" r:id="rId417"/>
    <p:sldId id="745" r:id="rId418"/>
    <p:sldId id="746" r:id="rId419"/>
    <p:sldId id="747" r:id="rId420"/>
    <p:sldId id="748" r:id="rId421"/>
    <p:sldId id="749" r:id="rId422"/>
    <p:sldId id="750" r:id="rId423"/>
    <p:sldId id="751" r:id="rId424"/>
    <p:sldId id="752" r:id="rId425"/>
    <p:sldId id="753" r:id="rId426"/>
    <p:sldId id="754" r:id="rId427"/>
    <p:sldId id="755" r:id="rId428"/>
    <p:sldId id="756" r:id="rId429"/>
    <p:sldId id="757" r:id="rId430"/>
    <p:sldId id="758" r:id="rId431"/>
    <p:sldId id="759" r:id="rId432"/>
    <p:sldId id="760" r:id="rId433"/>
    <p:sldId id="261" r:id="rId434"/>
  </p:sldIdLst>
  <p:sldSz cx="12192000" cy="6858000"/>
  <p:notesSz cx="6858000" cy="9144000"/>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462"/>
    <p:restoredTop sz="66740"/>
  </p:normalViewPr>
  <p:slideViewPr>
    <p:cSldViewPr snapToGrid="0" snapToObjects="1">
      <p:cViewPr varScale="1">
        <p:scale>
          <a:sx n="62" d="100"/>
          <a:sy n="62" d="100"/>
        </p:scale>
        <p:origin x="88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slide" Target="slides/slide365.xml"/><Relationship Id="rId170" Type="http://schemas.openxmlformats.org/officeDocument/2006/relationships/slide" Target="slides/slide169.xml"/><Relationship Id="rId226" Type="http://schemas.openxmlformats.org/officeDocument/2006/relationships/slide" Target="slides/slide225.xml"/><Relationship Id="rId433" Type="http://schemas.openxmlformats.org/officeDocument/2006/relationships/slide" Target="slides/slide432.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377" Type="http://schemas.openxmlformats.org/officeDocument/2006/relationships/slide" Target="slides/slide376.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402" Type="http://schemas.openxmlformats.org/officeDocument/2006/relationships/slide" Target="slides/slide401.xml"/><Relationship Id="rId279" Type="http://schemas.openxmlformats.org/officeDocument/2006/relationships/slide" Target="slides/slide278.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46" Type="http://schemas.openxmlformats.org/officeDocument/2006/relationships/slide" Target="slides/slide345.xml"/><Relationship Id="rId388" Type="http://schemas.openxmlformats.org/officeDocument/2006/relationships/slide" Target="slides/slide387.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413" Type="http://schemas.openxmlformats.org/officeDocument/2006/relationships/slide" Target="slides/slide412.xml"/><Relationship Id="rId248" Type="http://schemas.openxmlformats.org/officeDocument/2006/relationships/slide" Target="slides/slide247.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280" Type="http://schemas.openxmlformats.org/officeDocument/2006/relationships/slide" Target="slides/slide279.xml"/><Relationship Id="rId315" Type="http://schemas.openxmlformats.org/officeDocument/2006/relationships/slide" Target="slides/slide314.xml"/><Relationship Id="rId336" Type="http://schemas.openxmlformats.org/officeDocument/2006/relationships/slide" Target="slides/slide335.xml"/><Relationship Id="rId357" Type="http://schemas.openxmlformats.org/officeDocument/2006/relationships/slide" Target="slides/slide356.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378" Type="http://schemas.openxmlformats.org/officeDocument/2006/relationships/slide" Target="slides/slide377.xml"/><Relationship Id="rId399" Type="http://schemas.openxmlformats.org/officeDocument/2006/relationships/slide" Target="slides/slide398.xml"/><Relationship Id="rId403" Type="http://schemas.openxmlformats.org/officeDocument/2006/relationships/slide" Target="slides/slide402.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424" Type="http://schemas.openxmlformats.org/officeDocument/2006/relationships/slide" Target="slides/slide423.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291" Type="http://schemas.openxmlformats.org/officeDocument/2006/relationships/slide" Target="slides/slide290.xml"/><Relationship Id="rId305" Type="http://schemas.openxmlformats.org/officeDocument/2006/relationships/slide" Target="slides/slide304.xml"/><Relationship Id="rId326" Type="http://schemas.openxmlformats.org/officeDocument/2006/relationships/slide" Target="slides/slide325.xml"/><Relationship Id="rId347" Type="http://schemas.openxmlformats.org/officeDocument/2006/relationships/slide" Target="slides/slide346.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368" Type="http://schemas.openxmlformats.org/officeDocument/2006/relationships/slide" Target="slides/slide367.xml"/><Relationship Id="rId389" Type="http://schemas.openxmlformats.org/officeDocument/2006/relationships/slide" Target="slides/slide388.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414" Type="http://schemas.openxmlformats.org/officeDocument/2006/relationships/slide" Target="slides/slide413.xml"/><Relationship Id="rId435" Type="http://schemas.openxmlformats.org/officeDocument/2006/relationships/notesMaster" Target="notesMasters/notesMaster1.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281" Type="http://schemas.openxmlformats.org/officeDocument/2006/relationships/slide" Target="slides/slide280.xml"/><Relationship Id="rId316" Type="http://schemas.openxmlformats.org/officeDocument/2006/relationships/slide" Target="slides/slide315.xml"/><Relationship Id="rId337" Type="http://schemas.openxmlformats.org/officeDocument/2006/relationships/slide" Target="slides/slide336.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358" Type="http://schemas.openxmlformats.org/officeDocument/2006/relationships/slide" Target="slides/slide357.xml"/><Relationship Id="rId379" Type="http://schemas.openxmlformats.org/officeDocument/2006/relationships/slide" Target="slides/slide378.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390" Type="http://schemas.openxmlformats.org/officeDocument/2006/relationships/slide" Target="slides/slide389.xml"/><Relationship Id="rId404" Type="http://schemas.openxmlformats.org/officeDocument/2006/relationships/slide" Target="slides/slide403.xml"/><Relationship Id="rId425" Type="http://schemas.openxmlformats.org/officeDocument/2006/relationships/slide" Target="slides/slide424.xml"/><Relationship Id="rId250" Type="http://schemas.openxmlformats.org/officeDocument/2006/relationships/slide" Target="slides/slide249.xml"/><Relationship Id="rId271" Type="http://schemas.openxmlformats.org/officeDocument/2006/relationships/slide" Target="slides/slide270.xml"/><Relationship Id="rId292" Type="http://schemas.openxmlformats.org/officeDocument/2006/relationships/slide" Target="slides/slide291.xml"/><Relationship Id="rId306" Type="http://schemas.openxmlformats.org/officeDocument/2006/relationships/slide" Target="slides/slide305.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327" Type="http://schemas.openxmlformats.org/officeDocument/2006/relationships/slide" Target="slides/slide326.xml"/><Relationship Id="rId348" Type="http://schemas.openxmlformats.org/officeDocument/2006/relationships/slide" Target="slides/slide347.xml"/><Relationship Id="rId369" Type="http://schemas.openxmlformats.org/officeDocument/2006/relationships/slide" Target="slides/slide368.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380" Type="http://schemas.openxmlformats.org/officeDocument/2006/relationships/slide" Target="slides/slide379.xml"/><Relationship Id="rId415" Type="http://schemas.openxmlformats.org/officeDocument/2006/relationships/slide" Target="slides/slide414.xml"/><Relationship Id="rId436" Type="http://schemas.openxmlformats.org/officeDocument/2006/relationships/handoutMaster" Target="handoutMasters/handoutMaster1.xml"/><Relationship Id="rId240" Type="http://schemas.openxmlformats.org/officeDocument/2006/relationships/slide" Target="slides/slide239.xml"/><Relationship Id="rId261" Type="http://schemas.openxmlformats.org/officeDocument/2006/relationships/slide" Target="slides/slide260.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17" Type="http://schemas.openxmlformats.org/officeDocument/2006/relationships/slide" Target="slides/slide316.xml"/><Relationship Id="rId338" Type="http://schemas.openxmlformats.org/officeDocument/2006/relationships/slide" Target="slides/slide337.xml"/><Relationship Id="rId359" Type="http://schemas.openxmlformats.org/officeDocument/2006/relationships/slide" Target="slides/slide358.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370" Type="http://schemas.openxmlformats.org/officeDocument/2006/relationships/slide" Target="slides/slide369.xml"/><Relationship Id="rId391" Type="http://schemas.openxmlformats.org/officeDocument/2006/relationships/slide" Target="slides/slide390.xml"/><Relationship Id="rId405" Type="http://schemas.openxmlformats.org/officeDocument/2006/relationships/slide" Target="slides/slide404.xml"/><Relationship Id="rId426" Type="http://schemas.openxmlformats.org/officeDocument/2006/relationships/slide" Target="slides/slide425.xml"/><Relationship Id="rId230" Type="http://schemas.openxmlformats.org/officeDocument/2006/relationships/slide" Target="slides/slide229.xml"/><Relationship Id="rId251" Type="http://schemas.openxmlformats.org/officeDocument/2006/relationships/slide" Target="slides/slide250.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72" Type="http://schemas.openxmlformats.org/officeDocument/2006/relationships/slide" Target="slides/slide271.xml"/><Relationship Id="rId293" Type="http://schemas.openxmlformats.org/officeDocument/2006/relationships/slide" Target="slides/slide292.xml"/><Relationship Id="rId307" Type="http://schemas.openxmlformats.org/officeDocument/2006/relationships/slide" Target="slides/slide306.xml"/><Relationship Id="rId328" Type="http://schemas.openxmlformats.org/officeDocument/2006/relationships/slide" Target="slides/slide327.xml"/><Relationship Id="rId349" Type="http://schemas.openxmlformats.org/officeDocument/2006/relationships/slide" Target="slides/slide348.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381" Type="http://schemas.openxmlformats.org/officeDocument/2006/relationships/slide" Target="slides/slide380.xml"/><Relationship Id="rId416" Type="http://schemas.openxmlformats.org/officeDocument/2006/relationships/slide" Target="slides/slide415.xml"/><Relationship Id="rId220" Type="http://schemas.openxmlformats.org/officeDocument/2006/relationships/slide" Target="slides/slide219.xml"/><Relationship Id="rId241" Type="http://schemas.openxmlformats.org/officeDocument/2006/relationships/slide" Target="slides/slide240.xml"/><Relationship Id="rId437"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283" Type="http://schemas.openxmlformats.org/officeDocument/2006/relationships/slide" Target="slides/slide282.xml"/><Relationship Id="rId318" Type="http://schemas.openxmlformats.org/officeDocument/2006/relationships/slide" Target="slides/slide317.xml"/><Relationship Id="rId339" Type="http://schemas.openxmlformats.org/officeDocument/2006/relationships/slide" Target="slides/slide338.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350" Type="http://schemas.openxmlformats.org/officeDocument/2006/relationships/slide" Target="slides/slide349.xml"/><Relationship Id="rId371" Type="http://schemas.openxmlformats.org/officeDocument/2006/relationships/slide" Target="slides/slide370.xml"/><Relationship Id="rId406" Type="http://schemas.openxmlformats.org/officeDocument/2006/relationships/slide" Target="slides/slide405.xml"/><Relationship Id="rId9" Type="http://schemas.openxmlformats.org/officeDocument/2006/relationships/slide" Target="slides/slide8.xml"/><Relationship Id="rId210" Type="http://schemas.openxmlformats.org/officeDocument/2006/relationships/slide" Target="slides/slide209.xml"/><Relationship Id="rId392" Type="http://schemas.openxmlformats.org/officeDocument/2006/relationships/slide" Target="slides/slide391.xml"/><Relationship Id="rId427" Type="http://schemas.openxmlformats.org/officeDocument/2006/relationships/slide" Target="slides/slide426.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196" Type="http://schemas.openxmlformats.org/officeDocument/2006/relationships/slide" Target="slides/slide195.xml"/><Relationship Id="rId200" Type="http://schemas.openxmlformats.org/officeDocument/2006/relationships/slide" Target="slides/slide199.xml"/><Relationship Id="rId382" Type="http://schemas.openxmlformats.org/officeDocument/2006/relationships/slide" Target="slides/slide381.xml"/><Relationship Id="rId417" Type="http://schemas.openxmlformats.org/officeDocument/2006/relationships/slide" Target="slides/slide416.xml"/><Relationship Id="rId438" Type="http://schemas.openxmlformats.org/officeDocument/2006/relationships/viewProps" Target="viewProps.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372" Type="http://schemas.openxmlformats.org/officeDocument/2006/relationships/slide" Target="slides/slide371.xml"/><Relationship Id="rId393" Type="http://schemas.openxmlformats.org/officeDocument/2006/relationships/slide" Target="slides/slide392.xml"/><Relationship Id="rId407" Type="http://schemas.openxmlformats.org/officeDocument/2006/relationships/slide" Target="slides/slide406.xml"/><Relationship Id="rId428" Type="http://schemas.openxmlformats.org/officeDocument/2006/relationships/slide" Target="slides/slide427.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383" Type="http://schemas.openxmlformats.org/officeDocument/2006/relationships/slide" Target="slides/slide382.xml"/><Relationship Id="rId418" Type="http://schemas.openxmlformats.org/officeDocument/2006/relationships/slide" Target="slides/slide417.xml"/><Relationship Id="rId439" Type="http://schemas.openxmlformats.org/officeDocument/2006/relationships/theme" Target="theme/theme1.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373" Type="http://schemas.openxmlformats.org/officeDocument/2006/relationships/slide" Target="slides/slide372.xml"/><Relationship Id="rId394" Type="http://schemas.openxmlformats.org/officeDocument/2006/relationships/slide" Target="slides/slide393.xml"/><Relationship Id="rId408" Type="http://schemas.openxmlformats.org/officeDocument/2006/relationships/slide" Target="slides/slide407.xml"/><Relationship Id="rId429" Type="http://schemas.openxmlformats.org/officeDocument/2006/relationships/slide" Target="slides/slide428.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440" Type="http://schemas.openxmlformats.org/officeDocument/2006/relationships/tableStyles" Target="tableStyles.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slide" Target="slides/slide362.xml"/><Relationship Id="rId384" Type="http://schemas.openxmlformats.org/officeDocument/2006/relationships/slide" Target="slides/slide383.xml"/><Relationship Id="rId419" Type="http://schemas.openxmlformats.org/officeDocument/2006/relationships/slide" Target="slides/slide418.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430" Type="http://schemas.openxmlformats.org/officeDocument/2006/relationships/slide" Target="slides/slide429.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374" Type="http://schemas.openxmlformats.org/officeDocument/2006/relationships/slide" Target="slides/slide373.xml"/><Relationship Id="rId395" Type="http://schemas.openxmlformats.org/officeDocument/2006/relationships/slide" Target="slides/slide394.xml"/><Relationship Id="rId409" Type="http://schemas.openxmlformats.org/officeDocument/2006/relationships/slide" Target="slides/slide408.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420" Type="http://schemas.openxmlformats.org/officeDocument/2006/relationships/slide" Target="slides/slide419.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slide" Target="slides/slide363.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385" Type="http://schemas.openxmlformats.org/officeDocument/2006/relationships/slide" Target="slides/slide384.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410" Type="http://schemas.openxmlformats.org/officeDocument/2006/relationships/slide" Target="slides/slide409.xml"/><Relationship Id="rId431" Type="http://schemas.openxmlformats.org/officeDocument/2006/relationships/slide" Target="slides/slide430.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75" Type="http://schemas.openxmlformats.org/officeDocument/2006/relationships/slide" Target="slides/slide374.xml"/><Relationship Id="rId396" Type="http://schemas.openxmlformats.org/officeDocument/2006/relationships/slide" Target="slides/slide395.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400" Type="http://schemas.openxmlformats.org/officeDocument/2006/relationships/slide" Target="slides/slide399.xml"/><Relationship Id="rId421" Type="http://schemas.openxmlformats.org/officeDocument/2006/relationships/slide" Target="slides/slide420.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slide" Target="slides/slide364.xml"/><Relationship Id="rId386" Type="http://schemas.openxmlformats.org/officeDocument/2006/relationships/slide" Target="slides/slide385.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411" Type="http://schemas.openxmlformats.org/officeDocument/2006/relationships/slide" Target="slides/slide410.xml"/><Relationship Id="rId432" Type="http://schemas.openxmlformats.org/officeDocument/2006/relationships/slide" Target="slides/slide431.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376" Type="http://schemas.openxmlformats.org/officeDocument/2006/relationships/slide" Target="slides/slide375.xml"/><Relationship Id="rId397" Type="http://schemas.openxmlformats.org/officeDocument/2006/relationships/slide" Target="slides/slide396.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401" Type="http://schemas.openxmlformats.org/officeDocument/2006/relationships/slide" Target="slides/slide400.xml"/><Relationship Id="rId422" Type="http://schemas.openxmlformats.org/officeDocument/2006/relationships/slide" Target="slides/slide421.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387" Type="http://schemas.openxmlformats.org/officeDocument/2006/relationships/slide" Target="slides/slide386.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412" Type="http://schemas.openxmlformats.org/officeDocument/2006/relationships/slide" Target="slides/slide411.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398" Type="http://schemas.openxmlformats.org/officeDocument/2006/relationships/slide" Target="slides/slide397.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423" Type="http://schemas.openxmlformats.org/officeDocument/2006/relationships/slide" Target="slides/slide422.xml"/><Relationship Id="rId258" Type="http://schemas.openxmlformats.org/officeDocument/2006/relationships/slide" Target="slides/slide25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slide" Target="slides/slide366.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434" Type="http://schemas.openxmlformats.org/officeDocument/2006/relationships/slide" Target="slides/slide43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2018/5/27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355284365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2018/5/27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952781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101</a:t>
            </a:fld>
            <a:endParaRPr lang="zh-CN" altLang="en-US"/>
          </a:p>
        </p:txBody>
      </p:sp>
    </p:spTree>
    <p:extLst>
      <p:ext uri="{BB962C8B-B14F-4D97-AF65-F5344CB8AC3E}">
        <p14:creationId xmlns:p14="http://schemas.microsoft.com/office/powerpoint/2010/main" val="2955112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104</a:t>
            </a:fld>
            <a:endParaRPr lang="zh-CN" altLang="en-US"/>
          </a:p>
        </p:txBody>
      </p:sp>
    </p:spTree>
    <p:extLst>
      <p:ext uri="{BB962C8B-B14F-4D97-AF65-F5344CB8AC3E}">
        <p14:creationId xmlns:p14="http://schemas.microsoft.com/office/powerpoint/2010/main" val="1946657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vert="horz" lIns="91440" tIns="45720" rIns="91440" bIns="45720"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a:buNone/>
              <a:defRPr/>
            </a:pPr>
            <a:endParaRPr kumimoji="1"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a:t>单击此处编辑母版标题样式</a:t>
            </a:r>
          </a:p>
        </p:txBody>
      </p:sp>
      <p:sp>
        <p:nvSpPr>
          <p:cNvPr id="1027" name="文本占位符 2"/>
          <p:cNvSpPr>
            <a:spLocks noGrp="1"/>
          </p:cNvSpPr>
          <p:nvPr>
            <p:ph type="body" idx="1"/>
          </p:nvPr>
        </p:nvSpPr>
        <p:spPr>
          <a:xfrm>
            <a:off x="838200" y="1825625"/>
            <a:ext cx="10515600" cy="4351338"/>
          </a:xfrm>
          <a:prstGeom prst="rect">
            <a:avLst/>
          </a:prstGeom>
          <a:noFill/>
          <a:ln w="9525">
            <a:noFill/>
          </a:ln>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2379F2E0-1C00-FD40-A63B-DC755D4C2DB5}"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0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0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0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9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6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7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8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3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emf"/><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5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7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emf"/><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25.png"/><Relationship Id="rId4" Type="http://schemas.openxmlformats.org/officeDocument/2006/relationships/image" Target="../media/image24.png"/></Relationships>
</file>

<file path=ppt/slides/_rels/slide7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9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图片 3"/>
          <p:cNvPicPr>
            <a:picLocks noChangeAspect="1"/>
          </p:cNvPicPr>
          <p:nvPr/>
        </p:nvPicPr>
        <p:blipFill>
          <a:blip r:embed="rId2"/>
          <a:stretch>
            <a:fillRect/>
          </a:stretch>
        </p:blipFill>
        <p:spPr>
          <a:xfrm>
            <a:off x="0" y="0"/>
            <a:ext cx="12192000" cy="6858000"/>
          </a:xfrm>
          <a:prstGeom prst="rect">
            <a:avLst/>
          </a:prstGeom>
          <a:noFill/>
          <a:ln w="9525">
            <a:noFill/>
          </a:ln>
        </p:spPr>
      </p:pic>
      <p:sp>
        <p:nvSpPr>
          <p:cNvPr id="2050" name="标题 1"/>
          <p:cNvSpPr>
            <a:spLocks noGrp="1"/>
          </p:cNvSpPr>
          <p:nvPr>
            <p:ph type="ctrTitle"/>
          </p:nvPr>
        </p:nvSpPr>
        <p:spPr>
          <a:xfrm>
            <a:off x="2740025" y="3780155"/>
            <a:ext cx="7288530" cy="936625"/>
          </a:xfrm>
        </p:spPr>
        <p:txBody>
          <a:bodyPr vert="horz" wrap="square" lIns="91440" tIns="45720" rIns="91440" bIns="45720" anchor="b"/>
          <a:lstStyle/>
          <a:p>
            <a:pPr defTabSz="914400">
              <a:buNone/>
            </a:pPr>
            <a:r>
              <a:rPr lang="zh-CN" sz="8800" b="1" kern="1200">
                <a:latin typeface="方正字迹-曾正国楷体" panose="02010600010101010101" charset="-122"/>
                <a:ea typeface="方正字迹-曾正国楷体" panose="02010600010101010101" charset="-122"/>
                <a:cs typeface="+mj-cs"/>
              </a:rPr>
              <a:t>国际商务谈判</a:t>
            </a:r>
          </a:p>
        </p:txBody>
      </p:sp>
      <p:sp>
        <p:nvSpPr>
          <p:cNvPr id="2051" name="副标题 2"/>
          <p:cNvSpPr>
            <a:spLocks noGrp="1"/>
          </p:cNvSpPr>
          <p:nvPr>
            <p:ph type="subTitle" idx="1"/>
          </p:nvPr>
        </p:nvSpPr>
        <p:spPr>
          <a:xfrm>
            <a:off x="4773295" y="4472305"/>
            <a:ext cx="5743575" cy="404495"/>
          </a:xfrm>
        </p:spPr>
        <p:txBody>
          <a:bodyPr vert="horz" wrap="square" lIns="91440" tIns="45720" rIns="91440" bIns="45720" anchor="t"/>
          <a:lstStyle/>
          <a:p>
            <a:pPr defTabSz="914400"/>
            <a:r>
              <a:rPr lang="en-US" altLang="zh-CN" sz="6600" kern="1200">
                <a:latin typeface="Edwardian Script ITC" panose="030303020407070D0804" charset="0"/>
                <a:ea typeface="微软雅黑" panose="020B0503020204020204" charset="-122"/>
                <a:cs typeface="+mn-cs"/>
              </a:rPr>
              <a:t>guojishangwutanpan </a:t>
            </a:r>
          </a:p>
        </p:txBody>
      </p:sp>
      <p:sp>
        <p:nvSpPr>
          <p:cNvPr id="2052" name="副标题 2"/>
          <p:cNvSpPr txBox="1"/>
          <p:nvPr/>
        </p:nvSpPr>
        <p:spPr>
          <a:xfrm>
            <a:off x="-442912" y="4108450"/>
            <a:ext cx="3378200" cy="492125"/>
          </a:xfrm>
          <a:prstGeom prst="rect">
            <a:avLst/>
          </a:prstGeom>
          <a:noFill/>
          <a:ln w="9525">
            <a:noFill/>
          </a:ln>
        </p:spPr>
        <p:txBody>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r">
              <a:buNone/>
            </a:pPr>
            <a:r>
              <a:rPr lang="en-US" altLang="zh-CN" sz="3200">
                <a:solidFill>
                  <a:srgbClr val="C00000"/>
                </a:solidFill>
                <a:latin typeface="微软雅黑" panose="020B0503020204020204" charset="-122"/>
                <a:ea typeface="微软雅黑" panose="020B0503020204020204" charset="-122"/>
              </a:rPr>
              <a:t>SUNLAND</a:t>
            </a:r>
            <a:endParaRPr lang="zh-CN" altLang="en-US" sz="3200">
              <a:solidFill>
                <a:srgbClr val="C00000"/>
              </a:solidFill>
              <a:latin typeface="微软雅黑" panose="020B0503020204020204" charset="-122"/>
              <a:ea typeface="微软雅黑" panose="020B0503020204020204" charset="-122"/>
            </a:endParaRPr>
          </a:p>
        </p:txBody>
      </p:sp>
      <p:sp>
        <p:nvSpPr>
          <p:cNvPr id="2053" name="副标题 2"/>
          <p:cNvSpPr txBox="1"/>
          <p:nvPr/>
        </p:nvSpPr>
        <p:spPr>
          <a:xfrm>
            <a:off x="160338" y="3449638"/>
            <a:ext cx="2774950" cy="771525"/>
          </a:xfrm>
          <a:prstGeom prst="rect">
            <a:avLst/>
          </a:prstGeom>
          <a:noFill/>
          <a:ln w="9525">
            <a:noFill/>
          </a:ln>
        </p:spPr>
        <p:txBody>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r">
              <a:buNone/>
            </a:pPr>
            <a:r>
              <a:rPr lang="zh-CN" altLang="en-US" sz="4400">
                <a:solidFill>
                  <a:srgbClr val="C00000"/>
                </a:solidFill>
                <a:latin typeface="微软雅黑" panose="020B0503020204020204" charset="-122"/>
                <a:ea typeface="微软雅黑" panose="020B0503020204020204" charset="-122"/>
              </a:rPr>
              <a:t>尚德机构</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第一节 国际商务谈判的概念及特点</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4" name="文本框 4"/>
          <p:cNvSpPr txBox="1"/>
          <p:nvPr/>
        </p:nvSpPr>
        <p:spPr>
          <a:xfrm>
            <a:off x="810260" y="1818640"/>
            <a:ext cx="10396855"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sz="2000">
                <a:solidFill>
                  <a:schemeClr val="tx1"/>
                </a:solidFill>
                <a:latin typeface="微软雅黑" panose="020B0503020204020204" charset="-122"/>
                <a:ea typeface="微软雅黑" panose="020B0503020204020204" charset="-122"/>
              </a:rPr>
              <a:t>1.</a:t>
            </a:r>
            <a:r>
              <a:rPr lang="zh-CN" altLang="en-US" sz="2000" b="1">
                <a:solidFill>
                  <a:schemeClr val="tx1"/>
                </a:solidFill>
                <a:latin typeface="微软雅黑" panose="020B0503020204020204" charset="-122"/>
                <a:ea typeface="微软雅黑" panose="020B0503020204020204" charset="-122"/>
              </a:rPr>
              <a:t>谈判</a:t>
            </a:r>
            <a:r>
              <a:rPr lang="zh-CN" altLang="en-US" sz="2000">
                <a:solidFill>
                  <a:schemeClr val="tx1"/>
                </a:solidFill>
                <a:latin typeface="微软雅黑" panose="020B0503020204020204" charset="-122"/>
                <a:ea typeface="微软雅黑" panose="020B0503020204020204" charset="-122"/>
              </a:rPr>
              <a:t>：参与各方基于某种需要，彼此进行</a:t>
            </a:r>
            <a:r>
              <a:rPr lang="zh-CN" altLang="en-US" sz="2000" b="1">
                <a:solidFill>
                  <a:srgbClr val="C00000"/>
                </a:solidFill>
                <a:latin typeface="微软雅黑" panose="020B0503020204020204" charset="-122"/>
                <a:ea typeface="微软雅黑" panose="020B0503020204020204" charset="-122"/>
              </a:rPr>
              <a:t>信息交流，磋商协议</a:t>
            </a:r>
            <a:r>
              <a:rPr lang="zh-CN" altLang="en-US" sz="2000">
                <a:solidFill>
                  <a:schemeClr val="tx1"/>
                </a:solidFill>
                <a:latin typeface="微软雅黑" panose="020B0503020204020204" charset="-122"/>
                <a:ea typeface="微软雅黑" panose="020B0503020204020204" charset="-122"/>
              </a:rPr>
              <a:t>，</a:t>
            </a:r>
            <a:r>
              <a:rPr lang="zh-CN" altLang="en-US" sz="2000" b="1">
                <a:solidFill>
                  <a:srgbClr val="C00000"/>
                </a:solidFill>
                <a:latin typeface="微软雅黑" panose="020B0503020204020204" charset="-122"/>
                <a:ea typeface="微软雅黑" panose="020B0503020204020204" charset="-122"/>
              </a:rPr>
              <a:t>旨在</a:t>
            </a:r>
            <a:r>
              <a:rPr lang="zh-CN" altLang="en-US" sz="2000">
                <a:solidFill>
                  <a:schemeClr val="tx1"/>
                </a:solidFill>
                <a:latin typeface="微软雅黑" panose="020B0503020204020204" charset="-122"/>
                <a:ea typeface="微软雅黑" panose="020B0503020204020204" charset="-122"/>
              </a:rPr>
              <a:t>协调其相互关系，赢得或维护各自利益的</a:t>
            </a:r>
            <a:r>
              <a:rPr lang="zh-CN" altLang="en-US" sz="2000" b="1">
                <a:solidFill>
                  <a:srgbClr val="C00000"/>
                </a:solidFill>
                <a:latin typeface="微软雅黑" panose="020B0503020204020204" charset="-122"/>
                <a:ea typeface="微软雅黑" panose="020B0503020204020204" charset="-122"/>
              </a:rPr>
              <a:t>行为过程</a:t>
            </a:r>
            <a:r>
              <a:rPr lang="zh-CN" altLang="en-US" sz="2000">
                <a:solidFill>
                  <a:schemeClr val="tx1"/>
                </a:solidFill>
                <a:latin typeface="微软雅黑" panose="020B0503020204020204" charset="-122"/>
                <a:ea typeface="微软雅黑" panose="020B0503020204020204" charset="-122"/>
              </a:rPr>
              <a:t>。</a:t>
            </a:r>
            <a:r>
              <a:rPr lang="en-US" altLang="zh-CN" sz="2000">
                <a:solidFill>
                  <a:schemeClr val="tx1"/>
                </a:solidFill>
                <a:latin typeface="楷体" panose="02010609060101010101" charset="-122"/>
                <a:ea typeface="楷体" panose="02010609060101010101" charset="-122"/>
              </a:rPr>
              <a:t>(</a:t>
            </a:r>
            <a:r>
              <a:rPr lang="zh-CN" altLang="en-US" sz="2000">
                <a:solidFill>
                  <a:schemeClr val="tx1"/>
                </a:solidFill>
                <a:latin typeface="楷体" panose="02010609060101010101" charset="-122"/>
                <a:ea typeface="楷体" panose="02010609060101010101" charset="-122"/>
              </a:rPr>
              <a:t>广泛应用于政治、经济、军事、外交、科技等领域）</a:t>
            </a:r>
          </a:p>
          <a:p>
            <a:pPr marL="0" lvl="0" indent="0">
              <a:lnSpc>
                <a:spcPct val="200000"/>
              </a:lnSpc>
              <a:spcBef>
                <a:spcPct val="0"/>
              </a:spcBef>
              <a:buNone/>
            </a:pPr>
            <a:r>
              <a:rPr lang="zh-CN" sz="2000">
                <a:latin typeface="楷体" panose="02010609060101010101" charset="-122"/>
                <a:ea typeface="楷体" panose="02010609060101010101" charset="-122"/>
                <a:cs typeface="微软雅黑" panose="020B0503020204020204" charset="-122"/>
                <a:sym typeface="+mn-ea"/>
              </a:rPr>
              <a:t>    </a:t>
            </a:r>
          </a:p>
          <a:p>
            <a:pPr marL="0" lvl="0" indent="0">
              <a:lnSpc>
                <a:spcPct val="200000"/>
              </a:lnSpc>
              <a:spcBef>
                <a:spcPct val="0"/>
              </a:spcBef>
              <a:buNone/>
            </a:pPr>
            <a:r>
              <a:rPr lang="zh-CN" sz="2000">
                <a:latin typeface="楷体" panose="02010609060101010101" charset="-122"/>
                <a:ea typeface="楷体" panose="02010609060101010101" charset="-122"/>
                <a:cs typeface="微软雅黑" panose="020B0503020204020204" charset="-122"/>
                <a:sym typeface="+mn-ea"/>
              </a:rPr>
              <a:t>    杰德勒</a:t>
            </a:r>
            <a:r>
              <a:rPr lang="en-US" altLang="zh-CN" sz="2000">
                <a:latin typeface="楷体" panose="02010609060101010101" charset="-122"/>
                <a:ea typeface="楷体" panose="02010609060101010101" charset="-122"/>
                <a:cs typeface="微软雅黑" panose="020B0503020204020204" charset="-122"/>
                <a:sym typeface="+mn-ea"/>
              </a:rPr>
              <a:t>·</a:t>
            </a:r>
            <a:r>
              <a:rPr lang="zh-CN" altLang="en-US" sz="2000">
                <a:latin typeface="楷体" panose="02010609060101010101" charset="-122"/>
                <a:ea typeface="楷体" panose="02010609060101010101" charset="-122"/>
                <a:cs typeface="微软雅黑" panose="020B0503020204020204" charset="-122"/>
                <a:sym typeface="+mn-ea"/>
              </a:rPr>
              <a:t>尼尔龙伯格</a:t>
            </a:r>
            <a:r>
              <a:rPr lang="zh-CN" altLang="en-US" sz="2000">
                <a:solidFill>
                  <a:srgbClr val="FF0000"/>
                </a:solidFill>
                <a:latin typeface="楷体" panose="02010609060101010101" charset="-122"/>
                <a:ea typeface="楷体" panose="02010609060101010101" charset="-122"/>
                <a:cs typeface="微软雅黑" panose="020B0503020204020204" charset="-122"/>
                <a:sym typeface="+mn-ea"/>
              </a:rPr>
              <a:t>《谈判的艺术》</a:t>
            </a:r>
            <a:r>
              <a:rPr lang="en-US" altLang="zh-CN" sz="2000">
                <a:latin typeface="楷体" panose="02010609060101010101" charset="-122"/>
                <a:ea typeface="楷体" panose="02010609060101010101" charset="-122"/>
                <a:cs typeface="微软雅黑" panose="020B0503020204020204" charset="-122"/>
                <a:sym typeface="+mn-ea"/>
              </a:rPr>
              <a:t>“</a:t>
            </a:r>
            <a:r>
              <a:rPr lang="zh-CN" altLang="en-US" sz="2000">
                <a:latin typeface="楷体" panose="02010609060101010101" charset="-122"/>
                <a:ea typeface="楷体" panose="02010609060101010101" charset="-122"/>
                <a:cs typeface="微软雅黑" panose="020B0503020204020204" charset="-122"/>
                <a:sym typeface="+mn-ea"/>
              </a:rPr>
              <a:t>谈判的定义最简单，涉及的范围最为广泛，每一个要求满足的愿望和每一次要求满足的需要，至少都是诱发人们展开谈判过程的潜因。只要人们为了改变相互关系而交换观点，只要人们为了取得一致而磋商协议，他们就是在进行谈判。</a:t>
            </a:r>
            <a:r>
              <a:rPr lang="en-US" altLang="zh-CN" sz="2000">
                <a:latin typeface="楷体" panose="02010609060101010101" charset="-122"/>
                <a:ea typeface="楷体" panose="02010609060101010101" charset="-122"/>
                <a:cs typeface="微软雅黑" panose="020B0503020204020204" charset="-122"/>
                <a:sym typeface="+mn-ea"/>
              </a:rPr>
              <a:t>”</a:t>
            </a:r>
            <a:endParaRPr lang="en-US" altLang="zh-CN" sz="2000" u="sng">
              <a:solidFill>
                <a:srgbClr val="C00000"/>
              </a:solidFill>
              <a:latin typeface="楷体" panose="02010609060101010101" charset="-122"/>
              <a:ea typeface="楷体" panose="02010609060101010101" charset="-122"/>
              <a:cs typeface="微软雅黑" panose="020B0503020204020204" charset="-122"/>
              <a:sym typeface="+mn-ea"/>
            </a:endParaRP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一、国际商务谈判的定义</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7" name="五边形 6"/>
          <p:cNvSpPr/>
          <p:nvPr/>
        </p:nvSpPr>
        <p:spPr>
          <a:xfrm flipH="1">
            <a:off x="4421505" y="1300480"/>
            <a:ext cx="1187450" cy="371475"/>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9" name="TextBox 4"/>
          <p:cNvSpPr txBox="1"/>
          <p:nvPr/>
        </p:nvSpPr>
        <p:spPr>
          <a:xfrm>
            <a:off x="4527868" y="1300480"/>
            <a:ext cx="1081087" cy="338138"/>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名词解释</a:t>
            </a: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341503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dirty="0">
                <a:latin typeface="微软雅黑" panose="020B0503020204020204" charset="-122"/>
                <a:ea typeface="微软雅黑" panose="020B0503020204020204" charset="-122"/>
              </a:rPr>
              <a:t>（一）群体的概念及其特征</a:t>
            </a:r>
          </a:p>
          <a:p>
            <a:pPr marL="0" lvl="0" indent="0">
              <a:lnSpc>
                <a:spcPct val="180000"/>
              </a:lnSpc>
              <a:spcBef>
                <a:spcPct val="0"/>
              </a:spcBef>
              <a:buNone/>
            </a:pPr>
            <a:r>
              <a:rPr lang="en-US" altLang="zh-CN" sz="2000" b="1" dirty="0">
                <a:latin typeface="微软雅黑" panose="020B0503020204020204" charset="-122"/>
                <a:ea typeface="微软雅黑" panose="020B0503020204020204" charset="-122"/>
              </a:rPr>
              <a:t>1.</a:t>
            </a:r>
            <a:r>
              <a:rPr lang="zh-CN" altLang="en-US" sz="2000" b="1" dirty="0">
                <a:latin typeface="微软雅黑" panose="020B0503020204020204" charset="-122"/>
                <a:ea typeface="微软雅黑" panose="020B0503020204020204" charset="-122"/>
              </a:rPr>
              <a:t>概念</a:t>
            </a:r>
            <a:r>
              <a:rPr lang="zh-CN" altLang="en-US" sz="2000" b="1" dirty="0" smtClean="0">
                <a:latin typeface="微软雅黑" panose="020B0503020204020204" charset="-122"/>
                <a:ea typeface="微软雅黑" panose="020B0503020204020204" charset="-122"/>
              </a:rPr>
              <a:t>：</a:t>
            </a:r>
            <a:r>
              <a:rPr lang="zh-CN" sz="2000" b="1" dirty="0" smtClean="0">
                <a:solidFill>
                  <a:srgbClr val="C00000"/>
                </a:solidFill>
                <a:latin typeface="微软雅黑" panose="020B0503020204020204" charset="-122"/>
                <a:ea typeface="微软雅黑" panose="020B0503020204020204" charset="-122"/>
              </a:rPr>
              <a:t>群体</a:t>
            </a:r>
            <a:r>
              <a:rPr lang="zh-CN" sz="2000" dirty="0" smtClean="0">
                <a:latin typeface="微软雅黑" panose="020B0503020204020204" charset="-122"/>
                <a:ea typeface="微软雅黑" panose="020B0503020204020204" charset="-122"/>
              </a:rPr>
              <a:t>，是由两个以上的个体组成，为实现共同的目标，遵守共同的规范而相互联系、影响和配合的个体组合体。</a:t>
            </a:r>
          </a:p>
          <a:p>
            <a:pPr marL="0" lvl="0" indent="0">
              <a:lnSpc>
                <a:spcPct val="180000"/>
              </a:lnSpc>
              <a:spcBef>
                <a:spcPct val="0"/>
              </a:spcBef>
              <a:buNone/>
            </a:pPr>
            <a:r>
              <a:rPr lang="en-US" altLang="zh-CN" sz="2000" b="1" dirty="0" smtClean="0">
                <a:latin typeface="微软雅黑" panose="020B0503020204020204" charset="-122"/>
                <a:ea typeface="微软雅黑" panose="020B0503020204020204" charset="-122"/>
              </a:rPr>
              <a:t>2.</a:t>
            </a:r>
            <a:r>
              <a:rPr lang="zh-CN" sz="2000" b="1" dirty="0" smtClean="0">
                <a:latin typeface="微软雅黑" panose="020B0503020204020204" charset="-122"/>
                <a:ea typeface="微软雅黑" panose="020B0503020204020204" charset="-122"/>
              </a:rPr>
              <a:t>特征：</a:t>
            </a:r>
            <a:r>
              <a:rPr lang="zh-CN" sz="2000" dirty="0" smtClean="0">
                <a:latin typeface="微软雅黑" panose="020B0503020204020204" charset="-122"/>
                <a:ea typeface="微软雅黑" panose="020B0503020204020204" charset="-122"/>
              </a:rPr>
              <a:t> （</a:t>
            </a:r>
            <a:r>
              <a:rPr lang="en-US" altLang="zh-CN" sz="2000" dirty="0" smtClean="0">
                <a:latin typeface="微软雅黑" panose="020B0503020204020204" charset="-122"/>
                <a:ea typeface="微软雅黑" panose="020B0503020204020204" charset="-122"/>
              </a:rPr>
              <a:t>1</a:t>
            </a:r>
            <a:r>
              <a:rPr lang="zh-CN" altLang="en-US" sz="2000" dirty="0" smtClean="0">
                <a:latin typeface="微软雅黑" panose="020B0503020204020204" charset="-122"/>
                <a:ea typeface="微软雅黑" panose="020B0503020204020204" charset="-122"/>
              </a:rPr>
              <a:t>）</a:t>
            </a:r>
            <a:r>
              <a:rPr lang="zh-CN" sz="2000" dirty="0" smtClean="0">
                <a:latin typeface="微软雅黑" panose="020B0503020204020204" charset="-122"/>
                <a:ea typeface="微软雅黑" panose="020B0503020204020204" charset="-122"/>
              </a:rPr>
              <a:t>由两人以上组成</a:t>
            </a:r>
          </a:p>
          <a:p>
            <a:pPr marL="0" lvl="0" indent="0">
              <a:lnSpc>
                <a:spcPct val="180000"/>
              </a:lnSpc>
              <a:spcBef>
                <a:spcPct val="0"/>
              </a:spcBef>
              <a:buNone/>
            </a:pPr>
            <a:r>
              <a:rPr lang="zh-CN" sz="2000" dirty="0" smtClean="0">
                <a:latin typeface="微软雅黑" panose="020B0503020204020204" charset="-122"/>
                <a:ea typeface="微软雅黑" panose="020B0503020204020204" charset="-122"/>
              </a:rPr>
              <a:t>              （</a:t>
            </a:r>
            <a:r>
              <a:rPr lang="en-US" altLang="zh-CN" sz="2000" dirty="0" smtClean="0">
                <a:latin typeface="微软雅黑" panose="020B0503020204020204" charset="-122"/>
                <a:ea typeface="微软雅黑" panose="020B0503020204020204" charset="-122"/>
              </a:rPr>
              <a:t>2</a:t>
            </a:r>
            <a:r>
              <a:rPr lang="zh-CN" altLang="en-US" sz="2000" dirty="0" smtClean="0">
                <a:latin typeface="微软雅黑" panose="020B0503020204020204" charset="-122"/>
                <a:ea typeface="微软雅黑" panose="020B0503020204020204" charset="-122"/>
              </a:rPr>
              <a:t>）</a:t>
            </a:r>
            <a:r>
              <a:rPr lang="zh-CN" sz="2000" dirty="0" smtClean="0">
                <a:latin typeface="微软雅黑" panose="020B0503020204020204" charset="-122"/>
                <a:ea typeface="微软雅黑" panose="020B0503020204020204" charset="-122"/>
              </a:rPr>
              <a:t>有共同的目标</a:t>
            </a:r>
          </a:p>
          <a:p>
            <a:pPr marL="0" lvl="0" indent="0">
              <a:lnSpc>
                <a:spcPct val="180000"/>
              </a:lnSpc>
              <a:spcBef>
                <a:spcPct val="0"/>
              </a:spcBef>
              <a:buNone/>
            </a:pPr>
            <a:r>
              <a:rPr lang="zh-CN" sz="2000" dirty="0" smtClean="0">
                <a:latin typeface="微软雅黑" panose="020B0503020204020204" charset="-122"/>
                <a:ea typeface="微软雅黑" panose="020B0503020204020204" charset="-122"/>
              </a:rPr>
              <a:t>              （</a:t>
            </a:r>
            <a:r>
              <a:rPr lang="en-US" altLang="zh-CN" sz="2000" dirty="0" smtClean="0">
                <a:latin typeface="微软雅黑" panose="020B0503020204020204" charset="-122"/>
                <a:ea typeface="微软雅黑" panose="020B0503020204020204" charset="-122"/>
              </a:rPr>
              <a:t>3</a:t>
            </a:r>
            <a:r>
              <a:rPr lang="zh-CN" altLang="en-US" sz="2000" dirty="0" smtClean="0">
                <a:latin typeface="微软雅黑" panose="020B0503020204020204" charset="-122"/>
                <a:ea typeface="微软雅黑" panose="020B0503020204020204" charset="-122"/>
              </a:rPr>
              <a:t>）</a:t>
            </a:r>
            <a:r>
              <a:rPr lang="zh-CN" sz="2000" dirty="0" smtClean="0">
                <a:latin typeface="微软雅黑" panose="020B0503020204020204" charset="-122"/>
                <a:ea typeface="微软雅黑" panose="020B0503020204020204" charset="-122"/>
              </a:rPr>
              <a:t>有严明的纪律约束</a:t>
            </a:r>
            <a:endParaRPr lang="zh-CN" sz="2000" dirty="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二、国际商务谈判中的群体心理</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7" name="图片 16"/>
          <p:cNvPicPr>
            <a:picLocks noChangeAspect="1"/>
          </p:cNvPicPr>
          <p:nvPr/>
        </p:nvPicPr>
        <p:blipFill>
          <a:blip r:embed="rId3"/>
          <a:stretch>
            <a:fillRect/>
          </a:stretch>
        </p:blipFill>
        <p:spPr>
          <a:xfrm>
            <a:off x="5348605" y="1235710"/>
            <a:ext cx="1332230" cy="525780"/>
          </a:xfrm>
          <a:prstGeom prst="rect">
            <a:avLst/>
          </a:prstGeom>
        </p:spPr>
      </p:pic>
      <p:pic>
        <p:nvPicPr>
          <p:cNvPr id="20" name="图片 19"/>
          <p:cNvPicPr>
            <a:picLocks noChangeAspect="1"/>
          </p:cNvPicPr>
          <p:nvPr/>
        </p:nvPicPr>
        <p:blipFill>
          <a:blip r:embed="rId4"/>
          <a:stretch>
            <a:fillRect/>
          </a:stretch>
        </p:blipFill>
        <p:spPr>
          <a:xfrm>
            <a:off x="6835775" y="1268730"/>
            <a:ext cx="1332230" cy="548005"/>
          </a:xfrm>
          <a:prstGeom prst="rect">
            <a:avLst/>
          </a:prstGeom>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452310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dirty="0">
                <a:latin typeface="微软雅黑" panose="020B0503020204020204" charset="-122"/>
                <a:ea typeface="微软雅黑" panose="020B0503020204020204" charset="-122"/>
              </a:rPr>
              <a:t>（二）影响国际商务谈判中群体效能的主要因素</a:t>
            </a:r>
          </a:p>
          <a:p>
            <a:pPr marL="0" lvl="0" indent="0">
              <a:lnSpc>
                <a:spcPct val="180000"/>
              </a:lnSpc>
              <a:spcBef>
                <a:spcPct val="0"/>
              </a:spcBef>
              <a:buNone/>
            </a:pPr>
            <a:r>
              <a:rPr lang="en-US" altLang="zh-CN" sz="2000" b="1" dirty="0">
                <a:latin typeface="微软雅黑" panose="020B0503020204020204" charset="-122"/>
                <a:ea typeface="微软雅黑" panose="020B0503020204020204" charset="-122"/>
              </a:rPr>
              <a:t>1.</a:t>
            </a:r>
            <a:r>
              <a:rPr lang="zh-CN" altLang="en-US" sz="2000" b="1" dirty="0">
                <a:latin typeface="微软雅黑" panose="020B0503020204020204" charset="-122"/>
                <a:ea typeface="微软雅黑" panose="020B0503020204020204" charset="-122"/>
              </a:rPr>
              <a:t>概念：</a:t>
            </a:r>
            <a:r>
              <a:rPr lang="zh-CN" sz="2000" b="1" dirty="0">
                <a:solidFill>
                  <a:srgbClr val="C00000"/>
                </a:solidFill>
                <a:latin typeface="微软雅黑" panose="020B0503020204020204" charset="-122"/>
                <a:ea typeface="微软雅黑" panose="020B0503020204020204" charset="-122"/>
              </a:rPr>
              <a:t>群体效能</a:t>
            </a:r>
            <a:r>
              <a:rPr lang="zh-CN" sz="2000" dirty="0">
                <a:latin typeface="微软雅黑" panose="020B0503020204020204" charset="-122"/>
                <a:ea typeface="微软雅黑" panose="020B0503020204020204" charset="-122"/>
              </a:rPr>
              <a:t>，主要是指群体的工作效率和工作效益。    </a:t>
            </a:r>
          </a:p>
          <a:p>
            <a:pPr marL="0" lvl="0" indent="0">
              <a:lnSpc>
                <a:spcPct val="180000"/>
              </a:lnSpc>
              <a:spcBef>
                <a:spcPct val="0"/>
              </a:spcBef>
              <a:buNone/>
            </a:pPr>
            <a:r>
              <a:rPr lang="en-US" altLang="zh-CN" sz="2000" b="1" dirty="0">
                <a:latin typeface="微软雅黑" panose="020B0503020204020204" charset="-122"/>
                <a:ea typeface="微软雅黑" panose="020B0503020204020204" charset="-122"/>
              </a:rPr>
              <a:t>2.</a:t>
            </a:r>
            <a:r>
              <a:rPr lang="zh-CN" altLang="en-US" sz="2000" b="1" dirty="0">
                <a:latin typeface="微软雅黑" panose="020B0503020204020204" charset="-122"/>
                <a:ea typeface="微软雅黑" panose="020B0503020204020204" charset="-122"/>
              </a:rPr>
              <a:t>影响因素：</a:t>
            </a:r>
          </a:p>
          <a:p>
            <a:pPr marL="0" lvl="0" indent="0">
              <a:lnSpc>
                <a:spcPct val="180000"/>
              </a:lnSpc>
              <a:spcBef>
                <a:spcPct val="0"/>
              </a:spcBef>
              <a:buNone/>
            </a:pPr>
            <a:r>
              <a:rPr lang="zh-CN" altLang="en-US" sz="2000" dirty="0">
                <a:latin typeface="微软雅黑" panose="020B0503020204020204" charset="-122"/>
                <a:ea typeface="微软雅黑" panose="020B0503020204020204" charset="-122"/>
              </a:rPr>
              <a:t>（</a:t>
            </a:r>
            <a:r>
              <a:rPr lang="en-US" altLang="zh-CN" sz="2000" dirty="0">
                <a:latin typeface="微软雅黑" panose="020B0503020204020204" charset="-122"/>
                <a:ea typeface="微软雅黑" panose="020B0503020204020204" charset="-122"/>
              </a:rPr>
              <a:t>1</a:t>
            </a:r>
            <a:r>
              <a:rPr lang="zh-CN" altLang="en-US" sz="2000" dirty="0">
                <a:latin typeface="微软雅黑" panose="020B0503020204020204" charset="-122"/>
                <a:ea typeface="微软雅黑" panose="020B0503020204020204" charset="-122"/>
              </a:rPr>
              <a:t>）</a:t>
            </a:r>
            <a:r>
              <a:rPr lang="zh-CN" sz="2000" u="sng" dirty="0">
                <a:solidFill>
                  <a:srgbClr val="C00000"/>
                </a:solidFill>
                <a:latin typeface="微软雅黑" panose="020B0503020204020204" charset="-122"/>
                <a:ea typeface="微软雅黑" panose="020B0503020204020204" charset="-122"/>
              </a:rPr>
              <a:t>群体成员的素质</a:t>
            </a:r>
            <a:endParaRPr lang="zh-CN" sz="2000" b="1" dirty="0">
              <a:latin typeface="微软雅黑" panose="020B0503020204020204" charset="-122"/>
              <a:ea typeface="微软雅黑" panose="020B0503020204020204" charset="-122"/>
            </a:endParaRPr>
          </a:p>
          <a:p>
            <a:pPr marL="0" lvl="0" indent="0">
              <a:lnSpc>
                <a:spcPct val="180000"/>
              </a:lnSpc>
              <a:spcBef>
                <a:spcPct val="0"/>
              </a:spcBef>
              <a:buNone/>
            </a:pPr>
            <a:r>
              <a:rPr lang="zh-CN" sz="2000" dirty="0">
                <a:latin typeface="微软雅黑" panose="020B0503020204020204" charset="-122"/>
                <a:ea typeface="微软雅黑" panose="020B0503020204020204" charset="-122"/>
              </a:rPr>
              <a:t>（</a:t>
            </a:r>
            <a:r>
              <a:rPr lang="en-US" altLang="zh-CN" sz="2000" dirty="0">
                <a:latin typeface="微软雅黑" panose="020B0503020204020204" charset="-122"/>
                <a:ea typeface="微软雅黑" panose="020B0503020204020204" charset="-122"/>
              </a:rPr>
              <a:t>2</a:t>
            </a:r>
            <a:r>
              <a:rPr lang="zh-CN" altLang="en-US" sz="2000" dirty="0">
                <a:latin typeface="微软雅黑" panose="020B0503020204020204" charset="-122"/>
                <a:ea typeface="微软雅黑" panose="020B0503020204020204" charset="-122"/>
              </a:rPr>
              <a:t>）</a:t>
            </a:r>
            <a:r>
              <a:rPr lang="zh-CN" sz="2000" u="sng" dirty="0">
                <a:solidFill>
                  <a:srgbClr val="C00000"/>
                </a:solidFill>
                <a:latin typeface="微软雅黑" panose="020B0503020204020204" charset="-122"/>
                <a:ea typeface="微软雅黑" panose="020B0503020204020204" charset="-122"/>
              </a:rPr>
              <a:t>群体成员的结构</a:t>
            </a:r>
            <a:r>
              <a:rPr lang="zh-CN" sz="2000" dirty="0">
                <a:latin typeface="微软雅黑" panose="020B0503020204020204" charset="-122"/>
                <a:ea typeface="微软雅黑" panose="020B0503020204020204" charset="-122"/>
              </a:rPr>
              <a:t>：群体成员在知识、专业、技能、个性、年龄和信仰等方面的构成与配合。    </a:t>
            </a:r>
          </a:p>
          <a:p>
            <a:pPr marL="0" lvl="0" indent="0">
              <a:lnSpc>
                <a:spcPct val="180000"/>
              </a:lnSpc>
              <a:spcBef>
                <a:spcPct val="0"/>
              </a:spcBef>
              <a:buNone/>
            </a:pPr>
            <a:r>
              <a:rPr lang="zh-CN" sz="2000" dirty="0">
                <a:latin typeface="微软雅黑" panose="020B0503020204020204" charset="-122"/>
                <a:ea typeface="微软雅黑" panose="020B0503020204020204" charset="-122"/>
              </a:rPr>
              <a:t>（</a:t>
            </a:r>
            <a:r>
              <a:rPr lang="en-US" altLang="zh-CN" sz="2000" dirty="0">
                <a:latin typeface="微软雅黑" panose="020B0503020204020204" charset="-122"/>
                <a:ea typeface="微软雅黑" panose="020B0503020204020204" charset="-122"/>
              </a:rPr>
              <a:t>3</a:t>
            </a:r>
            <a:r>
              <a:rPr lang="zh-CN" altLang="en-US" sz="2000" dirty="0">
                <a:latin typeface="微软雅黑" panose="020B0503020204020204" charset="-122"/>
                <a:ea typeface="微软雅黑" panose="020B0503020204020204" charset="-122"/>
              </a:rPr>
              <a:t>）</a:t>
            </a:r>
            <a:r>
              <a:rPr lang="zh-CN" sz="2000" u="sng" dirty="0">
                <a:solidFill>
                  <a:srgbClr val="C00000"/>
                </a:solidFill>
                <a:latin typeface="微软雅黑" panose="020B0503020204020204" charset="-122"/>
                <a:ea typeface="微软雅黑" panose="020B0503020204020204" charset="-122"/>
              </a:rPr>
              <a:t>群体规范</a:t>
            </a:r>
            <a:r>
              <a:rPr lang="zh-CN" sz="2000" dirty="0">
                <a:latin typeface="微软雅黑" panose="020B0503020204020204" charset="-122"/>
                <a:ea typeface="微软雅黑" panose="020B0503020204020204" charset="-122"/>
              </a:rPr>
              <a:t>：群体所确立的每个成员须遵守的行为准则。</a:t>
            </a:r>
          </a:p>
          <a:p>
            <a:pPr marL="0" lvl="0" indent="0">
              <a:lnSpc>
                <a:spcPct val="180000"/>
              </a:lnSpc>
              <a:spcBef>
                <a:spcPct val="0"/>
              </a:spcBef>
              <a:buNone/>
            </a:pPr>
            <a:r>
              <a:rPr lang="zh-CN" sz="2000" dirty="0">
                <a:latin typeface="微软雅黑" panose="020B0503020204020204" charset="-122"/>
                <a:ea typeface="微软雅黑" panose="020B0503020204020204" charset="-122"/>
              </a:rPr>
              <a:t>（</a:t>
            </a:r>
            <a:r>
              <a:rPr lang="en-US" altLang="zh-CN" sz="2000" dirty="0">
                <a:latin typeface="微软雅黑" panose="020B0503020204020204" charset="-122"/>
                <a:ea typeface="微软雅黑" panose="020B0503020204020204" charset="-122"/>
              </a:rPr>
              <a:t>6</a:t>
            </a:r>
            <a:r>
              <a:rPr lang="zh-CN" altLang="en-US" sz="2000" dirty="0">
                <a:latin typeface="微软雅黑" panose="020B0503020204020204" charset="-122"/>
                <a:ea typeface="微软雅黑" panose="020B0503020204020204" charset="-122"/>
              </a:rPr>
              <a:t>）</a:t>
            </a:r>
            <a:r>
              <a:rPr lang="zh-CN" sz="2000" u="sng" dirty="0">
                <a:solidFill>
                  <a:srgbClr val="C00000"/>
                </a:solidFill>
                <a:latin typeface="微软雅黑" panose="020B0503020204020204" charset="-122"/>
                <a:ea typeface="微软雅黑" panose="020B0503020204020204" charset="-122"/>
              </a:rPr>
              <a:t>群体的决策方式</a:t>
            </a:r>
            <a:r>
              <a:rPr lang="zh-CN" sz="2000" dirty="0">
                <a:latin typeface="微软雅黑" panose="020B0503020204020204" charset="-122"/>
                <a:ea typeface="微软雅黑" panose="020B0503020204020204" charset="-122"/>
              </a:rPr>
              <a:t>：个体决策（不征求或征求却不重视）</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群体决策（广泛征求内部成员意见）</a:t>
            </a:r>
            <a:endParaRPr lang="zh-CN" altLang="en-US" sz="2000" u="sng" dirty="0">
              <a:solidFill>
                <a:srgbClr val="C00000"/>
              </a:solidFill>
              <a:latin typeface="微软雅黑" panose="020B0503020204020204" charset="-122"/>
              <a:ea typeface="微软雅黑" panose="020B0503020204020204" charset="-122"/>
            </a:endParaRPr>
          </a:p>
          <a:p>
            <a:pPr marL="0" lvl="0" indent="0">
              <a:lnSpc>
                <a:spcPct val="180000"/>
              </a:lnSpc>
              <a:spcBef>
                <a:spcPct val="0"/>
              </a:spcBef>
              <a:buNone/>
            </a:pPr>
            <a:r>
              <a:rPr lang="zh-CN" sz="2000" dirty="0">
                <a:latin typeface="微软雅黑" panose="020B0503020204020204" charset="-122"/>
                <a:ea typeface="微软雅黑" panose="020B0503020204020204" charset="-122"/>
              </a:rPr>
              <a:t>（</a:t>
            </a:r>
            <a:r>
              <a:rPr lang="en-US" altLang="zh-CN" sz="2000" dirty="0">
                <a:latin typeface="微软雅黑" panose="020B0503020204020204" charset="-122"/>
                <a:ea typeface="微软雅黑" panose="020B0503020204020204" charset="-122"/>
              </a:rPr>
              <a:t>5</a:t>
            </a:r>
            <a:r>
              <a:rPr lang="zh-CN" altLang="en-US" sz="2000" dirty="0">
                <a:latin typeface="微软雅黑" panose="020B0503020204020204" charset="-122"/>
                <a:ea typeface="微软雅黑" panose="020B0503020204020204" charset="-122"/>
              </a:rPr>
              <a:t>）</a:t>
            </a:r>
            <a:r>
              <a:rPr lang="zh-CN" sz="2000" u="sng" dirty="0">
                <a:solidFill>
                  <a:srgbClr val="C00000"/>
                </a:solidFill>
                <a:latin typeface="微软雅黑" panose="020B0503020204020204" charset="-122"/>
                <a:ea typeface="微软雅黑" panose="020B0503020204020204" charset="-122"/>
              </a:rPr>
              <a:t>群体内的人际关系</a:t>
            </a:r>
            <a:r>
              <a:rPr lang="zh-CN" sz="2000" dirty="0">
                <a:latin typeface="微软雅黑" panose="020B0503020204020204" charset="-122"/>
                <a:ea typeface="微软雅黑" panose="020B0503020204020204" charset="-122"/>
              </a:rPr>
              <a:t>：和谐</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冲突</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二、国际商务谈判中的群体心理</a:t>
            </a:r>
          </a:p>
        </p:txBody>
      </p:sp>
      <p:pic>
        <p:nvPicPr>
          <p:cNvPr id="5129" name="图片 9"/>
          <p:cNvPicPr>
            <a:picLocks noChangeAspect="1"/>
          </p:cNvPicPr>
          <p:nvPr/>
        </p:nvPicPr>
        <p:blipFill>
          <a:blip r:embed="rId3"/>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4"/>
          <a:stretch>
            <a:fillRect/>
          </a:stretch>
        </p:blipFill>
        <p:spPr>
          <a:xfrm>
            <a:off x="5339715" y="1224915"/>
            <a:ext cx="1332230" cy="548005"/>
          </a:xfrm>
          <a:prstGeom prst="rect">
            <a:avLst/>
          </a:prstGeom>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286131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dirty="0">
                <a:latin typeface="微软雅黑" panose="020B0503020204020204" charset="-122"/>
                <a:ea typeface="微软雅黑" panose="020B0503020204020204" charset="-122"/>
              </a:rPr>
              <a:t>（三）发挥谈判群体效能最大化的一般途径</a:t>
            </a:r>
          </a:p>
          <a:p>
            <a:pPr marL="0" lvl="0" indent="0">
              <a:lnSpc>
                <a:spcPct val="180000"/>
              </a:lnSpc>
              <a:spcBef>
                <a:spcPct val="0"/>
              </a:spcBef>
              <a:buNone/>
            </a:pPr>
            <a:r>
              <a:rPr sz="2000" dirty="0">
                <a:latin typeface="微软雅黑" panose="020B0503020204020204" charset="-122"/>
                <a:ea typeface="微软雅黑" panose="020B0503020204020204" charset="-122"/>
              </a:rPr>
              <a:t>    1．合理配备群体</a:t>
            </a:r>
            <a:r>
              <a:rPr sz="2000" u="sng" dirty="0">
                <a:solidFill>
                  <a:srgbClr val="C00000"/>
                </a:solidFill>
                <a:latin typeface="微软雅黑" panose="020B0503020204020204" charset="-122"/>
                <a:ea typeface="微软雅黑" panose="020B0503020204020204" charset="-122"/>
              </a:rPr>
              <a:t>成员</a:t>
            </a:r>
          </a:p>
          <a:p>
            <a:pPr marL="0" lvl="0" indent="0">
              <a:lnSpc>
                <a:spcPct val="180000"/>
              </a:lnSpc>
              <a:spcBef>
                <a:spcPct val="0"/>
              </a:spcBef>
              <a:buNone/>
            </a:pPr>
            <a:r>
              <a:rPr sz="2000" dirty="0">
                <a:latin typeface="微软雅黑" panose="020B0503020204020204" charset="-122"/>
                <a:ea typeface="微软雅黑" panose="020B0503020204020204" charset="-122"/>
              </a:rPr>
              <a:t>    2．灵活选择</a:t>
            </a:r>
            <a:r>
              <a:rPr sz="2000" u="sng" dirty="0">
                <a:solidFill>
                  <a:srgbClr val="C00000"/>
                </a:solidFill>
                <a:latin typeface="微软雅黑" panose="020B0503020204020204" charset="-122"/>
                <a:ea typeface="微软雅黑" panose="020B0503020204020204" charset="-122"/>
              </a:rPr>
              <a:t>决策程序</a:t>
            </a:r>
            <a:endParaRPr sz="2000" dirty="0">
              <a:latin typeface="微软雅黑" panose="020B0503020204020204" charset="-122"/>
              <a:ea typeface="微软雅黑" panose="020B0503020204020204" charset="-122"/>
            </a:endParaRPr>
          </a:p>
          <a:p>
            <a:pPr marL="0" lvl="0" indent="0">
              <a:lnSpc>
                <a:spcPct val="180000"/>
              </a:lnSpc>
              <a:spcBef>
                <a:spcPct val="0"/>
              </a:spcBef>
              <a:buNone/>
            </a:pPr>
            <a:r>
              <a:rPr sz="2000" dirty="0">
                <a:latin typeface="微软雅黑" panose="020B0503020204020204" charset="-122"/>
                <a:ea typeface="微软雅黑" panose="020B0503020204020204" charset="-122"/>
              </a:rPr>
              <a:t>    3．建立严明的</a:t>
            </a:r>
            <a:r>
              <a:rPr sz="2000" u="sng" dirty="0">
                <a:solidFill>
                  <a:srgbClr val="C00000"/>
                </a:solidFill>
                <a:latin typeface="微软雅黑" panose="020B0503020204020204" charset="-122"/>
                <a:ea typeface="微软雅黑" panose="020B0503020204020204" charset="-122"/>
              </a:rPr>
              <a:t>纪律</a:t>
            </a:r>
            <a:r>
              <a:rPr sz="2000" dirty="0">
                <a:latin typeface="微软雅黑" panose="020B0503020204020204" charset="-122"/>
                <a:ea typeface="微软雅黑" panose="020B0503020204020204" charset="-122"/>
              </a:rPr>
              <a:t>和有效的</a:t>
            </a:r>
            <a:r>
              <a:rPr sz="2000" u="sng" dirty="0">
                <a:solidFill>
                  <a:srgbClr val="C00000"/>
                </a:solidFill>
                <a:latin typeface="微软雅黑" panose="020B0503020204020204" charset="-122"/>
                <a:ea typeface="微软雅黑" panose="020B0503020204020204" charset="-122"/>
              </a:rPr>
              <a:t>激励机制</a:t>
            </a:r>
            <a:endParaRPr sz="2000" dirty="0">
              <a:latin typeface="微软雅黑" panose="020B0503020204020204" charset="-122"/>
              <a:ea typeface="微软雅黑" panose="020B0503020204020204" charset="-122"/>
            </a:endParaRPr>
          </a:p>
          <a:p>
            <a:pPr marL="0" lvl="0" indent="0">
              <a:lnSpc>
                <a:spcPct val="180000"/>
              </a:lnSpc>
              <a:spcBef>
                <a:spcPct val="0"/>
              </a:spcBef>
              <a:buNone/>
            </a:pPr>
            <a:r>
              <a:rPr sz="2000" dirty="0">
                <a:latin typeface="微软雅黑" panose="020B0503020204020204" charset="-122"/>
                <a:ea typeface="微软雅黑" panose="020B0503020204020204" charset="-122"/>
              </a:rPr>
              <a:t>    4．理顺群体内部</a:t>
            </a:r>
            <a:r>
              <a:rPr sz="2000" u="sng" dirty="0">
                <a:solidFill>
                  <a:srgbClr val="C00000"/>
                </a:solidFill>
                <a:latin typeface="微软雅黑" panose="020B0503020204020204" charset="-122"/>
                <a:ea typeface="微软雅黑" panose="020B0503020204020204" charset="-122"/>
              </a:rPr>
              <a:t>信息交流的渠道</a:t>
            </a:r>
            <a:endParaRPr sz="2000" dirty="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二、国际商务谈判中的群体心理</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5326380" y="1224915"/>
            <a:ext cx="1332230" cy="548005"/>
          </a:xfrm>
          <a:prstGeom prst="rect">
            <a:avLst/>
          </a:prstGeom>
        </p:spPr>
      </p:pic>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341503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dirty="0">
                <a:latin typeface="微软雅黑" panose="020B0503020204020204" charset="-122"/>
                <a:ea typeface="微软雅黑" panose="020B0503020204020204" charset="-122"/>
              </a:rPr>
              <a:t>（一）必须避免出现的心理状态</a:t>
            </a:r>
          </a:p>
          <a:p>
            <a:pPr marL="0" lvl="0" indent="0">
              <a:lnSpc>
                <a:spcPct val="180000"/>
              </a:lnSpc>
              <a:spcBef>
                <a:spcPct val="0"/>
              </a:spcBef>
              <a:buNone/>
            </a:pPr>
            <a:r>
              <a:rPr lang="zh-CN" sz="2000" dirty="0">
                <a:latin typeface="微软雅黑" panose="020B0503020204020204" charset="-122"/>
                <a:ea typeface="微软雅黑" panose="020B0503020204020204" charset="-122"/>
              </a:rPr>
              <a:t>1．信心不足</a:t>
            </a:r>
          </a:p>
          <a:p>
            <a:pPr marL="0" lvl="0" indent="0">
              <a:lnSpc>
                <a:spcPct val="180000"/>
              </a:lnSpc>
              <a:spcBef>
                <a:spcPct val="0"/>
              </a:spcBef>
              <a:buNone/>
            </a:pPr>
            <a:r>
              <a:rPr lang="zh-CN" sz="2000" dirty="0">
                <a:latin typeface="微软雅黑" panose="020B0503020204020204" charset="-122"/>
                <a:ea typeface="微软雅黑" panose="020B0503020204020204" charset="-122"/>
              </a:rPr>
              <a:t>2．热情过度</a:t>
            </a:r>
          </a:p>
          <a:p>
            <a:pPr marL="0" lvl="0" indent="0">
              <a:lnSpc>
                <a:spcPct val="180000"/>
              </a:lnSpc>
              <a:spcBef>
                <a:spcPct val="0"/>
              </a:spcBef>
              <a:buNone/>
            </a:pPr>
            <a:r>
              <a:rPr lang="zh-CN" sz="2000" dirty="0">
                <a:latin typeface="微软雅黑" panose="020B0503020204020204" charset="-122"/>
                <a:ea typeface="微软雅黑" panose="020B0503020204020204" charset="-122"/>
              </a:rPr>
              <a:t>      </a:t>
            </a:r>
            <a:r>
              <a:rPr lang="zh-CN" sz="2000" dirty="0">
                <a:latin typeface="楷体" panose="02010609060101010101" charset="-122"/>
                <a:ea typeface="楷体" panose="02010609060101010101" charset="-122"/>
              </a:rPr>
              <a:t>过分热情，会暴露自己的缺点和真实愿望，给人以有求于人的感觉，这样就削弱了自己的谈判实力，提高了对手的地位，本来比较容易解决的问题却可能要付出更大的代价。</a:t>
            </a:r>
          </a:p>
          <a:p>
            <a:pPr marL="0" lvl="0" indent="0">
              <a:lnSpc>
                <a:spcPct val="180000"/>
              </a:lnSpc>
              <a:spcBef>
                <a:spcPct val="0"/>
              </a:spcBef>
              <a:buNone/>
            </a:pPr>
            <a:r>
              <a:rPr lang="zh-CN" sz="2000" dirty="0">
                <a:latin typeface="微软雅黑" panose="020B0503020204020204" charset="-122"/>
                <a:ea typeface="微软雅黑" panose="020B0503020204020204" charset="-122"/>
              </a:rPr>
              <a:t>3．不知所措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 三、谈判的心理禁忌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4083685" y="1224915"/>
            <a:ext cx="1332230" cy="548005"/>
          </a:xfrm>
          <a:prstGeom prst="rect">
            <a:avLst/>
          </a:prstGeom>
        </p:spPr>
      </p:pic>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09625" y="1651635"/>
            <a:ext cx="10875010" cy="64516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dirty="0">
                <a:latin typeface="微软雅黑" panose="020B0503020204020204" charset="-122"/>
                <a:ea typeface="微软雅黑" panose="020B0503020204020204" charset="-122"/>
              </a:rPr>
              <a:t>（二）区别对待不同类型的谈判对手</a:t>
            </a:r>
            <a:endParaRPr lang="zh-CN" sz="2000" dirty="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 三、谈判的心理禁忌</a:t>
            </a:r>
          </a:p>
        </p:txBody>
      </p:sp>
      <p:pic>
        <p:nvPicPr>
          <p:cNvPr id="5129" name="图片 9"/>
          <p:cNvPicPr>
            <a:picLocks noChangeAspect="1"/>
          </p:cNvPicPr>
          <p:nvPr/>
        </p:nvPicPr>
        <p:blipFill>
          <a:blip r:embed="rId3"/>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aphicFrame>
        <p:nvGraphicFramePr>
          <p:cNvPr id="3" name="表格 2"/>
          <p:cNvGraphicFramePr/>
          <p:nvPr/>
        </p:nvGraphicFramePr>
        <p:xfrm>
          <a:off x="916305" y="2296795"/>
          <a:ext cx="10661015" cy="4389120"/>
        </p:xfrm>
        <a:graphic>
          <a:graphicData uri="http://schemas.openxmlformats.org/drawingml/2006/table">
            <a:tbl>
              <a:tblPr firstRow="1" bandRow="1">
                <a:tableStyleId>{5C22544A-7EE6-4342-B048-85BDC9FD1C3A}</a:tableStyleId>
              </a:tblPr>
              <a:tblGrid>
                <a:gridCol w="1515110"/>
                <a:gridCol w="5192395"/>
                <a:gridCol w="3953510"/>
              </a:tblGrid>
              <a:tr h="381000">
                <a:tc>
                  <a:txBody>
                    <a:bodyPr/>
                    <a:lstStyle/>
                    <a:p>
                      <a:pPr algn="ctr" fontAlgn="auto">
                        <a:lnSpc>
                          <a:spcPct val="120000"/>
                        </a:lnSpc>
                        <a:buNone/>
                      </a:pPr>
                      <a:r>
                        <a:rPr lang="zh-CN" altLang="en-US" sz="2000" dirty="0">
                          <a:latin typeface="微软雅黑" panose="020B0503020204020204" charset="-122"/>
                          <a:ea typeface="微软雅黑" panose="020B0503020204020204" charset="-122"/>
                        </a:rPr>
                        <a:t>对手类型</a:t>
                      </a:r>
                    </a:p>
                  </a:txBody>
                  <a:tcPr anchor="ctr"/>
                </a:tc>
                <a:tc>
                  <a:txBody>
                    <a:bodyPr/>
                    <a:lstStyle/>
                    <a:p>
                      <a:pPr algn="ctr" fontAlgn="auto">
                        <a:lnSpc>
                          <a:spcPct val="120000"/>
                        </a:lnSpc>
                        <a:buNone/>
                      </a:pPr>
                      <a:r>
                        <a:rPr lang="zh-CN" altLang="en-US" sz="2000" dirty="0">
                          <a:latin typeface="微软雅黑" panose="020B0503020204020204" charset="-122"/>
                          <a:ea typeface="微软雅黑" panose="020B0503020204020204" charset="-122"/>
                        </a:rPr>
                        <a:t>特点</a:t>
                      </a:r>
                    </a:p>
                  </a:txBody>
                  <a:tcPr anchor="ctr"/>
                </a:tc>
                <a:tc>
                  <a:txBody>
                    <a:bodyPr/>
                    <a:lstStyle/>
                    <a:p>
                      <a:pPr algn="ctr" fontAlgn="auto">
                        <a:lnSpc>
                          <a:spcPct val="120000"/>
                        </a:lnSpc>
                        <a:buNone/>
                      </a:pPr>
                      <a:r>
                        <a:rPr lang="zh-CN" altLang="en-US" sz="2000">
                          <a:latin typeface="微软雅黑" panose="020B0503020204020204" charset="-122"/>
                          <a:ea typeface="微软雅黑" panose="020B0503020204020204" charset="-122"/>
                        </a:rPr>
                        <a:t>注意问题</a:t>
                      </a:r>
                    </a:p>
                  </a:txBody>
                  <a:tcPr anchor="ctr"/>
                </a:tc>
              </a:tr>
              <a:tr h="381000">
                <a:tc>
                  <a:txBody>
                    <a:bodyPr/>
                    <a:lstStyle/>
                    <a:p>
                      <a:pPr algn="ctr" fontAlgn="auto">
                        <a:lnSpc>
                          <a:spcPct val="120000"/>
                        </a:lnSpc>
                        <a:buNone/>
                      </a:pPr>
                      <a:r>
                        <a:rPr lang="zh-CN" altLang="en-US" sz="2000">
                          <a:latin typeface="微软雅黑" panose="020B0503020204020204" charset="-122"/>
                          <a:ea typeface="微软雅黑" panose="020B0503020204020204" charset="-122"/>
                        </a:rPr>
                        <a:t>权力型对手</a:t>
                      </a:r>
                    </a:p>
                  </a:txBody>
                  <a:tcPr anchor="ctr"/>
                </a:tc>
                <a:tc>
                  <a:txBody>
                    <a:bodyPr/>
                    <a:lstStyle/>
                    <a:p>
                      <a:pPr algn="ctr" fontAlgn="auto">
                        <a:lnSpc>
                          <a:spcPct val="120000"/>
                        </a:lnSpc>
                        <a:buNone/>
                      </a:pPr>
                      <a:r>
                        <a:rPr lang="zh-CN" altLang="en-US" sz="2000">
                          <a:latin typeface="微软雅黑" panose="020B0503020204020204" charset="-122"/>
                          <a:ea typeface="微软雅黑" panose="020B0503020204020204" charset="-122"/>
                        </a:rPr>
                        <a:t>以取得</a:t>
                      </a:r>
                      <a:r>
                        <a:rPr lang="zh-CN" altLang="en-US" sz="2000" b="1" u="sng">
                          <a:solidFill>
                            <a:srgbClr val="C00000"/>
                          </a:solidFill>
                          <a:latin typeface="微软雅黑" panose="020B0503020204020204" charset="-122"/>
                          <a:ea typeface="微软雅黑" panose="020B0503020204020204" charset="-122"/>
                        </a:rPr>
                        <a:t>成功</a:t>
                      </a:r>
                      <a:r>
                        <a:rPr lang="zh-CN" altLang="en-US" sz="2000">
                          <a:latin typeface="微软雅黑" panose="020B0503020204020204" charset="-122"/>
                          <a:ea typeface="微软雅黑" panose="020B0503020204020204" charset="-122"/>
                        </a:rPr>
                        <a:t>为满足。对权力与成功的期望很高，对友好关系的期望则很低。这类人会尽力争取他认为重要的东西，极力想向对方施加影响，以强权办法求得利益。</a:t>
                      </a:r>
                    </a:p>
                  </a:txBody>
                  <a:tcPr anchor="ctr"/>
                </a:tc>
                <a:tc>
                  <a:txBody>
                    <a:bodyPr/>
                    <a:lstStyle/>
                    <a:p>
                      <a:pPr algn="ctr" fontAlgn="auto">
                        <a:lnSpc>
                          <a:spcPct val="120000"/>
                        </a:lnSpc>
                        <a:buNone/>
                      </a:pPr>
                      <a:r>
                        <a:rPr lang="zh-CN" altLang="en-US" sz="2000">
                          <a:latin typeface="微软雅黑" panose="020B0503020204020204" charset="-122"/>
                          <a:ea typeface="微软雅黑" panose="020B0503020204020204" charset="-122"/>
                        </a:rPr>
                        <a:t>不让他插手谈判程序的安排；不要听取他的建议让他轻易得手；不要屈服于他的压力。</a:t>
                      </a:r>
                    </a:p>
                  </a:txBody>
                  <a:tcPr anchor="ctr"/>
                </a:tc>
              </a:tr>
              <a:tr h="381000">
                <a:tc>
                  <a:txBody>
                    <a:bodyPr/>
                    <a:lstStyle/>
                    <a:p>
                      <a:pPr algn="ctr" fontAlgn="auto">
                        <a:lnSpc>
                          <a:spcPct val="120000"/>
                        </a:lnSpc>
                        <a:buNone/>
                      </a:pPr>
                      <a:r>
                        <a:rPr lang="zh-CN" altLang="en-US" sz="2000">
                          <a:latin typeface="微软雅黑" panose="020B0503020204020204" charset="-122"/>
                          <a:ea typeface="微软雅黑" panose="020B0503020204020204" charset="-122"/>
                        </a:rPr>
                        <a:t>进取型对手</a:t>
                      </a:r>
                    </a:p>
                  </a:txBody>
                  <a:tcPr anchor="ctr"/>
                </a:tc>
                <a:tc>
                  <a:txBody>
                    <a:bodyPr/>
                    <a:lstStyle/>
                    <a:p>
                      <a:pPr algn="ctr" fontAlgn="auto">
                        <a:lnSpc>
                          <a:spcPct val="120000"/>
                        </a:lnSpc>
                        <a:buNone/>
                      </a:pPr>
                      <a:r>
                        <a:rPr lang="zh-CN" altLang="en-US" sz="2000" dirty="0">
                          <a:latin typeface="微软雅黑" panose="020B0503020204020204" charset="-122"/>
                          <a:ea typeface="微软雅黑" panose="020B0503020204020204" charset="-122"/>
                        </a:rPr>
                        <a:t>以对别人和对谈判局势</a:t>
                      </a:r>
                      <a:r>
                        <a:rPr lang="zh-CN" altLang="en-US" sz="2000" b="1" u="sng" dirty="0">
                          <a:solidFill>
                            <a:srgbClr val="C00000"/>
                          </a:solidFill>
                          <a:latin typeface="微软雅黑" panose="020B0503020204020204" charset="-122"/>
                          <a:ea typeface="微软雅黑" panose="020B0503020204020204" charset="-122"/>
                        </a:rPr>
                        <a:t>施加影响</a:t>
                      </a:r>
                      <a:r>
                        <a:rPr lang="zh-CN" altLang="en-US" sz="2000" dirty="0">
                          <a:latin typeface="微软雅黑" panose="020B0503020204020204" charset="-122"/>
                          <a:ea typeface="微软雅黑" panose="020B0503020204020204" charset="-122"/>
                        </a:rPr>
                        <a:t>为满足。对成功和与对方保持良好关系的期望一般，对于权力的期望也一般。</a:t>
                      </a:r>
                    </a:p>
                  </a:txBody>
                  <a:tcPr anchor="ctr"/>
                </a:tc>
                <a:tc>
                  <a:txBody>
                    <a:bodyPr/>
                    <a:lstStyle/>
                    <a:p>
                      <a:pPr algn="ctr" fontAlgn="auto">
                        <a:lnSpc>
                          <a:spcPct val="120000"/>
                        </a:lnSpc>
                        <a:buNone/>
                      </a:pPr>
                      <a:r>
                        <a:rPr lang="zh-CN" altLang="en-US" sz="2000">
                          <a:latin typeface="微软雅黑" panose="020B0503020204020204" charset="-122"/>
                          <a:ea typeface="微软雅黑" panose="020B0503020204020204" charset="-122"/>
                        </a:rPr>
                        <a:t>试图去支配他、控制他，压迫他作出过多的让步，并提出相当苛刻的条件。</a:t>
                      </a:r>
                    </a:p>
                  </a:txBody>
                  <a:tcPr anchor="ctr"/>
                </a:tc>
              </a:tr>
              <a:tr h="381000">
                <a:tc>
                  <a:txBody>
                    <a:bodyPr/>
                    <a:lstStyle/>
                    <a:p>
                      <a:pPr algn="ctr" fontAlgn="auto">
                        <a:lnSpc>
                          <a:spcPct val="120000"/>
                        </a:lnSpc>
                        <a:buNone/>
                      </a:pPr>
                      <a:r>
                        <a:rPr lang="zh-CN" altLang="en-US" sz="2000" dirty="0">
                          <a:latin typeface="微软雅黑" panose="020B0503020204020204" charset="-122"/>
                          <a:ea typeface="微软雅黑" panose="020B0503020204020204" charset="-122"/>
                        </a:rPr>
                        <a:t>关系型对手</a:t>
                      </a:r>
                    </a:p>
                  </a:txBody>
                  <a:tcPr anchor="ctr"/>
                </a:tc>
                <a:tc>
                  <a:txBody>
                    <a:bodyPr/>
                    <a:lstStyle/>
                    <a:p>
                      <a:pPr algn="ctr" fontAlgn="auto">
                        <a:lnSpc>
                          <a:spcPct val="120000"/>
                        </a:lnSpc>
                        <a:buNone/>
                      </a:pPr>
                      <a:r>
                        <a:rPr lang="zh-CN" altLang="en-US" sz="2000" dirty="0">
                          <a:latin typeface="微软雅黑" panose="020B0503020204020204" charset="-122"/>
                          <a:ea typeface="微软雅黑" panose="020B0503020204020204" charset="-122"/>
                        </a:rPr>
                        <a:t>以与别人保持</a:t>
                      </a:r>
                      <a:r>
                        <a:rPr lang="zh-CN" altLang="en-US" sz="2000" b="1" u="sng" dirty="0">
                          <a:solidFill>
                            <a:srgbClr val="C00000"/>
                          </a:solidFill>
                          <a:latin typeface="微软雅黑" panose="020B0503020204020204" charset="-122"/>
                          <a:ea typeface="微软雅黑" panose="020B0503020204020204" charset="-122"/>
                        </a:rPr>
                        <a:t>良好的关系</a:t>
                      </a:r>
                      <a:r>
                        <a:rPr lang="zh-CN" altLang="en-US" sz="2000" dirty="0">
                          <a:latin typeface="微软雅黑" panose="020B0503020204020204" charset="-122"/>
                          <a:ea typeface="微软雅黑" panose="020B0503020204020204" charset="-122"/>
                        </a:rPr>
                        <a:t>而感到满足。他们对成功与保持良好关系的期望很高，对权力的期望很低。</a:t>
                      </a:r>
                    </a:p>
                  </a:txBody>
                  <a:tcPr anchor="ctr"/>
                </a:tc>
                <a:tc>
                  <a:txBody>
                    <a:bodyPr/>
                    <a:lstStyle/>
                    <a:p>
                      <a:pPr algn="ctr" fontAlgn="auto">
                        <a:lnSpc>
                          <a:spcPct val="120000"/>
                        </a:lnSpc>
                        <a:buNone/>
                      </a:pPr>
                      <a:r>
                        <a:rPr lang="zh-CN" altLang="en-US" sz="2000" dirty="0">
                          <a:latin typeface="微软雅黑" panose="020B0503020204020204" charset="-122"/>
                          <a:ea typeface="微软雅黑" panose="020B0503020204020204" charset="-122"/>
                        </a:rPr>
                        <a:t>不主动进攻；对他让步过多；对他的热情态度掉以轻心。</a:t>
                      </a:r>
                    </a:p>
                  </a:txBody>
                  <a:tcPr anchor="ctr"/>
                </a:tc>
              </a:tr>
            </a:tbl>
          </a:graphicData>
        </a:graphic>
      </p:graphicFrame>
      <p:pic>
        <p:nvPicPr>
          <p:cNvPr id="19" name="图片 18"/>
          <p:cNvPicPr>
            <a:picLocks noChangeAspect="1"/>
          </p:cNvPicPr>
          <p:nvPr/>
        </p:nvPicPr>
        <p:blipFill>
          <a:blip r:embed="rId4"/>
          <a:stretch>
            <a:fillRect/>
          </a:stretch>
        </p:blipFill>
        <p:spPr>
          <a:xfrm>
            <a:off x="3938270" y="1215390"/>
            <a:ext cx="1315085" cy="513715"/>
          </a:xfrm>
          <a:prstGeom prst="rect">
            <a:avLst/>
          </a:prstGeom>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4022725" y="1083945"/>
            <a:ext cx="5456555" cy="64516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a:latin typeface="微软雅黑" panose="020B0503020204020204" charset="-122"/>
                <a:ea typeface="微软雅黑" panose="020B0503020204020204" charset="-122"/>
              </a:rPr>
              <a:t>（三）了解不同性格谈判对手的心理特征</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 三、谈判的心理禁忌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aphicFrame>
        <p:nvGraphicFramePr>
          <p:cNvPr id="3" name="表格 2"/>
          <p:cNvGraphicFramePr/>
          <p:nvPr/>
        </p:nvGraphicFramePr>
        <p:xfrm>
          <a:off x="690245" y="1845945"/>
          <a:ext cx="10661015" cy="4800854"/>
        </p:xfrm>
        <a:graphic>
          <a:graphicData uri="http://schemas.openxmlformats.org/drawingml/2006/table">
            <a:tbl>
              <a:tblPr firstRow="1" bandRow="1">
                <a:tableStyleId>{5C22544A-7EE6-4342-B048-85BDC9FD1C3A}</a:tableStyleId>
              </a:tblPr>
              <a:tblGrid>
                <a:gridCol w="1515110"/>
                <a:gridCol w="5192395"/>
                <a:gridCol w="3953510"/>
              </a:tblGrid>
              <a:tr h="381000">
                <a:tc>
                  <a:txBody>
                    <a:bodyPr/>
                    <a:lstStyle/>
                    <a:p>
                      <a:pPr algn="ctr" fontAlgn="auto">
                        <a:lnSpc>
                          <a:spcPct val="100000"/>
                        </a:lnSpc>
                        <a:buNone/>
                      </a:pPr>
                      <a:r>
                        <a:rPr lang="zh-CN" altLang="en-US" sz="1800" dirty="0">
                          <a:latin typeface="+mn-ea"/>
                        </a:rPr>
                        <a:t>对手类型</a:t>
                      </a:r>
                    </a:p>
                  </a:txBody>
                  <a:tcPr anchor="ctr"/>
                </a:tc>
                <a:tc>
                  <a:txBody>
                    <a:bodyPr/>
                    <a:lstStyle/>
                    <a:p>
                      <a:pPr algn="ctr" fontAlgn="auto">
                        <a:lnSpc>
                          <a:spcPct val="100000"/>
                        </a:lnSpc>
                        <a:buNone/>
                      </a:pPr>
                      <a:r>
                        <a:rPr lang="zh-CN" altLang="en-US" sz="1800" dirty="0">
                          <a:latin typeface="+mn-ea"/>
                        </a:rPr>
                        <a:t>特征</a:t>
                      </a:r>
                    </a:p>
                  </a:txBody>
                  <a:tcPr anchor="ctr"/>
                </a:tc>
                <a:tc>
                  <a:txBody>
                    <a:bodyPr/>
                    <a:lstStyle/>
                    <a:p>
                      <a:pPr algn="ctr" fontAlgn="auto">
                        <a:lnSpc>
                          <a:spcPct val="100000"/>
                        </a:lnSpc>
                        <a:buNone/>
                      </a:pPr>
                      <a:r>
                        <a:rPr lang="zh-CN" altLang="en-US" sz="1800">
                          <a:latin typeface="+mn-ea"/>
                        </a:rPr>
                        <a:t>与这类人谈判的禁忌</a:t>
                      </a:r>
                    </a:p>
                  </a:txBody>
                  <a:tcPr anchor="ctr"/>
                </a:tc>
              </a:tr>
              <a:tr h="1347470">
                <a:tc>
                  <a:txBody>
                    <a:bodyPr/>
                    <a:lstStyle/>
                    <a:p>
                      <a:pPr algn="ctr" fontAlgn="auto">
                        <a:lnSpc>
                          <a:spcPct val="100000"/>
                        </a:lnSpc>
                        <a:buNone/>
                      </a:pPr>
                      <a:r>
                        <a:rPr lang="zh-CN" altLang="en-US" sz="1800" dirty="0">
                          <a:latin typeface="+mn-ea"/>
                        </a:rPr>
                        <a:t>迟疑的谈判对手</a:t>
                      </a:r>
                    </a:p>
                  </a:txBody>
                  <a:tcPr anchor="ctr"/>
                </a:tc>
                <a:tc>
                  <a:txBody>
                    <a:bodyPr/>
                    <a:lstStyle/>
                    <a:p>
                      <a:pPr algn="ctr" fontAlgn="auto">
                        <a:lnSpc>
                          <a:spcPct val="100000"/>
                        </a:lnSpc>
                        <a:buNone/>
                      </a:pPr>
                      <a:r>
                        <a:rPr lang="zh-CN" altLang="en-US" sz="1800">
                          <a:latin typeface="+mn-ea"/>
                        </a:rPr>
                        <a:t>（1）不信任对方；（2）不让对方看透自己</a:t>
                      </a:r>
                    </a:p>
                    <a:p>
                      <a:pPr algn="ctr" fontAlgn="auto">
                        <a:lnSpc>
                          <a:spcPct val="100000"/>
                        </a:lnSpc>
                        <a:buNone/>
                      </a:pPr>
                      <a:r>
                        <a:rPr lang="zh-CN" altLang="en-US" sz="1800">
                          <a:latin typeface="+mn-ea"/>
                        </a:rPr>
                        <a:t>（3）极端讨厌被说服</a:t>
                      </a:r>
                    </a:p>
                  </a:txBody>
                  <a:tcPr anchor="ctr"/>
                </a:tc>
                <a:tc>
                  <a:txBody>
                    <a:bodyPr/>
                    <a:lstStyle/>
                    <a:p>
                      <a:pPr algn="ctr" fontAlgn="auto">
                        <a:lnSpc>
                          <a:spcPct val="100000"/>
                        </a:lnSpc>
                        <a:buNone/>
                      </a:pPr>
                      <a:r>
                        <a:rPr lang="zh-CN" altLang="en-US" sz="1800">
                          <a:latin typeface="+mn-ea"/>
                        </a:rPr>
                        <a:t>在心理上和空间上过分接近他；强迫他接受有明显倾向性的观点；喋喋不休地说服、催促他作出决定，不给予他充分的考虑时间。</a:t>
                      </a:r>
                    </a:p>
                  </a:txBody>
                  <a:tcPr anchor="ctr"/>
                </a:tc>
              </a:tr>
              <a:tr h="381000">
                <a:tc>
                  <a:txBody>
                    <a:bodyPr/>
                    <a:lstStyle/>
                    <a:p>
                      <a:pPr algn="ctr" fontAlgn="auto">
                        <a:lnSpc>
                          <a:spcPct val="100000"/>
                        </a:lnSpc>
                        <a:buNone/>
                      </a:pPr>
                      <a:r>
                        <a:rPr lang="zh-CN" altLang="en-US" sz="1800">
                          <a:latin typeface="+mn-ea"/>
                        </a:rPr>
                        <a:t>唠叨的谈判对手</a:t>
                      </a:r>
                    </a:p>
                  </a:txBody>
                  <a:tcPr anchor="ctr"/>
                </a:tc>
                <a:tc>
                  <a:txBody>
                    <a:bodyPr/>
                    <a:lstStyle/>
                    <a:p>
                      <a:pPr algn="ctr" fontAlgn="auto">
                        <a:lnSpc>
                          <a:spcPct val="100000"/>
                        </a:lnSpc>
                        <a:buNone/>
                      </a:pPr>
                      <a:r>
                        <a:rPr lang="zh-CN" altLang="en-US" sz="1800">
                          <a:latin typeface="+mn-ea"/>
                        </a:rPr>
                        <a:t>（1）具有强烈的自我意识，喋喋不休地谈到最后也说不出个所以然。（2）爱刨根问底，凡事想通过自己来弄个明白。（3）好驳倒对方。（4）心情较为开朗。</a:t>
                      </a:r>
                    </a:p>
                  </a:txBody>
                  <a:tcPr anchor="ctr"/>
                </a:tc>
                <a:tc>
                  <a:txBody>
                    <a:bodyPr/>
                    <a:lstStyle/>
                    <a:p>
                      <a:pPr algn="ctr" fontAlgn="auto">
                        <a:lnSpc>
                          <a:spcPct val="100000"/>
                        </a:lnSpc>
                        <a:buNone/>
                      </a:pPr>
                      <a:r>
                        <a:rPr lang="zh-CN" altLang="en-US" sz="1800">
                          <a:latin typeface="+mn-ea"/>
                        </a:rPr>
                        <a:t>有问必答，这样会没有尽头；和他辩论，即使在道理上能胜他，但买卖依然不能成交；表现出不耐烦；胆怯，想开溜。</a:t>
                      </a:r>
                    </a:p>
                  </a:txBody>
                  <a:tcPr anchor="ctr"/>
                </a:tc>
              </a:tr>
              <a:tr h="457200">
                <a:tc>
                  <a:txBody>
                    <a:bodyPr/>
                    <a:lstStyle/>
                    <a:p>
                      <a:pPr algn="ctr" fontAlgn="auto">
                        <a:lnSpc>
                          <a:spcPct val="100000"/>
                        </a:lnSpc>
                        <a:buNone/>
                      </a:pPr>
                      <a:r>
                        <a:rPr lang="zh-CN" altLang="en-US" sz="1800">
                          <a:latin typeface="+mn-ea"/>
                        </a:rPr>
                        <a:t>沉默的谈判对手</a:t>
                      </a:r>
                    </a:p>
                  </a:txBody>
                  <a:tcPr anchor="ctr"/>
                </a:tc>
                <a:tc>
                  <a:txBody>
                    <a:bodyPr/>
                    <a:lstStyle/>
                    <a:p>
                      <a:pPr algn="ctr" fontAlgn="auto">
                        <a:lnSpc>
                          <a:spcPct val="100000"/>
                        </a:lnSpc>
                        <a:buNone/>
                      </a:pPr>
                      <a:r>
                        <a:rPr lang="zh-CN" altLang="en-US" sz="1800">
                          <a:latin typeface="+mn-ea"/>
                        </a:rPr>
                        <a:t>（1）不自信。（2）想逃避。（3）行为表情不一致。（4）给人不热情的感觉。</a:t>
                      </a:r>
                    </a:p>
                    <a:p>
                      <a:pPr algn="ctr" fontAlgn="auto">
                        <a:lnSpc>
                          <a:spcPct val="100000"/>
                        </a:lnSpc>
                        <a:buNone/>
                      </a:pPr>
                      <a:r>
                        <a:rPr lang="zh-CN" altLang="en-US" sz="1800">
                          <a:latin typeface="+mn-ea"/>
                        </a:rPr>
                        <a:t>顽固的谈判对手</a:t>
                      </a:r>
                    </a:p>
                  </a:txBody>
                  <a:tcPr anchor="ctr"/>
                </a:tc>
                <a:tc>
                  <a:txBody>
                    <a:bodyPr/>
                    <a:lstStyle/>
                    <a:p>
                      <a:pPr algn="ctr" fontAlgn="auto">
                        <a:lnSpc>
                          <a:spcPct val="100000"/>
                        </a:lnSpc>
                        <a:buNone/>
                      </a:pPr>
                      <a:r>
                        <a:rPr lang="zh-CN" altLang="en-US" sz="1800">
                          <a:latin typeface="+mn-ea"/>
                          <a:sym typeface="+mn-ea"/>
                        </a:rPr>
                        <a:t>不善察言观色；感到畏惧；以寡言对沉默；强行与之接触。</a:t>
                      </a:r>
                      <a:endParaRPr lang="en-US" altLang="zh-CN" sz="1800">
                        <a:latin typeface="+mn-ea"/>
                        <a:sym typeface="+mn-ea"/>
                      </a:endParaRPr>
                    </a:p>
                    <a:p>
                      <a:pPr algn="ctr" fontAlgn="auto">
                        <a:lnSpc>
                          <a:spcPct val="120000"/>
                        </a:lnSpc>
                        <a:buNone/>
                      </a:pPr>
                      <a:endParaRPr lang="zh-CN" altLang="en-US" sz="1800">
                        <a:latin typeface="+mn-ea"/>
                        <a:sym typeface="+mn-ea"/>
                      </a:endParaRPr>
                    </a:p>
                  </a:txBody>
                  <a:tcPr anchor="ctr"/>
                </a:tc>
              </a:tr>
              <a:tr h="381000">
                <a:tc>
                  <a:txBody>
                    <a:bodyPr/>
                    <a:lstStyle/>
                    <a:p>
                      <a:pPr algn="ctr" fontAlgn="auto">
                        <a:lnSpc>
                          <a:spcPct val="100000"/>
                        </a:lnSpc>
                        <a:buNone/>
                      </a:pPr>
                      <a:r>
                        <a:rPr lang="zh-CN" altLang="en-US" sz="1800">
                          <a:latin typeface="+mn-ea"/>
                        </a:rPr>
                        <a:t>顽固的谈判对手</a:t>
                      </a:r>
                    </a:p>
                  </a:txBody>
                  <a:tcPr anchor="ctr"/>
                </a:tc>
                <a:tc>
                  <a:txBody>
                    <a:bodyPr/>
                    <a:lstStyle/>
                    <a:p>
                      <a:pPr algn="ctr" fontAlgn="auto">
                        <a:lnSpc>
                          <a:spcPct val="100000"/>
                        </a:lnSpc>
                        <a:buNone/>
                      </a:pPr>
                      <a:r>
                        <a:rPr lang="zh-CN" altLang="en-US" sz="1800">
                          <a:latin typeface="+mn-ea"/>
                        </a:rPr>
                        <a:t>（1）非常固执，你说东，他谈西。（2）自信自满。（3）控制别人。（4）不愿有所拘束，个性外向者居多。</a:t>
                      </a:r>
                    </a:p>
                  </a:txBody>
                  <a:tcPr anchor="ctr"/>
                </a:tc>
                <a:tc>
                  <a:txBody>
                    <a:bodyPr/>
                    <a:lstStyle/>
                    <a:p>
                      <a:pPr algn="ctr" fontAlgn="auto">
                        <a:lnSpc>
                          <a:spcPct val="100000"/>
                        </a:lnSpc>
                        <a:buNone/>
                      </a:pPr>
                      <a:r>
                        <a:rPr lang="zh-CN" altLang="en-US" sz="1800">
                          <a:latin typeface="+mn-ea"/>
                        </a:rPr>
                        <a:t>缺乏耐心，急于达成交易；强制他，企图说服他；对产品不加详细说明；太软弱。</a:t>
                      </a:r>
                    </a:p>
                  </a:txBody>
                  <a:tcPr anchor="ctr"/>
                </a:tc>
              </a:tr>
            </a:tbl>
          </a:graphicData>
        </a:graphic>
      </p:graphicFrame>
      <p:pic>
        <p:nvPicPr>
          <p:cNvPr id="19" name="图片 18"/>
          <p:cNvPicPr>
            <a:picLocks noChangeAspect="1"/>
          </p:cNvPicPr>
          <p:nvPr/>
        </p:nvPicPr>
        <p:blipFill>
          <a:blip r:embed="rId3"/>
          <a:stretch>
            <a:fillRect/>
          </a:stretch>
        </p:blipFill>
        <p:spPr>
          <a:xfrm>
            <a:off x="8970010" y="1215390"/>
            <a:ext cx="1315085" cy="513715"/>
          </a:xfrm>
          <a:prstGeom prst="rect">
            <a:avLst/>
          </a:prstGeom>
        </p:spPr>
      </p:pic>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4022725" y="1083945"/>
            <a:ext cx="5456555" cy="64516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a:latin typeface="微软雅黑" panose="020B0503020204020204" charset="-122"/>
                <a:ea typeface="微软雅黑" panose="020B0503020204020204" charset="-122"/>
              </a:rPr>
              <a:t>（三）了解不同性格谈判对手的心理特征</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 三、谈判的心理禁忌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aphicFrame>
        <p:nvGraphicFramePr>
          <p:cNvPr id="3" name="表格 2"/>
          <p:cNvGraphicFramePr/>
          <p:nvPr/>
        </p:nvGraphicFramePr>
        <p:xfrm>
          <a:off x="0" y="111125"/>
          <a:ext cx="12145010" cy="6637528"/>
        </p:xfrm>
        <a:graphic>
          <a:graphicData uri="http://schemas.openxmlformats.org/drawingml/2006/table">
            <a:tbl>
              <a:tblPr firstRow="1" bandRow="1">
                <a:tableStyleId>{5C22544A-7EE6-4342-B048-85BDC9FD1C3A}</a:tableStyleId>
              </a:tblPr>
              <a:tblGrid>
                <a:gridCol w="1515110"/>
                <a:gridCol w="4431030"/>
                <a:gridCol w="6198870"/>
              </a:tblGrid>
              <a:tr h="381000">
                <a:tc>
                  <a:txBody>
                    <a:bodyPr/>
                    <a:lstStyle/>
                    <a:p>
                      <a:pPr algn="ctr" fontAlgn="auto">
                        <a:lnSpc>
                          <a:spcPct val="100000"/>
                        </a:lnSpc>
                        <a:buNone/>
                      </a:pPr>
                      <a:r>
                        <a:rPr lang="zh-CN" altLang="en-US" sz="1800">
                          <a:latin typeface="+mn-ea"/>
                        </a:rPr>
                        <a:t>对手类型</a:t>
                      </a:r>
                    </a:p>
                  </a:txBody>
                  <a:tcPr anchor="ctr"/>
                </a:tc>
                <a:tc>
                  <a:txBody>
                    <a:bodyPr/>
                    <a:lstStyle/>
                    <a:p>
                      <a:pPr algn="ctr" fontAlgn="auto">
                        <a:lnSpc>
                          <a:spcPct val="100000"/>
                        </a:lnSpc>
                        <a:buNone/>
                      </a:pPr>
                      <a:r>
                        <a:rPr lang="zh-CN" altLang="en-US" sz="1800">
                          <a:latin typeface="+mn-ea"/>
                        </a:rPr>
                        <a:t>特征</a:t>
                      </a:r>
                    </a:p>
                  </a:txBody>
                  <a:tcPr anchor="ctr"/>
                </a:tc>
                <a:tc>
                  <a:txBody>
                    <a:bodyPr/>
                    <a:lstStyle/>
                    <a:p>
                      <a:pPr algn="ctr" fontAlgn="auto">
                        <a:lnSpc>
                          <a:spcPct val="100000"/>
                        </a:lnSpc>
                        <a:buNone/>
                      </a:pPr>
                      <a:r>
                        <a:rPr lang="zh-CN" altLang="en-US" sz="1800">
                          <a:latin typeface="+mn-ea"/>
                        </a:rPr>
                        <a:t>与这类人谈判的禁忌</a:t>
                      </a:r>
                    </a:p>
                  </a:txBody>
                  <a:tcPr anchor="ctr"/>
                </a:tc>
              </a:tr>
              <a:tr h="934720">
                <a:tc>
                  <a:txBody>
                    <a:bodyPr/>
                    <a:lstStyle/>
                    <a:p>
                      <a:pPr algn="ctr" fontAlgn="auto">
                        <a:lnSpc>
                          <a:spcPct val="100000"/>
                        </a:lnSpc>
                        <a:buNone/>
                      </a:pPr>
                      <a:r>
                        <a:rPr lang="zh-CN" altLang="en-US" sz="1800">
                          <a:latin typeface="+mn-ea"/>
                        </a:rPr>
                        <a:t>情绪型的谈判对手</a:t>
                      </a:r>
                    </a:p>
                  </a:txBody>
                  <a:tcPr anchor="ctr"/>
                </a:tc>
                <a:tc>
                  <a:txBody>
                    <a:bodyPr/>
                    <a:lstStyle/>
                    <a:p>
                      <a:pPr algn="l" fontAlgn="auto">
                        <a:lnSpc>
                          <a:spcPct val="100000"/>
                        </a:lnSpc>
                        <a:buNone/>
                      </a:pPr>
                      <a:r>
                        <a:rPr lang="zh-CN" altLang="en-US" sz="1800">
                          <a:latin typeface="+mn-ea"/>
                        </a:rPr>
                        <a:t>（1）容易激动。</a:t>
                      </a:r>
                    </a:p>
                    <a:p>
                      <a:pPr algn="l" fontAlgn="auto">
                        <a:lnSpc>
                          <a:spcPct val="100000"/>
                        </a:lnSpc>
                        <a:buNone/>
                      </a:pPr>
                      <a:r>
                        <a:rPr lang="zh-CN" altLang="en-US" sz="1800">
                          <a:latin typeface="+mn-ea"/>
                        </a:rPr>
                        <a:t>（2）情绪变化快，兴趣和注意力容易转移。</a:t>
                      </a:r>
                    </a:p>
                    <a:p>
                      <a:pPr algn="l" fontAlgn="auto">
                        <a:lnSpc>
                          <a:spcPct val="100000"/>
                        </a:lnSpc>
                        <a:buNone/>
                      </a:pPr>
                      <a:r>
                        <a:rPr lang="zh-CN" altLang="en-US" sz="1800">
                          <a:latin typeface="+mn-ea"/>
                        </a:rPr>
                        <a:t>（3）任性，见异思迁。</a:t>
                      </a:r>
                    </a:p>
                  </a:txBody>
                  <a:tcPr anchor="ctr"/>
                </a:tc>
                <a:tc>
                  <a:txBody>
                    <a:bodyPr/>
                    <a:lstStyle/>
                    <a:p>
                      <a:pPr algn="l" fontAlgn="auto">
                        <a:lnSpc>
                          <a:spcPct val="100000"/>
                        </a:lnSpc>
                        <a:buNone/>
                      </a:pPr>
                      <a:r>
                        <a:rPr lang="zh-CN" altLang="en-US" sz="1800">
                          <a:latin typeface="+mn-ea"/>
                        </a:rPr>
                        <a:t>不善察言观色，抓不住时机；找不到他兴趣所在；打持久战。</a:t>
                      </a:r>
                    </a:p>
                  </a:txBody>
                  <a:tcPr anchor="ctr"/>
                </a:tc>
              </a:tr>
              <a:tr h="381000">
                <a:tc>
                  <a:txBody>
                    <a:bodyPr/>
                    <a:lstStyle/>
                    <a:p>
                      <a:pPr algn="ctr" fontAlgn="auto">
                        <a:lnSpc>
                          <a:spcPct val="100000"/>
                        </a:lnSpc>
                        <a:buNone/>
                      </a:pPr>
                      <a:r>
                        <a:rPr lang="zh-CN" altLang="en-US" sz="1800">
                          <a:latin typeface="+mn-ea"/>
                        </a:rPr>
                        <a:t>善言灵巧的谈判对手</a:t>
                      </a:r>
                    </a:p>
                  </a:txBody>
                  <a:tcPr anchor="ctr"/>
                </a:tc>
                <a:tc gridSpan="2">
                  <a:txBody>
                    <a:bodyPr/>
                    <a:lstStyle/>
                    <a:p>
                      <a:pPr algn="l" fontAlgn="auto">
                        <a:lnSpc>
                          <a:spcPct val="100000"/>
                        </a:lnSpc>
                        <a:buNone/>
                      </a:pPr>
                      <a:r>
                        <a:rPr lang="zh-CN" altLang="en-US" sz="1800">
                          <a:latin typeface="+mn-ea"/>
                        </a:rPr>
                        <a:t>特征：（1）爱说话。（2）善于表达。（3）乐于交际。（4）为人处世机灵。</a:t>
                      </a:r>
                    </a:p>
                    <a:p>
                      <a:pPr algn="l" fontAlgn="auto">
                        <a:lnSpc>
                          <a:spcPct val="100000"/>
                        </a:lnSpc>
                        <a:buNone/>
                      </a:pPr>
                      <a:r>
                        <a:rPr lang="zh-CN" altLang="en-US" sz="1800">
                          <a:latin typeface="+mn-ea"/>
                        </a:rPr>
                        <a:t>对策：（1）热情交往，创造良好和谐的谈判气氛，充分利用这种人的感情弱点，争取使其在适当的时候作出让步。（2）不要被对方的“雄辩”所吓倒，要针锋相对地畅谈自己的观点，旁征博引地分析问题。（3）要利用对方爱说话善交际的特点，多与他交往甚至可以参加一些娱乐活动，在不同场合运用不同方法诱其多说多讲，也许会从他口中得到有价值的信息。</a:t>
                      </a:r>
                    </a:p>
                  </a:txBody>
                  <a:tcPr anchor="ctr"/>
                </a:tc>
                <a:tc hMerge="1">
                  <a:txBody>
                    <a:bodyPr/>
                    <a:lstStyle/>
                    <a:p>
                      <a:endParaRPr lang="zh-CN"/>
                    </a:p>
                  </a:txBody>
                  <a:tcPr anchor="ctr"/>
                </a:tc>
              </a:tr>
              <a:tr h="457200">
                <a:tc>
                  <a:txBody>
                    <a:bodyPr/>
                    <a:lstStyle/>
                    <a:p>
                      <a:pPr algn="ctr" fontAlgn="auto">
                        <a:lnSpc>
                          <a:spcPct val="100000"/>
                        </a:lnSpc>
                        <a:buNone/>
                      </a:pPr>
                      <a:r>
                        <a:rPr lang="zh-CN" altLang="en-US" sz="1800">
                          <a:latin typeface="+mn-ea"/>
                        </a:rPr>
                        <a:t>深藏不露的谈判对手</a:t>
                      </a:r>
                    </a:p>
                  </a:txBody>
                  <a:tcPr anchor="ctr"/>
                </a:tc>
                <a:tc>
                  <a:txBody>
                    <a:bodyPr/>
                    <a:lstStyle/>
                    <a:p>
                      <a:pPr algn="l" fontAlgn="auto">
                        <a:lnSpc>
                          <a:spcPct val="100000"/>
                        </a:lnSpc>
                        <a:buNone/>
                      </a:pPr>
                      <a:r>
                        <a:rPr lang="zh-CN" altLang="en-US" sz="1800">
                          <a:latin typeface="+mn-ea"/>
                        </a:rPr>
                        <a:t>（1）不露“庐山真面目”。</a:t>
                      </a:r>
                    </a:p>
                    <a:p>
                      <a:pPr algn="l" fontAlgn="auto">
                        <a:lnSpc>
                          <a:spcPct val="100000"/>
                        </a:lnSpc>
                        <a:buNone/>
                      </a:pPr>
                      <a:r>
                        <a:rPr lang="zh-CN" altLang="en-US" sz="1800">
                          <a:latin typeface="+mn-ea"/>
                        </a:rPr>
                        <a:t>（2）精于“装糊涂”。</a:t>
                      </a:r>
                    </a:p>
                    <a:p>
                      <a:pPr algn="l" fontAlgn="auto">
                        <a:lnSpc>
                          <a:spcPct val="100000"/>
                        </a:lnSpc>
                        <a:buNone/>
                      </a:pPr>
                      <a:r>
                        <a:rPr lang="zh-CN" altLang="en-US" sz="1800">
                          <a:latin typeface="+mn-ea"/>
                        </a:rPr>
                        <a:t>（3）惯于“后发制人”。</a:t>
                      </a:r>
                    </a:p>
                  </a:txBody>
                  <a:tcPr anchor="ctr"/>
                </a:tc>
                <a:tc>
                  <a:txBody>
                    <a:bodyPr/>
                    <a:lstStyle/>
                    <a:p>
                      <a:pPr algn="l" fontAlgn="auto">
                        <a:lnSpc>
                          <a:spcPct val="120000"/>
                        </a:lnSpc>
                        <a:buNone/>
                      </a:pPr>
                      <a:r>
                        <a:rPr lang="zh-CN" altLang="en-US" sz="1800">
                          <a:latin typeface="+mn-ea"/>
                          <a:sym typeface="+mn-ea"/>
                        </a:rPr>
                        <a:t>（</a:t>
                      </a:r>
                      <a:r>
                        <a:rPr lang="en-US" altLang="zh-CN" sz="1800">
                          <a:latin typeface="+mn-ea"/>
                          <a:sym typeface="+mn-ea"/>
                        </a:rPr>
                        <a:t>1</a:t>
                      </a:r>
                      <a:r>
                        <a:rPr lang="zh-CN" altLang="en-US" sz="1800">
                          <a:latin typeface="+mn-ea"/>
                          <a:sym typeface="+mn-ea"/>
                        </a:rPr>
                        <a:t>）必须挖空心思探测对方的情报和底细，使其露出“庐山真面目”；（</a:t>
                      </a:r>
                      <a:r>
                        <a:rPr lang="en-US" altLang="zh-CN" sz="1800">
                          <a:latin typeface="+mn-ea"/>
                          <a:sym typeface="+mn-ea"/>
                        </a:rPr>
                        <a:t>2</a:t>
                      </a:r>
                      <a:r>
                        <a:rPr lang="zh-CN" altLang="en-US" sz="1800">
                          <a:latin typeface="+mn-ea"/>
                          <a:sym typeface="+mn-ea"/>
                        </a:rPr>
                        <a:t>）要学会运用和分析谈判中的体态语言，特别注意他的眼神和表情的细微变化，揣测他同意什么、反对什么，“眼睛是心灵之窗”，虽然这种人有深沉的本领，但其内心世界也会或多或少、或强或弱地表现出来；（</a:t>
                      </a:r>
                      <a:r>
                        <a:rPr lang="en-US" altLang="zh-CN" sz="1800">
                          <a:latin typeface="+mn-ea"/>
                          <a:sym typeface="+mn-ea"/>
                        </a:rPr>
                        <a:t>3</a:t>
                      </a:r>
                      <a:r>
                        <a:rPr lang="zh-CN" altLang="en-US" sz="1800">
                          <a:latin typeface="+mn-ea"/>
                          <a:sym typeface="+mn-ea"/>
                        </a:rPr>
                        <a:t>）以“是非”提问的方式征求有关谈判项目的意见，让其作出肯定或否定的回答；（</a:t>
                      </a:r>
                      <a:r>
                        <a:rPr lang="en-US" altLang="zh-CN" sz="1800">
                          <a:latin typeface="+mn-ea"/>
                          <a:sym typeface="+mn-ea"/>
                        </a:rPr>
                        <a:t>4</a:t>
                      </a:r>
                      <a:r>
                        <a:rPr lang="zh-CN" altLang="en-US" sz="1800">
                          <a:latin typeface="+mn-ea"/>
                          <a:sym typeface="+mn-ea"/>
                        </a:rPr>
                        <a:t>）自己要从容不迫，静观其变。</a:t>
                      </a:r>
                    </a:p>
                  </a:txBody>
                  <a:tcPr anchor="ctr"/>
                </a:tc>
              </a:tr>
              <a:tr h="381000">
                <a:tc>
                  <a:txBody>
                    <a:bodyPr/>
                    <a:lstStyle/>
                    <a:p>
                      <a:pPr algn="ctr" fontAlgn="auto">
                        <a:lnSpc>
                          <a:spcPct val="100000"/>
                        </a:lnSpc>
                        <a:buNone/>
                      </a:pPr>
                      <a:r>
                        <a:rPr lang="zh-CN" altLang="en-US" sz="1800">
                          <a:latin typeface="+mn-ea"/>
                        </a:rPr>
                        <a:t>谨慎稳重的谈判对手</a:t>
                      </a:r>
                    </a:p>
                  </a:txBody>
                  <a:tcPr anchor="ctr"/>
                </a:tc>
                <a:tc>
                  <a:txBody>
                    <a:bodyPr/>
                    <a:lstStyle/>
                    <a:p>
                      <a:pPr algn="l" fontAlgn="auto">
                        <a:lnSpc>
                          <a:spcPct val="100000"/>
                        </a:lnSpc>
                        <a:buNone/>
                      </a:pPr>
                      <a:r>
                        <a:rPr lang="zh-CN" altLang="en-US" sz="1800">
                          <a:latin typeface="+mn-ea"/>
                        </a:rPr>
                        <a:t>（1）理智稳妥。</a:t>
                      </a:r>
                    </a:p>
                    <a:p>
                      <a:pPr algn="l" fontAlgn="auto">
                        <a:lnSpc>
                          <a:spcPct val="100000"/>
                        </a:lnSpc>
                        <a:buNone/>
                      </a:pPr>
                      <a:r>
                        <a:rPr lang="zh-CN" altLang="en-US" sz="1800">
                          <a:latin typeface="+mn-ea"/>
                        </a:rPr>
                        <a:t>（2）谨小慎微。</a:t>
                      </a:r>
                    </a:p>
                    <a:p>
                      <a:pPr algn="l" fontAlgn="auto">
                        <a:lnSpc>
                          <a:spcPct val="100000"/>
                        </a:lnSpc>
                        <a:buNone/>
                      </a:pPr>
                      <a:r>
                        <a:rPr lang="zh-CN" altLang="en-US" sz="1800">
                          <a:latin typeface="+mn-ea"/>
                        </a:rPr>
                        <a:t>（3）忠于职守，一丝不苟，“不敢越雷池一步”。</a:t>
                      </a:r>
                    </a:p>
                  </a:txBody>
                  <a:tcPr anchor="ctr"/>
                </a:tc>
                <a:tc>
                  <a:txBody>
                    <a:bodyPr/>
                    <a:lstStyle/>
                    <a:p>
                      <a:pPr algn="l" fontAlgn="auto">
                        <a:lnSpc>
                          <a:spcPct val="100000"/>
                        </a:lnSpc>
                        <a:buNone/>
                      </a:pPr>
                      <a:r>
                        <a:rPr lang="zh-CN" altLang="en-US" sz="1800">
                          <a:latin typeface="+mn-ea"/>
                        </a:rPr>
                        <a:t>（</a:t>
                      </a:r>
                      <a:r>
                        <a:rPr lang="en-US" altLang="zh-CN" sz="1800">
                          <a:latin typeface="+mn-ea"/>
                        </a:rPr>
                        <a:t>1</a:t>
                      </a:r>
                      <a:r>
                        <a:rPr lang="zh-CN" altLang="en-US" sz="1800">
                          <a:latin typeface="+mn-ea"/>
                        </a:rPr>
                        <a:t>）要做好充分准备，知己知彼。（</a:t>
                      </a:r>
                      <a:r>
                        <a:rPr lang="en-US" altLang="zh-CN" sz="1800">
                          <a:latin typeface="+mn-ea"/>
                        </a:rPr>
                        <a:t>2</a:t>
                      </a:r>
                      <a:r>
                        <a:rPr lang="zh-CN" altLang="en-US" sz="1800">
                          <a:latin typeface="+mn-ea"/>
                        </a:rPr>
                        <a:t>）采用纵向谈判法。再次，这种人决策时优柔寡断，顾虑重重，因而在谈判时要有信心、耐心和毅力，慢慢与对方磋商，并设法提供有力的谈判证据，如出示权威人士的证明书、官方证明文件、商品名牌等级证书等，以解除他们在产品、价格等方面的疑虑。</a:t>
                      </a:r>
                    </a:p>
                  </a:txBody>
                  <a:tcPr anchor="ctr"/>
                </a:tc>
              </a:tr>
            </a:tbl>
          </a:graphicData>
        </a:graphic>
      </p:graphicFrame>
      <p:pic>
        <p:nvPicPr>
          <p:cNvPr id="19" name="图片 18"/>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0829925" y="111125"/>
            <a:ext cx="1315085" cy="513715"/>
          </a:xfrm>
          <a:prstGeom prst="rect">
            <a:avLst/>
          </a:prstGeom>
        </p:spPr>
      </p:pic>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dirty="0" err="1">
                <a:latin typeface="微软雅黑" panose="020B0503020204020204" charset="-122"/>
                <a:ea typeface="微软雅黑" panose="020B0503020204020204" charset="-122"/>
              </a:rPr>
              <a:t>试图支配或控制对手，并向对手提出苛刻条件。这种谈判禁忌尤其适用于</a:t>
            </a:r>
            <a:r>
              <a:rPr sz="2000" dirty="0">
                <a:latin typeface="微软雅黑" panose="020B0503020204020204" charset="-122"/>
                <a:ea typeface="微软雅黑" panose="020B0503020204020204" charset="-122"/>
              </a:rPr>
              <a:t>（  ）</a:t>
            </a:r>
          </a:p>
          <a:p>
            <a:pPr marL="0" lvl="0" indent="0">
              <a:lnSpc>
                <a:spcPct val="200000"/>
              </a:lnSpc>
              <a:spcBef>
                <a:spcPct val="0"/>
              </a:spcBef>
              <a:buNone/>
            </a:pPr>
            <a:r>
              <a:rPr sz="2000" dirty="0" err="1">
                <a:latin typeface="微软雅黑" panose="020B0503020204020204" charset="-122"/>
                <a:ea typeface="微软雅黑" panose="020B0503020204020204" charset="-122"/>
              </a:rPr>
              <a:t>A.权力型谈判对手</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err="1">
                <a:latin typeface="微软雅黑" panose="020B0503020204020204" charset="-122"/>
                <a:ea typeface="微软雅黑" panose="020B0503020204020204" charset="-122"/>
              </a:rPr>
              <a:t>B.进取型谈判对手</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err="1">
                <a:latin typeface="微软雅黑" panose="020B0503020204020204" charset="-122"/>
                <a:ea typeface="微软雅黑" panose="020B0503020204020204" charset="-122"/>
              </a:rPr>
              <a:t>C.关系型谈判对手</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err="1">
                <a:latin typeface="微软雅黑" panose="020B0503020204020204" charset="-122"/>
                <a:ea typeface="微软雅黑" panose="020B0503020204020204" charset="-122"/>
              </a:rPr>
              <a:t>D.情绪型谈判对手</a:t>
            </a:r>
            <a:endParaRPr sz="2000" dirty="0">
              <a:latin typeface="微软雅黑" panose="020B0503020204020204" charset="-122"/>
              <a:ea typeface="微软雅黑" panose="020B0503020204020204"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试图支配或控制对手，并向对手提出苛刻条件。这种谈判禁忌尤其适用于（  ）</a:t>
            </a:r>
          </a:p>
          <a:p>
            <a:pPr marL="0" lvl="0" indent="0">
              <a:lnSpc>
                <a:spcPct val="200000"/>
              </a:lnSpc>
              <a:spcBef>
                <a:spcPct val="0"/>
              </a:spcBef>
              <a:buNone/>
            </a:pPr>
            <a:r>
              <a:rPr sz="2000">
                <a:latin typeface="微软雅黑" panose="020B0503020204020204" charset="-122"/>
                <a:ea typeface="微软雅黑" panose="020B0503020204020204" charset="-122"/>
              </a:rPr>
              <a:t>A.权力型谈判对手</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B.进取型谈判对手</a:t>
            </a:r>
          </a:p>
          <a:p>
            <a:pPr marL="0" lvl="0" indent="0">
              <a:lnSpc>
                <a:spcPct val="200000"/>
              </a:lnSpc>
              <a:spcBef>
                <a:spcPct val="0"/>
              </a:spcBef>
              <a:buNone/>
            </a:pPr>
            <a:r>
              <a:rPr sz="2000">
                <a:latin typeface="微软雅黑" panose="020B0503020204020204" charset="-122"/>
                <a:ea typeface="微软雅黑" panose="020B0503020204020204" charset="-122"/>
              </a:rPr>
              <a:t>C.关系型谈判对手</a:t>
            </a:r>
          </a:p>
          <a:p>
            <a:pPr marL="0" lvl="0" indent="0">
              <a:lnSpc>
                <a:spcPct val="200000"/>
              </a:lnSpc>
              <a:spcBef>
                <a:spcPct val="0"/>
              </a:spcBef>
              <a:buNone/>
            </a:pPr>
            <a:r>
              <a:rPr sz="2000">
                <a:latin typeface="微软雅黑" panose="020B0503020204020204" charset="-122"/>
                <a:ea typeface="微软雅黑" panose="020B0503020204020204" charset="-122"/>
              </a:rPr>
              <a:t>D.情绪型谈判对手</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dirty="0" err="1">
                <a:latin typeface="微软雅黑" panose="020B0503020204020204" charset="-122"/>
                <a:ea typeface="微软雅黑" panose="020B0503020204020204" charset="-122"/>
              </a:rPr>
              <a:t>以下各项中，不属于迟疑的谈判对手的心理特征的是</a:t>
            </a:r>
            <a:r>
              <a:rPr sz="2000" dirty="0">
                <a:latin typeface="微软雅黑" panose="020B0503020204020204" charset="-122"/>
                <a:ea typeface="微软雅黑" panose="020B0503020204020204" charset="-122"/>
              </a:rPr>
              <a:t>（ ）</a:t>
            </a:r>
          </a:p>
          <a:p>
            <a:pPr marL="0" lvl="0" indent="0">
              <a:lnSpc>
                <a:spcPct val="200000"/>
              </a:lnSpc>
              <a:spcBef>
                <a:spcPct val="0"/>
              </a:spcBef>
              <a:buNone/>
            </a:pPr>
            <a:r>
              <a:rPr sz="2000" dirty="0" err="1">
                <a:latin typeface="微软雅黑" panose="020B0503020204020204" charset="-122"/>
                <a:ea typeface="微软雅黑" panose="020B0503020204020204" charset="-122"/>
              </a:rPr>
              <a:t>A.不信任对方</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err="1">
                <a:latin typeface="微软雅黑" panose="020B0503020204020204" charset="-122"/>
                <a:ea typeface="微软雅黑" panose="020B0503020204020204" charset="-122"/>
              </a:rPr>
              <a:t>B.行为表</a:t>
            </a:r>
            <a:r>
              <a:rPr lang="zh-CN" sz="2000" dirty="0">
                <a:latin typeface="微软雅黑" panose="020B0503020204020204" charset="-122"/>
                <a:ea typeface="微软雅黑" panose="020B0503020204020204" charset="-122"/>
              </a:rPr>
              <a:t>情</a:t>
            </a:r>
            <a:r>
              <a:rPr sz="2000" dirty="0" err="1">
                <a:latin typeface="微软雅黑" panose="020B0503020204020204" charset="-122"/>
                <a:ea typeface="微软雅黑" panose="020B0503020204020204" charset="-122"/>
              </a:rPr>
              <a:t>不一致</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err="1">
                <a:latin typeface="微软雅黑" panose="020B0503020204020204" charset="-122"/>
                <a:ea typeface="微软雅黑" panose="020B0503020204020204" charset="-122"/>
              </a:rPr>
              <a:t>C.极端讨厌被说服</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err="1">
                <a:latin typeface="微软雅黑" panose="020B0503020204020204" charset="-122"/>
                <a:ea typeface="微软雅黑" panose="020B0503020204020204" charset="-122"/>
              </a:rPr>
              <a:t>D.不让对方看透自己</a:t>
            </a:r>
            <a:endParaRPr sz="2000" dirty="0">
              <a:latin typeface="微软雅黑" panose="020B0503020204020204" charset="-122"/>
              <a:ea typeface="微软雅黑" panose="020B0503020204020204"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美国谈判协会会长杰德勒•尼尔龙伯格表达了“谈判的定义最为简单，而涉及的范围最为广泛”的观点的书是</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A、 《谈判人》</a:t>
            </a:r>
          </a:p>
          <a:p>
            <a:pPr marL="0" lvl="0" indent="0">
              <a:lnSpc>
                <a:spcPct val="200000"/>
              </a:lnSpc>
              <a:spcBef>
                <a:spcPct val="0"/>
              </a:spcBef>
              <a:buNone/>
            </a:pPr>
            <a:r>
              <a:rPr sz="2000">
                <a:latin typeface="微软雅黑" panose="020B0503020204020204" charset="-122"/>
                <a:ea typeface="微软雅黑" panose="020B0503020204020204" charset="-122"/>
              </a:rPr>
              <a:t>B、 《终极谈判策略》</a:t>
            </a:r>
          </a:p>
          <a:p>
            <a:pPr marL="0" lvl="0" indent="0">
              <a:lnSpc>
                <a:spcPct val="200000"/>
              </a:lnSpc>
              <a:spcBef>
                <a:spcPct val="0"/>
              </a:spcBef>
              <a:buNone/>
            </a:pPr>
            <a:r>
              <a:rPr sz="2000">
                <a:latin typeface="微软雅黑" panose="020B0503020204020204" charset="-122"/>
                <a:ea typeface="微软雅黑" panose="020B0503020204020204" charset="-122"/>
              </a:rPr>
              <a:t>C、 《贸易洽谈技巧》</a:t>
            </a:r>
          </a:p>
          <a:p>
            <a:pPr marL="0" lvl="0" indent="0">
              <a:lnSpc>
                <a:spcPct val="200000"/>
              </a:lnSpc>
              <a:spcBef>
                <a:spcPct val="0"/>
              </a:spcBef>
              <a:buNone/>
            </a:pPr>
            <a:r>
              <a:rPr sz="2000">
                <a:latin typeface="微软雅黑" panose="020B0503020204020204" charset="-122"/>
                <a:ea typeface="微软雅黑" panose="020B0503020204020204" charset="-122"/>
              </a:rPr>
              <a:t>D、 《谈判的艺术》</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以下各项中，不属于迟疑的谈判对手的心理特征的是（ ）</a:t>
            </a:r>
          </a:p>
          <a:p>
            <a:pPr marL="0" lvl="0" indent="0">
              <a:lnSpc>
                <a:spcPct val="200000"/>
              </a:lnSpc>
              <a:spcBef>
                <a:spcPct val="0"/>
              </a:spcBef>
              <a:buNone/>
            </a:pPr>
            <a:r>
              <a:rPr sz="2000">
                <a:latin typeface="微软雅黑" panose="020B0503020204020204" charset="-122"/>
                <a:ea typeface="微软雅黑" panose="020B0503020204020204" charset="-122"/>
              </a:rPr>
              <a:t>A.不信任对方</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B.行为表</a:t>
            </a:r>
            <a:r>
              <a:rPr lang="zh-CN" sz="2000" b="1">
                <a:solidFill>
                  <a:srgbClr val="C00000"/>
                </a:solidFill>
                <a:latin typeface="微软雅黑" panose="020B0503020204020204" charset="-122"/>
                <a:ea typeface="微软雅黑" panose="020B0503020204020204" charset="-122"/>
              </a:rPr>
              <a:t>情</a:t>
            </a:r>
            <a:r>
              <a:rPr sz="2000" b="1">
                <a:solidFill>
                  <a:srgbClr val="C00000"/>
                </a:solidFill>
                <a:latin typeface="微软雅黑" panose="020B0503020204020204" charset="-122"/>
                <a:ea typeface="微软雅黑" panose="020B0503020204020204" charset="-122"/>
              </a:rPr>
              <a:t>不一致</a:t>
            </a:r>
          </a:p>
          <a:p>
            <a:pPr marL="0" lvl="0" indent="0">
              <a:lnSpc>
                <a:spcPct val="200000"/>
              </a:lnSpc>
              <a:spcBef>
                <a:spcPct val="0"/>
              </a:spcBef>
              <a:buNone/>
            </a:pPr>
            <a:r>
              <a:rPr sz="2000">
                <a:latin typeface="微软雅黑" panose="020B0503020204020204" charset="-122"/>
                <a:ea typeface="微软雅黑" panose="020B0503020204020204" charset="-122"/>
              </a:rPr>
              <a:t>C.极端讨厌被说服</a:t>
            </a:r>
          </a:p>
          <a:p>
            <a:pPr marL="0" lvl="0" indent="0">
              <a:lnSpc>
                <a:spcPct val="200000"/>
              </a:lnSpc>
              <a:spcBef>
                <a:spcPct val="0"/>
              </a:spcBef>
              <a:buNone/>
            </a:pPr>
            <a:r>
              <a:rPr sz="2000">
                <a:latin typeface="微软雅黑" panose="020B0503020204020204" charset="-122"/>
                <a:ea typeface="微软雅黑" panose="020B0503020204020204" charset="-122"/>
              </a:rPr>
              <a:t>D.不让对方看透自己</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dirty="0" err="1">
                <a:latin typeface="微软雅黑" panose="020B0503020204020204" charset="-122"/>
                <a:ea typeface="微软雅黑" panose="020B0503020204020204" charset="-122"/>
              </a:rPr>
              <a:t>一般而言，常具有“控制他人”心理特点的谈判人员类型是</a:t>
            </a:r>
            <a:r>
              <a:rPr sz="2000" dirty="0">
                <a:latin typeface="微软雅黑" panose="020B0503020204020204" charset="-122"/>
                <a:ea typeface="微软雅黑" panose="020B0503020204020204" charset="-122"/>
              </a:rPr>
              <a:t> （   ）</a:t>
            </a:r>
          </a:p>
          <a:p>
            <a:pPr marL="0" lvl="0" indent="0">
              <a:lnSpc>
                <a:spcPct val="200000"/>
              </a:lnSpc>
              <a:spcBef>
                <a:spcPct val="0"/>
              </a:spcBef>
              <a:buNone/>
            </a:pPr>
            <a:r>
              <a:rPr sz="2000" dirty="0" err="1">
                <a:latin typeface="微软雅黑" panose="020B0503020204020204" charset="-122"/>
                <a:ea typeface="微软雅黑" panose="020B0503020204020204" charset="-122"/>
              </a:rPr>
              <a:t>A.迟疑型</a:t>
            </a:r>
            <a:r>
              <a:rPr sz="2000" dirty="0">
                <a:latin typeface="微软雅黑" panose="020B0503020204020204" charset="-122"/>
                <a:ea typeface="微软雅黑" panose="020B0503020204020204" charset="-122"/>
              </a:rPr>
              <a:t>                  </a:t>
            </a:r>
            <a:r>
              <a:rPr sz="2000" dirty="0" err="1">
                <a:latin typeface="微软雅黑" panose="020B0503020204020204" charset="-122"/>
                <a:ea typeface="微软雅黑" panose="020B0503020204020204" charset="-122"/>
              </a:rPr>
              <a:t>B.唠叨型</a:t>
            </a:r>
            <a:r>
              <a:rPr sz="2000" dirty="0">
                <a:latin typeface="微软雅黑" panose="020B0503020204020204" charset="-122"/>
                <a:ea typeface="微软雅黑" panose="020B0503020204020204" charset="-122"/>
              </a:rPr>
              <a:t> </a:t>
            </a:r>
          </a:p>
          <a:p>
            <a:pPr marL="0" lvl="0" indent="0">
              <a:lnSpc>
                <a:spcPct val="200000"/>
              </a:lnSpc>
              <a:spcBef>
                <a:spcPct val="0"/>
              </a:spcBef>
              <a:buNone/>
            </a:pPr>
            <a:r>
              <a:rPr sz="2000" dirty="0" err="1">
                <a:latin typeface="微软雅黑" panose="020B0503020204020204" charset="-122"/>
                <a:ea typeface="微软雅黑" panose="020B0503020204020204" charset="-122"/>
              </a:rPr>
              <a:t>C.沉默型</a:t>
            </a:r>
            <a:r>
              <a:rPr sz="2000" dirty="0">
                <a:latin typeface="微软雅黑" panose="020B0503020204020204" charset="-122"/>
                <a:ea typeface="微软雅黑" panose="020B0503020204020204" charset="-122"/>
              </a:rPr>
              <a:t>                  </a:t>
            </a:r>
            <a:r>
              <a:rPr sz="2000" dirty="0" err="1">
                <a:latin typeface="微软雅黑" panose="020B0503020204020204" charset="-122"/>
                <a:ea typeface="微软雅黑" panose="020B0503020204020204" charset="-122"/>
              </a:rPr>
              <a:t>D.顽固型</a:t>
            </a:r>
            <a:r>
              <a:rPr sz="2000" dirty="0">
                <a:latin typeface="微软雅黑" panose="020B0503020204020204" charset="-122"/>
                <a:ea typeface="微软雅黑" panose="020B0503020204020204" charset="-122"/>
              </a:rPr>
              <a:t>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一般而言，常具有“控制他人”心理特点的谈判人员类型是 （   ）</a:t>
            </a:r>
          </a:p>
          <a:p>
            <a:pPr marL="0" lvl="0" indent="0">
              <a:lnSpc>
                <a:spcPct val="200000"/>
              </a:lnSpc>
              <a:spcBef>
                <a:spcPct val="0"/>
              </a:spcBef>
              <a:buNone/>
            </a:pPr>
            <a:r>
              <a:rPr sz="2000">
                <a:latin typeface="微软雅黑" panose="020B0503020204020204" charset="-122"/>
                <a:ea typeface="微软雅黑" panose="020B0503020204020204" charset="-122"/>
              </a:rPr>
              <a:t>A.迟疑型                  B.唠叨型 </a:t>
            </a:r>
          </a:p>
          <a:p>
            <a:pPr marL="0" lvl="0" indent="0">
              <a:lnSpc>
                <a:spcPct val="200000"/>
              </a:lnSpc>
              <a:spcBef>
                <a:spcPct val="0"/>
              </a:spcBef>
              <a:buNone/>
            </a:pPr>
            <a:r>
              <a:rPr sz="2000">
                <a:latin typeface="微软雅黑" panose="020B0503020204020204" charset="-122"/>
                <a:ea typeface="微软雅黑" panose="020B0503020204020204" charset="-122"/>
              </a:rPr>
              <a:t>C.沉默型                  </a:t>
            </a:r>
            <a:r>
              <a:rPr sz="2000" b="1">
                <a:solidFill>
                  <a:srgbClr val="C00000"/>
                </a:solidFill>
                <a:latin typeface="微软雅黑" panose="020B0503020204020204" charset="-122"/>
                <a:ea typeface="微软雅黑" panose="020B0503020204020204" charset="-122"/>
              </a:rPr>
              <a:t>D.顽固型</a:t>
            </a:r>
            <a:r>
              <a:rPr sz="2000">
                <a:latin typeface="微软雅黑" panose="020B0503020204020204" charset="-122"/>
                <a:ea typeface="微软雅黑" panose="020B0503020204020204" charset="-122"/>
              </a:rPr>
              <a:t>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第二章 国际商务谈判的影响因素</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3"/>
          <a:stretch>
            <a:fillRect/>
          </a:stretch>
        </p:blipFill>
        <p:spPr>
          <a:xfrm>
            <a:off x="1600835" y="1314450"/>
            <a:ext cx="8090535" cy="3068320"/>
          </a:xfrm>
          <a:prstGeom prst="rect">
            <a:avLst/>
          </a:prstGeom>
        </p:spPr>
      </p:pic>
      <p:sp>
        <p:nvSpPr>
          <p:cNvPr id="7" name="文本框 6"/>
          <p:cNvSpPr txBox="1"/>
          <p:nvPr/>
        </p:nvSpPr>
        <p:spPr>
          <a:xfrm>
            <a:off x="1600835" y="4711700"/>
            <a:ext cx="8811260" cy="1198880"/>
          </a:xfrm>
          <a:prstGeom prst="rect">
            <a:avLst/>
          </a:prstGeom>
          <a:noFill/>
          <a:ln w="28575">
            <a:solidFill>
              <a:srgbClr val="C00000"/>
            </a:solidFill>
            <a:prstDash val="dashDot"/>
          </a:ln>
        </p:spPr>
        <p:txBody>
          <a:bodyPr wrap="square" rtlCol="0">
            <a:spAutoFit/>
          </a:bodyPr>
          <a:lstStyle/>
          <a:p>
            <a:pPr>
              <a:lnSpc>
                <a:spcPct val="150000"/>
              </a:lnSpc>
            </a:pPr>
            <a:r>
              <a:rPr lang="en-US" altLang="zh-CN" sz="2400">
                <a:latin typeface="楷体" panose="02010609060101010101" charset="-122"/>
                <a:ea typeface="楷体" panose="02010609060101010101" charset="-122"/>
              </a:rPr>
              <a:t>    </a:t>
            </a:r>
            <a:r>
              <a:rPr lang="zh-CN" altLang="en-US" sz="2400">
                <a:latin typeface="楷体" panose="02010609060101010101" charset="-122"/>
                <a:ea typeface="楷体" panose="02010609060101010101" charset="-122"/>
              </a:rPr>
              <a:t>把握这些因素的积极作用，扬其长，避其短，把外部客观因素为我所用，将主观心理因素调整到位，发挥优势。</a:t>
            </a: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30475"/>
            <a:ext cx="3586163" cy="15748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defRPr/>
            </a:pPr>
            <a:r>
              <a:rPr kumimoji="1" lang="en-US" altLang="zh-CN" sz="5400" b="0" i="0" u="none" strike="noStrike" kern="1200" cap="none" spc="0" normalizeH="0" baseline="0" noProof="0" dirty="0" smtClean="0">
                <a:ln>
                  <a:noFill/>
                </a:ln>
                <a:solidFill>
                  <a:schemeClr val="lt1"/>
                </a:solidFill>
                <a:effectLst/>
                <a:uLnTx/>
                <a:uFillTx/>
                <a:latin typeface="微软雅黑" panose="020B0503020204020204" charset="-122"/>
                <a:ea typeface="微软雅黑" panose="020B0503020204020204" charset="-122"/>
                <a:cs typeface="微软雅黑" panose="020B0503020204020204" charset="-122"/>
              </a:rPr>
              <a:t>03</a:t>
            </a:r>
            <a:endParaRPr kumimoji="1" lang="zh-CN" altLang="en-US" sz="5400" b="0" i="0" u="none" strike="noStrike" kern="1200" cap="none" spc="0" normalizeH="0" baseline="0" noProof="0" dirty="0">
              <a:ln>
                <a:noFill/>
              </a:ln>
              <a:solidFill>
                <a:schemeClr val="lt1"/>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098" name="文本框 9"/>
          <p:cNvSpPr txBox="1"/>
          <p:nvPr/>
        </p:nvSpPr>
        <p:spPr>
          <a:xfrm>
            <a:off x="3835400" y="2946400"/>
            <a:ext cx="7446010" cy="70675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ctr">
              <a:lnSpc>
                <a:spcPct val="100000"/>
              </a:lnSpc>
              <a:spcBef>
                <a:spcPct val="0"/>
              </a:spcBef>
              <a:buNone/>
            </a:pPr>
            <a:r>
              <a:rPr lang="zh-CN" altLang="en-US" sz="4000" dirty="0">
                <a:solidFill>
                  <a:srgbClr val="404040"/>
                </a:solidFill>
                <a:latin typeface="微软雅黑" panose="020B0503020204020204" charset="-122"/>
                <a:ea typeface="微软雅黑" panose="020B0503020204020204" charset="-122"/>
              </a:rPr>
              <a:t>第三章 国际商务谈判前的准备</a:t>
            </a:r>
          </a:p>
        </p:txBody>
      </p:sp>
      <p:cxnSp>
        <p:nvCxnSpPr>
          <p:cNvPr id="7" name="直线连接符 6"/>
          <p:cNvCxnSpPr/>
          <p:nvPr/>
        </p:nvCxnSpPr>
        <p:spPr>
          <a:xfrm>
            <a:off x="3835400" y="3751580"/>
            <a:ext cx="7445375" cy="0"/>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02" name="文本框 7"/>
          <p:cNvSpPr txBox="1"/>
          <p:nvPr/>
        </p:nvSpPr>
        <p:spPr>
          <a:xfrm>
            <a:off x="0" y="3654425"/>
            <a:ext cx="2446338" cy="768350"/>
          </a:xfrm>
          <a:prstGeom prst="rect">
            <a:avLst/>
          </a:prstGeom>
          <a:noFill/>
          <a:ln w="9525">
            <a:noFill/>
          </a:ln>
        </p:spPr>
        <p:txBody>
          <a:bodyPr wrap="none">
            <a:spAutoFit/>
          </a:bodyPr>
          <a:lstStyle/>
          <a:p>
            <a:pPr eaLnBrk="1" hangingPunct="1"/>
            <a:r>
              <a:rPr lang="en-US" altLang="zh-CN" sz="4400">
                <a:solidFill>
                  <a:schemeClr val="bg1"/>
                </a:solidFill>
                <a:latin typeface="Calibri" panose="020F0502020204030204"/>
              </a:rPr>
              <a:t>SUNLAND</a:t>
            </a:r>
            <a:endParaRPr lang="zh-CN" altLang="en-US" sz="4400">
              <a:solidFill>
                <a:schemeClr val="bg1"/>
              </a:solidFill>
              <a:latin typeface="Calibri" panose="020F0502020204030204"/>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第三章 国际商务谈判前的准备</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257935" y="1504950"/>
            <a:ext cx="9676130" cy="4466590"/>
          </a:xfrm>
          <a:prstGeom prst="rect">
            <a:avLst/>
          </a:prstGeom>
        </p:spPr>
      </p:pic>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第一节 国际商务谈判人员的组织与管理</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230695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a:latin typeface="微软雅黑" panose="020B0503020204020204" charset="-122"/>
                <a:ea typeface="微软雅黑" panose="020B0503020204020204" charset="-122"/>
              </a:rPr>
              <a:t>（一）谈判人员应具备的基本观念</a:t>
            </a:r>
          </a:p>
          <a:p>
            <a:pPr marL="0" lvl="0" indent="0">
              <a:lnSpc>
                <a:spcPct val="18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1．忠于职守                  </a:t>
            </a:r>
            <a:r>
              <a:rPr lang="zh-CN" sz="2000">
                <a:latin typeface="楷体" panose="02010609060101010101" charset="-122"/>
                <a:ea typeface="楷体" panose="02010609060101010101" charset="-122"/>
              </a:rPr>
              <a:t>组织、国家</a:t>
            </a:r>
          </a:p>
          <a:p>
            <a:pPr marL="0" lvl="0" indent="0">
              <a:lnSpc>
                <a:spcPct val="180000"/>
              </a:lnSpc>
              <a:spcBef>
                <a:spcPct val="0"/>
              </a:spcBef>
              <a:buNone/>
            </a:pPr>
            <a:r>
              <a:rPr lang="zh-CN" sz="2000">
                <a:latin typeface="微软雅黑" panose="020B0503020204020204" charset="-122"/>
                <a:ea typeface="微软雅黑" panose="020B0503020204020204" charset="-122"/>
              </a:rPr>
              <a:t>    2．平等互惠的观念        </a:t>
            </a:r>
            <a:r>
              <a:rPr lang="zh-CN" sz="2000" u="sng">
                <a:solidFill>
                  <a:srgbClr val="C00000"/>
                </a:solidFill>
                <a:latin typeface="楷体" panose="02010609060101010101" charset="-122"/>
                <a:ea typeface="楷体" panose="02010609060101010101" charset="-122"/>
              </a:rPr>
              <a:t>不妄自菲薄、不妄自尊大</a:t>
            </a:r>
          </a:p>
          <a:p>
            <a:pPr marL="0" lvl="0" indent="0">
              <a:lnSpc>
                <a:spcPct val="180000"/>
              </a:lnSpc>
              <a:spcBef>
                <a:spcPct val="0"/>
              </a:spcBef>
              <a:buNone/>
            </a:pPr>
            <a:r>
              <a:rPr lang="zh-CN" sz="2000">
                <a:latin typeface="微软雅黑" panose="020B0503020204020204" charset="-122"/>
                <a:ea typeface="微软雅黑" panose="020B0503020204020204" charset="-122"/>
              </a:rPr>
              <a:t>    3．团队精神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 、商务谈判人员的个体素质</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5043170" y="1224915"/>
            <a:ext cx="1332230" cy="548005"/>
          </a:xfrm>
          <a:prstGeom prst="rect">
            <a:avLst/>
          </a:prstGeom>
        </p:spPr>
      </p:pic>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第一节 国际商务谈判人员的组织与管理</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1695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lang="zh-CN" sz="2000" b="1" dirty="0">
                <a:latin typeface="微软雅黑" panose="020B0503020204020204" charset="-122"/>
                <a:ea typeface="微软雅黑" panose="020B0503020204020204" charset="-122"/>
              </a:rPr>
              <a:t>（二）谈判人员应具备的基本知识</a:t>
            </a:r>
          </a:p>
          <a:p>
            <a:pPr marL="0" lvl="0" indent="0">
              <a:lnSpc>
                <a:spcPct val="150000"/>
              </a:lnSpc>
              <a:spcBef>
                <a:spcPct val="0"/>
              </a:spcBef>
              <a:buNone/>
            </a:pPr>
            <a:r>
              <a:rPr lang="zh-CN" sz="2000" b="1" dirty="0">
                <a:latin typeface="微软雅黑" panose="020B0503020204020204" charset="-122"/>
                <a:ea typeface="微软雅黑" panose="020B0503020204020204" charset="-122"/>
              </a:rPr>
              <a:t>           </a:t>
            </a:r>
            <a:r>
              <a:rPr lang="zh-CN" sz="2000" dirty="0">
                <a:latin typeface="微软雅黑" panose="020B0503020204020204" charset="-122"/>
                <a:ea typeface="微软雅黑" panose="020B0503020204020204" charset="-122"/>
              </a:rPr>
              <a:t>   横向方面&amp;纵向方面：</a:t>
            </a:r>
            <a:r>
              <a:rPr lang="zh-CN" sz="2000" u="sng" dirty="0">
                <a:solidFill>
                  <a:srgbClr val="C00000"/>
                </a:solidFill>
                <a:latin typeface="微软雅黑" panose="020B0503020204020204" charset="-122"/>
                <a:ea typeface="微软雅黑" panose="020B0503020204020204" charset="-122"/>
              </a:rPr>
              <a:t>“T"形的知识结构</a:t>
            </a:r>
          </a:p>
          <a:p>
            <a:pPr marL="0" lvl="0" indent="0">
              <a:lnSpc>
                <a:spcPct val="150000"/>
              </a:lnSpc>
              <a:spcBef>
                <a:spcPct val="0"/>
              </a:spcBef>
              <a:buNone/>
            </a:pPr>
            <a:r>
              <a:rPr lang="zh-CN" sz="2000" dirty="0">
                <a:solidFill>
                  <a:schemeClr val="tx1"/>
                </a:solidFill>
                <a:latin typeface="微软雅黑" panose="020B0503020204020204" charset="-122"/>
                <a:ea typeface="微软雅黑" panose="020B0503020204020204" charset="-122"/>
              </a:rPr>
              <a:t>1．横向方面的基本知识</a:t>
            </a:r>
          </a:p>
          <a:p>
            <a:pPr marL="0" lvl="0" indent="0">
              <a:lnSpc>
                <a:spcPct val="150000"/>
              </a:lnSpc>
              <a:spcBef>
                <a:spcPct val="0"/>
              </a:spcBef>
              <a:buNone/>
            </a:pPr>
            <a:r>
              <a:rPr lang="zh-CN" sz="2000" dirty="0">
                <a:solidFill>
                  <a:schemeClr val="tx1"/>
                </a:solidFill>
                <a:latin typeface="微软雅黑" panose="020B0503020204020204" charset="-122"/>
                <a:ea typeface="微软雅黑" panose="020B0503020204020204" charset="-122"/>
              </a:rPr>
              <a:t>    </a:t>
            </a:r>
            <a:r>
              <a:rPr lang="zh-CN" sz="2000" dirty="0">
                <a:solidFill>
                  <a:schemeClr val="tx1"/>
                </a:solidFill>
                <a:latin typeface="楷体" panose="02010609060101010101" charset="-122"/>
                <a:ea typeface="楷体" panose="02010609060101010101" charset="-122"/>
              </a:rPr>
              <a:t>（1）方针法律：对外经济贸易的方针政策以及有关涉外法律和法规。</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（2）供求关系：某种商品在国际、国内的生产状况和市场供求关系。</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（3）价格变化：价格水平及其变化趋势的信息。</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（4）技术质量：产品的技术要求和质量标准。</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（5）惯例常识：国际贸易和国际惯例的知识。</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（6）国外法律：国外有关法律知识    </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（7）风俗习惯：各国各民族的风土人情和风俗习惯。</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（8）各种业务知识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 、商务谈判人员的个体素质</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3"/>
          <a:stretch>
            <a:fillRect/>
          </a:stretch>
        </p:blipFill>
        <p:spPr>
          <a:xfrm>
            <a:off x="5137785" y="1242060"/>
            <a:ext cx="1315085" cy="513715"/>
          </a:xfrm>
          <a:prstGeom prst="rect">
            <a:avLst/>
          </a:prstGeom>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第一节 国际商务谈判人员的组织与管理</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70789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lang="zh-CN" sz="2000" b="1" dirty="0">
                <a:latin typeface="微软雅黑" panose="020B0503020204020204" charset="-122"/>
                <a:ea typeface="微软雅黑" panose="020B0503020204020204" charset="-122"/>
              </a:rPr>
              <a:t>（二）谈判人员应具备的基本知识</a:t>
            </a:r>
          </a:p>
          <a:p>
            <a:pPr marL="0" lvl="0" indent="0">
              <a:lnSpc>
                <a:spcPct val="150000"/>
              </a:lnSpc>
              <a:spcBef>
                <a:spcPct val="0"/>
              </a:spcBef>
              <a:buNone/>
            </a:pPr>
            <a:r>
              <a:rPr lang="zh-CN" sz="2000" b="1" dirty="0">
                <a:latin typeface="微软雅黑" panose="020B0503020204020204" charset="-122"/>
                <a:ea typeface="微软雅黑" panose="020B0503020204020204" charset="-122"/>
              </a:rPr>
              <a:t>           </a:t>
            </a:r>
            <a:r>
              <a:rPr lang="zh-CN" sz="2000" dirty="0">
                <a:latin typeface="微软雅黑" panose="020B0503020204020204" charset="-122"/>
                <a:ea typeface="微软雅黑" panose="020B0503020204020204" charset="-122"/>
              </a:rPr>
              <a:t>   横向方面&amp;纵向方面：</a:t>
            </a:r>
            <a:r>
              <a:rPr lang="zh-CN" sz="2000" u="sng" dirty="0">
                <a:solidFill>
                  <a:srgbClr val="C00000"/>
                </a:solidFill>
                <a:latin typeface="微软雅黑" panose="020B0503020204020204" charset="-122"/>
                <a:ea typeface="微软雅黑" panose="020B0503020204020204" charset="-122"/>
              </a:rPr>
              <a:t>“T"形的知识结构</a:t>
            </a:r>
          </a:p>
          <a:p>
            <a:pPr marL="0" lvl="0" indent="0">
              <a:lnSpc>
                <a:spcPct val="150000"/>
              </a:lnSpc>
              <a:spcBef>
                <a:spcPct val="0"/>
              </a:spcBef>
              <a:buNone/>
            </a:pPr>
            <a:r>
              <a:rPr lang="zh-CN" sz="2000" dirty="0">
                <a:solidFill>
                  <a:schemeClr val="tx1"/>
                </a:solidFill>
                <a:latin typeface="微软雅黑" panose="020B0503020204020204" charset="-122"/>
                <a:ea typeface="微软雅黑" panose="020B0503020204020204" charset="-122"/>
              </a:rPr>
              <a:t> 2．纵向方面的基本知识</a:t>
            </a:r>
          </a:p>
          <a:p>
            <a:pPr marL="0" lvl="0" indent="0">
              <a:lnSpc>
                <a:spcPct val="150000"/>
              </a:lnSpc>
              <a:spcBef>
                <a:spcPct val="0"/>
              </a:spcBef>
              <a:buNone/>
            </a:pPr>
            <a:r>
              <a:rPr lang="zh-CN" sz="2000" dirty="0">
                <a:solidFill>
                  <a:schemeClr val="tx1"/>
                </a:solidFill>
                <a:latin typeface="微软雅黑" panose="020B0503020204020204" charset="-122"/>
                <a:ea typeface="微软雅黑" panose="020B0503020204020204" charset="-122"/>
              </a:rPr>
              <a:t>    </a:t>
            </a:r>
            <a:r>
              <a:rPr lang="zh-CN" sz="2000" dirty="0">
                <a:solidFill>
                  <a:schemeClr val="tx1"/>
                </a:solidFill>
                <a:latin typeface="楷体" panose="02010609060101010101" charset="-122"/>
                <a:ea typeface="楷体" panose="02010609060101010101" charset="-122"/>
              </a:rPr>
              <a:t>（1）商品：丰富的商品知识</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（2）潜力：了解某种商品的生产潜力或发展的可能性。</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（3）谈判：谈判经验与应付复杂情况的能力。</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（4）语言：能熟练掌握某种外语</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（5）企业：国外企业、公司的类型和不同情况。</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（6）心理：谈判心理学和行为科学。</a:t>
            </a:r>
          </a:p>
          <a:p>
            <a:pPr marL="0" lvl="0" indent="0">
              <a:lnSpc>
                <a:spcPct val="150000"/>
              </a:lnSpc>
              <a:spcBef>
                <a:spcPct val="0"/>
              </a:spcBef>
              <a:buNone/>
            </a:pPr>
            <a:r>
              <a:rPr lang="zh-CN" sz="2000" dirty="0">
                <a:solidFill>
                  <a:schemeClr val="tx1"/>
                </a:solidFill>
                <a:latin typeface="楷体" panose="02010609060101010101" charset="-122"/>
                <a:ea typeface="楷体" panose="02010609060101010101" charset="-122"/>
              </a:rPr>
              <a:t>  （7）对手：熟悉不同国家谈判对手的风格和特点。</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 、商务谈判人员的个体素质</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3"/>
          <a:stretch>
            <a:fillRect/>
          </a:stretch>
        </p:blipFill>
        <p:spPr>
          <a:xfrm>
            <a:off x="4996180" y="1242060"/>
            <a:ext cx="1315085" cy="513715"/>
          </a:xfrm>
          <a:prstGeom prst="rect">
            <a:avLst/>
          </a:prstGeom>
        </p:spPr>
      </p:pic>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dirty="0" err="1">
                <a:latin typeface="微软雅黑" panose="020B0503020204020204" charset="-122"/>
                <a:ea typeface="微软雅黑" panose="020B0503020204020204" charset="-122"/>
              </a:rPr>
              <a:t>以下各项中，属于谈判人员应具备的纵向方面的基本知识的是</a:t>
            </a:r>
            <a:r>
              <a:rPr sz="2000" dirty="0">
                <a:latin typeface="微软雅黑" panose="020B0503020204020204" charset="-122"/>
                <a:ea typeface="微软雅黑" panose="020B0503020204020204" charset="-122"/>
              </a:rPr>
              <a:t>（  ）</a:t>
            </a:r>
          </a:p>
          <a:p>
            <a:pPr marL="0" lvl="0" indent="0">
              <a:lnSpc>
                <a:spcPct val="200000"/>
              </a:lnSpc>
              <a:spcBef>
                <a:spcPct val="0"/>
              </a:spcBef>
              <a:buNone/>
            </a:pPr>
            <a:r>
              <a:rPr sz="2000" dirty="0" err="1">
                <a:latin typeface="微软雅黑" panose="020B0503020204020204" charset="-122"/>
                <a:ea typeface="微软雅黑" panose="020B0503020204020204" charset="-122"/>
              </a:rPr>
              <a:t>A.知晓国外有关法律知识</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err="1">
                <a:latin typeface="微软雅黑" panose="020B0503020204020204" charset="-122"/>
                <a:ea typeface="微软雅黑" panose="020B0503020204020204" charset="-122"/>
              </a:rPr>
              <a:t>B.熟悉不同谈判对手的风格</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err="1">
                <a:latin typeface="微软雅黑" panose="020B0503020204020204" charset="-122"/>
                <a:ea typeface="微软雅黑" panose="020B0503020204020204" charset="-122"/>
              </a:rPr>
              <a:t>C.熟悉价格水平及其变化趋势</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err="1">
                <a:latin typeface="微软雅黑" panose="020B0503020204020204" charset="-122"/>
                <a:ea typeface="微软雅黑" panose="020B0503020204020204" charset="-122"/>
              </a:rPr>
              <a:t>D.了解国际贸易和国际惯例知识</a:t>
            </a:r>
            <a:endParaRPr sz="2000" dirty="0">
              <a:latin typeface="微软雅黑" panose="020B0503020204020204" charset="-122"/>
              <a:ea typeface="微软雅黑" panose="020B0503020204020204"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美国谈判协会会长杰德勒•尼尔龙伯格表达了“谈判的定义最为简单，而涉及的范围最为广泛”的观点的书是</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A、 《谈判人》</a:t>
            </a:r>
          </a:p>
          <a:p>
            <a:pPr marL="0" lvl="0" indent="0">
              <a:lnSpc>
                <a:spcPct val="200000"/>
              </a:lnSpc>
              <a:spcBef>
                <a:spcPct val="0"/>
              </a:spcBef>
              <a:buNone/>
            </a:pPr>
            <a:r>
              <a:rPr sz="2000">
                <a:latin typeface="微软雅黑" panose="020B0503020204020204" charset="-122"/>
                <a:ea typeface="微软雅黑" panose="020B0503020204020204" charset="-122"/>
              </a:rPr>
              <a:t>B、 《终极谈判策略》</a:t>
            </a:r>
          </a:p>
          <a:p>
            <a:pPr marL="0" lvl="0" indent="0">
              <a:lnSpc>
                <a:spcPct val="200000"/>
              </a:lnSpc>
              <a:spcBef>
                <a:spcPct val="0"/>
              </a:spcBef>
              <a:buNone/>
            </a:pPr>
            <a:r>
              <a:rPr sz="2000">
                <a:latin typeface="微软雅黑" panose="020B0503020204020204" charset="-122"/>
                <a:ea typeface="微软雅黑" panose="020B0503020204020204" charset="-122"/>
              </a:rPr>
              <a:t>C、 《贸易洽谈技巧》</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 《谈判的艺术》</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以下各项中，属于谈判人员应具备的纵向方面的基本知识的是（  ）</a:t>
            </a:r>
          </a:p>
          <a:p>
            <a:pPr marL="0" lvl="0" indent="0">
              <a:lnSpc>
                <a:spcPct val="200000"/>
              </a:lnSpc>
              <a:spcBef>
                <a:spcPct val="0"/>
              </a:spcBef>
              <a:buNone/>
            </a:pPr>
            <a:r>
              <a:rPr sz="2000">
                <a:latin typeface="微软雅黑" panose="020B0503020204020204" charset="-122"/>
                <a:ea typeface="微软雅黑" panose="020B0503020204020204" charset="-122"/>
              </a:rPr>
              <a:t>A.知晓国外有关法律知识</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B.熟悉不同谈判对手的风格</a:t>
            </a:r>
          </a:p>
          <a:p>
            <a:pPr marL="0" lvl="0" indent="0">
              <a:lnSpc>
                <a:spcPct val="200000"/>
              </a:lnSpc>
              <a:spcBef>
                <a:spcPct val="0"/>
              </a:spcBef>
              <a:buNone/>
            </a:pPr>
            <a:r>
              <a:rPr sz="2000">
                <a:latin typeface="微软雅黑" panose="020B0503020204020204" charset="-122"/>
                <a:ea typeface="微软雅黑" panose="020B0503020204020204" charset="-122"/>
              </a:rPr>
              <a:t>C.熟悉价格水平及其变化趋势</a:t>
            </a:r>
          </a:p>
          <a:p>
            <a:pPr marL="0" lvl="0" indent="0">
              <a:lnSpc>
                <a:spcPct val="200000"/>
              </a:lnSpc>
              <a:spcBef>
                <a:spcPct val="0"/>
              </a:spcBef>
              <a:buNone/>
            </a:pPr>
            <a:r>
              <a:rPr sz="2000">
                <a:latin typeface="微软雅黑" panose="020B0503020204020204" charset="-122"/>
                <a:ea typeface="微软雅黑" panose="020B0503020204020204" charset="-122"/>
              </a:rPr>
              <a:t>D.了解国际贸易和国际惯例知识</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第一节 国际商务谈判人员的组织与管理</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38455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dirty="0">
                <a:latin typeface="微软雅黑" panose="020B0503020204020204" charset="-122"/>
                <a:ea typeface="微软雅黑" panose="020B0503020204020204" charset="-122"/>
              </a:rPr>
              <a:t>（三）谈判人员应具备的能力和心理素质</a:t>
            </a:r>
          </a:p>
          <a:p>
            <a:pPr marL="0" lvl="0" indent="0">
              <a:lnSpc>
                <a:spcPct val="200000"/>
              </a:lnSpc>
              <a:spcBef>
                <a:spcPct val="0"/>
              </a:spcBef>
              <a:buNone/>
            </a:pPr>
            <a:endParaRPr lang="zh-CN" sz="700" b="1" dirty="0">
              <a:latin typeface="微软雅黑" panose="020B0503020204020204" charset="-122"/>
              <a:ea typeface="微软雅黑" panose="020B0503020204020204" charset="-122"/>
            </a:endParaRPr>
          </a:p>
          <a:p>
            <a:pPr marL="0" lvl="0" indent="0">
              <a:lnSpc>
                <a:spcPct val="200000"/>
              </a:lnSpc>
              <a:spcBef>
                <a:spcPct val="0"/>
              </a:spcBef>
              <a:buNone/>
            </a:pPr>
            <a:r>
              <a:rPr lang="zh-CN" sz="2000" b="1" dirty="0">
                <a:latin typeface="微软雅黑" panose="020B0503020204020204" charset="-122"/>
                <a:ea typeface="微软雅黑" panose="020B0503020204020204" charset="-122"/>
              </a:rPr>
              <a:t>   </a:t>
            </a:r>
            <a:r>
              <a:rPr lang="zh-CN" sz="2000" dirty="0">
                <a:latin typeface="微软雅黑" panose="020B0503020204020204" charset="-122"/>
                <a:ea typeface="微软雅黑" panose="020B0503020204020204" charset="-122"/>
              </a:rPr>
              <a:t> 1．敏捷清晰的</a:t>
            </a:r>
            <a:r>
              <a:rPr lang="zh-CN" sz="2000" u="sng" dirty="0">
                <a:solidFill>
                  <a:srgbClr val="C00000"/>
                </a:solidFill>
                <a:latin typeface="微软雅黑" panose="020B0503020204020204" charset="-122"/>
                <a:ea typeface="微软雅黑" panose="020B0503020204020204" charset="-122"/>
              </a:rPr>
              <a:t>思维推理能力</a:t>
            </a:r>
            <a:r>
              <a:rPr lang="zh-CN" sz="2000" dirty="0">
                <a:latin typeface="微软雅黑" panose="020B0503020204020204" charset="-122"/>
                <a:ea typeface="微软雅黑" panose="020B0503020204020204" charset="-122"/>
              </a:rPr>
              <a:t>和较强的</a:t>
            </a:r>
            <a:r>
              <a:rPr lang="zh-CN" sz="2000" u="sng" dirty="0">
                <a:solidFill>
                  <a:srgbClr val="C00000"/>
                </a:solidFill>
                <a:latin typeface="微软雅黑" panose="020B0503020204020204" charset="-122"/>
                <a:ea typeface="微软雅黑" panose="020B0503020204020204" charset="-122"/>
              </a:rPr>
              <a:t>自控能力</a:t>
            </a:r>
            <a:endParaRPr lang="zh-CN" sz="2000" dirty="0">
              <a:latin typeface="微软雅黑" panose="020B0503020204020204" charset="-122"/>
              <a:ea typeface="微软雅黑" panose="020B0503020204020204" charset="-122"/>
            </a:endParaRPr>
          </a:p>
          <a:p>
            <a:pPr marL="0" lvl="0" indent="0">
              <a:lnSpc>
                <a:spcPct val="200000"/>
              </a:lnSpc>
              <a:spcBef>
                <a:spcPct val="0"/>
              </a:spcBef>
              <a:buNone/>
            </a:pPr>
            <a:r>
              <a:rPr lang="zh-CN" sz="2000" dirty="0">
                <a:latin typeface="微软雅黑" panose="020B0503020204020204" charset="-122"/>
                <a:ea typeface="微软雅黑" panose="020B0503020204020204" charset="-122"/>
              </a:rPr>
              <a:t>    2．信息</a:t>
            </a:r>
            <a:r>
              <a:rPr lang="zh-CN" sz="2000" u="sng" dirty="0">
                <a:solidFill>
                  <a:srgbClr val="C00000"/>
                </a:solidFill>
                <a:latin typeface="微软雅黑" panose="020B0503020204020204" charset="-122"/>
                <a:ea typeface="微软雅黑" panose="020B0503020204020204" charset="-122"/>
              </a:rPr>
              <a:t>表达</a:t>
            </a:r>
            <a:r>
              <a:rPr lang="zh-CN" sz="2000" dirty="0">
                <a:latin typeface="微软雅黑" panose="020B0503020204020204" charset="-122"/>
                <a:ea typeface="微软雅黑" panose="020B0503020204020204" charset="-122"/>
              </a:rPr>
              <a:t>与</a:t>
            </a:r>
            <a:r>
              <a:rPr lang="zh-CN" sz="2000" u="sng" dirty="0">
                <a:solidFill>
                  <a:srgbClr val="C00000"/>
                </a:solidFill>
                <a:latin typeface="微软雅黑" panose="020B0503020204020204" charset="-122"/>
                <a:ea typeface="微软雅黑" panose="020B0503020204020204" charset="-122"/>
              </a:rPr>
              <a:t>传递</a:t>
            </a:r>
            <a:r>
              <a:rPr lang="zh-CN" sz="2000" dirty="0">
                <a:latin typeface="微软雅黑" panose="020B0503020204020204" charset="-122"/>
                <a:ea typeface="微软雅黑" panose="020B0503020204020204" charset="-122"/>
              </a:rPr>
              <a:t>的能力</a:t>
            </a:r>
          </a:p>
          <a:p>
            <a:pPr marL="0" lvl="0" indent="0">
              <a:lnSpc>
                <a:spcPct val="200000"/>
              </a:lnSpc>
              <a:spcBef>
                <a:spcPct val="0"/>
              </a:spcBef>
              <a:buNone/>
            </a:pPr>
            <a:r>
              <a:rPr lang="zh-CN" sz="2000" dirty="0">
                <a:latin typeface="微软雅黑" panose="020B0503020204020204" charset="-122"/>
                <a:ea typeface="微软雅黑" panose="020B0503020204020204" charset="-122"/>
              </a:rPr>
              <a:t>    3．坚强的毅力、百折不挠的精神及不达目的绝不罢休的</a:t>
            </a:r>
            <a:r>
              <a:rPr lang="zh-CN" sz="2000" u="sng" dirty="0">
                <a:solidFill>
                  <a:srgbClr val="C00000"/>
                </a:solidFill>
                <a:latin typeface="微软雅黑" panose="020B0503020204020204" charset="-122"/>
                <a:ea typeface="微软雅黑" panose="020B0503020204020204" charset="-122"/>
              </a:rPr>
              <a:t>自信心和决心</a:t>
            </a:r>
            <a:endParaRPr lang="zh-CN" sz="2000" dirty="0">
              <a:latin typeface="微软雅黑" panose="020B0503020204020204" charset="-122"/>
              <a:ea typeface="微软雅黑" panose="020B0503020204020204" charset="-122"/>
            </a:endParaRPr>
          </a:p>
          <a:p>
            <a:pPr marL="0" lvl="0" indent="0">
              <a:lnSpc>
                <a:spcPct val="200000"/>
              </a:lnSpc>
              <a:spcBef>
                <a:spcPct val="0"/>
              </a:spcBef>
              <a:buNone/>
            </a:pPr>
            <a:r>
              <a:rPr lang="zh-CN" sz="2000" dirty="0">
                <a:latin typeface="微软雅黑" panose="020B0503020204020204" charset="-122"/>
                <a:ea typeface="微软雅黑" panose="020B0503020204020204" charset="-122"/>
              </a:rPr>
              <a:t>    4．敏锐的</a:t>
            </a:r>
            <a:r>
              <a:rPr lang="zh-CN" sz="2000" u="sng" dirty="0">
                <a:solidFill>
                  <a:srgbClr val="C00000"/>
                </a:solidFill>
                <a:latin typeface="微软雅黑" panose="020B0503020204020204" charset="-122"/>
                <a:ea typeface="微软雅黑" panose="020B0503020204020204" charset="-122"/>
              </a:rPr>
              <a:t>洞察力</a:t>
            </a:r>
            <a:r>
              <a:rPr lang="zh-CN" sz="2000" dirty="0">
                <a:latin typeface="微软雅黑" panose="020B0503020204020204" charset="-122"/>
                <a:ea typeface="微软雅黑" panose="020B0503020204020204" charset="-122"/>
              </a:rPr>
              <a:t>，高度的预见和</a:t>
            </a:r>
            <a:r>
              <a:rPr lang="zh-CN" sz="2000" u="sng" dirty="0">
                <a:solidFill>
                  <a:srgbClr val="C00000"/>
                </a:solidFill>
                <a:latin typeface="微软雅黑" panose="020B0503020204020204" charset="-122"/>
                <a:ea typeface="微软雅黑" panose="020B0503020204020204" charset="-122"/>
              </a:rPr>
              <a:t>应变能力</a:t>
            </a:r>
            <a:endParaRPr lang="zh-CN" sz="2000" dirty="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 、商务谈判人员的个体素质</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4991100" y="1224915"/>
            <a:ext cx="1332230" cy="548005"/>
          </a:xfrm>
          <a:prstGeom prst="rect">
            <a:avLst/>
          </a:prstGeom>
        </p:spPr>
      </p:pic>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第一节 国际商务谈判人员的组织与管理</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dirty="0">
                <a:latin typeface="微软雅黑" panose="020B0503020204020204" charset="-122"/>
                <a:ea typeface="微软雅黑" panose="020B0503020204020204" charset="-122"/>
              </a:rPr>
              <a:t>（四）谈判人员的年龄结构</a:t>
            </a:r>
          </a:p>
          <a:p>
            <a:pPr marL="0" lvl="0" indent="0">
              <a:lnSpc>
                <a:spcPct val="200000"/>
              </a:lnSpc>
              <a:spcBef>
                <a:spcPct val="0"/>
              </a:spcBef>
              <a:buNone/>
            </a:pPr>
            <a:r>
              <a:rPr lang="zh-CN" sz="2000" b="1" dirty="0">
                <a:latin typeface="微软雅黑" panose="020B0503020204020204" charset="-122"/>
                <a:ea typeface="微软雅黑" panose="020B0503020204020204" charset="-122"/>
              </a:rPr>
              <a:t>    </a:t>
            </a:r>
            <a:r>
              <a:rPr lang="zh-CN" sz="2000" dirty="0">
                <a:latin typeface="微软雅黑" panose="020B0503020204020204" charset="-122"/>
                <a:ea typeface="微软雅黑" panose="020B0503020204020204" charset="-122"/>
              </a:rPr>
              <a:t>根据各国谈判工作者总结的实践经验，通常谈判者的年龄在</a:t>
            </a:r>
            <a:r>
              <a:rPr lang="zh-CN" sz="2000" b="1" u="sng" dirty="0">
                <a:solidFill>
                  <a:srgbClr val="C00000"/>
                </a:solidFill>
                <a:latin typeface="微软雅黑" panose="020B0503020204020204" charset="-122"/>
                <a:ea typeface="微软雅黑" panose="020B0503020204020204" charset="-122"/>
              </a:rPr>
              <a:t>30岁～55岁</a:t>
            </a:r>
            <a:r>
              <a:rPr lang="zh-CN" sz="2000" dirty="0">
                <a:latin typeface="微软雅黑" panose="020B0503020204020204" charset="-122"/>
                <a:ea typeface="微软雅黑" panose="020B0503020204020204" charset="-122"/>
              </a:rPr>
              <a:t>之间较为合适。</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 、商务谈判人员的个体素质</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3"/>
          <a:stretch>
            <a:fillRect/>
          </a:stretch>
        </p:blipFill>
        <p:spPr>
          <a:xfrm>
            <a:off x="5086985" y="1215390"/>
            <a:ext cx="1315085" cy="513715"/>
          </a:xfrm>
          <a:prstGeom prst="rect">
            <a:avLst/>
          </a:prstGeom>
        </p:spPr>
      </p:pic>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第一节 国际商务谈判人员的组织与管理</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dirty="0">
                <a:latin typeface="微软雅黑" panose="020B0503020204020204" charset="-122"/>
                <a:ea typeface="微软雅黑" panose="020B0503020204020204" charset="-122"/>
              </a:rPr>
              <a:t>（一）谈判组织的构成原则</a:t>
            </a:r>
          </a:p>
          <a:p>
            <a:pPr marL="0" lvl="0" indent="0">
              <a:lnSpc>
                <a:spcPct val="200000"/>
              </a:lnSpc>
              <a:spcBef>
                <a:spcPct val="0"/>
              </a:spcBef>
              <a:buNone/>
            </a:pPr>
            <a:r>
              <a:rPr lang="zh-CN" sz="2000" dirty="0">
                <a:latin typeface="微软雅黑" panose="020B0503020204020204" charset="-122"/>
                <a:ea typeface="微软雅黑" panose="020B0503020204020204" charset="-122"/>
              </a:rPr>
              <a:t>1 ．根据谈判对象确定组织</a:t>
            </a:r>
            <a:r>
              <a:rPr lang="zh-CN" sz="2000" u="sng" dirty="0">
                <a:solidFill>
                  <a:srgbClr val="C00000"/>
                </a:solidFill>
                <a:latin typeface="微软雅黑" panose="020B0503020204020204" charset="-122"/>
                <a:ea typeface="微软雅黑" panose="020B0503020204020204" charset="-122"/>
              </a:rPr>
              <a:t>规模</a:t>
            </a:r>
          </a:p>
          <a:p>
            <a:pPr marL="0" lvl="0" indent="0">
              <a:lnSpc>
                <a:spcPct val="200000"/>
              </a:lnSpc>
              <a:spcBef>
                <a:spcPct val="0"/>
              </a:spcBef>
              <a:buNone/>
            </a:pPr>
            <a:r>
              <a:rPr lang="zh-CN" sz="2000" dirty="0">
                <a:latin typeface="微软雅黑" panose="020B0503020204020204" charset="-122"/>
                <a:ea typeface="微软雅黑" panose="020B0503020204020204" charset="-122"/>
              </a:rPr>
              <a:t>      国内外商务谈判的经验证实，一个谈判小组组长，最佳的领导效益为</a:t>
            </a:r>
            <a:r>
              <a:rPr lang="zh-CN" sz="2000" u="sng" dirty="0">
                <a:solidFill>
                  <a:srgbClr val="C00000"/>
                </a:solidFill>
                <a:latin typeface="微软雅黑" panose="020B0503020204020204" charset="-122"/>
                <a:ea typeface="微软雅黑" panose="020B0503020204020204" charset="-122"/>
              </a:rPr>
              <a:t>3人～4人</a:t>
            </a:r>
          </a:p>
          <a:p>
            <a:pPr marL="0" lvl="0" indent="0">
              <a:lnSpc>
                <a:spcPct val="200000"/>
              </a:lnSpc>
              <a:spcBef>
                <a:spcPct val="0"/>
              </a:spcBef>
              <a:buNone/>
            </a:pPr>
            <a:r>
              <a:rPr lang="zh-CN" sz="2000" dirty="0">
                <a:latin typeface="微软雅黑" panose="020B0503020204020204" charset="-122"/>
                <a:ea typeface="微软雅黑" panose="020B0503020204020204" charset="-122"/>
              </a:rPr>
              <a:t>2．谈判人员赋予</a:t>
            </a:r>
            <a:r>
              <a:rPr lang="zh-CN" sz="2000" u="sng" dirty="0">
                <a:solidFill>
                  <a:srgbClr val="C00000"/>
                </a:solidFill>
                <a:latin typeface="微软雅黑" panose="020B0503020204020204" charset="-122"/>
                <a:ea typeface="微软雅黑" panose="020B0503020204020204" charset="-122"/>
              </a:rPr>
              <a:t>法人</a:t>
            </a:r>
            <a:r>
              <a:rPr lang="zh-CN" sz="2000" dirty="0">
                <a:latin typeface="微软雅黑" panose="020B0503020204020204" charset="-122"/>
                <a:ea typeface="微软雅黑" panose="020B0503020204020204" charset="-122"/>
              </a:rPr>
              <a:t>或法人代表资格</a:t>
            </a:r>
          </a:p>
          <a:p>
            <a:pPr marL="0" lvl="0" indent="0">
              <a:lnSpc>
                <a:spcPct val="200000"/>
              </a:lnSpc>
              <a:spcBef>
                <a:spcPct val="0"/>
              </a:spcBef>
              <a:buNone/>
            </a:pPr>
            <a:r>
              <a:rPr lang="zh-CN" sz="2000" dirty="0">
                <a:latin typeface="微软雅黑" panose="020B0503020204020204" charset="-122"/>
                <a:ea typeface="微软雅黑" panose="020B0503020204020204" charset="-122"/>
              </a:rPr>
              <a:t>     谈判人员都应具有法人或法人代表的资格，拥有法人所具有的权利能力和行为能力，有权处理经济谈判活动中的一切事务。</a:t>
            </a:r>
          </a:p>
          <a:p>
            <a:pPr marL="0" lvl="0" indent="0">
              <a:lnSpc>
                <a:spcPct val="200000"/>
              </a:lnSpc>
              <a:spcBef>
                <a:spcPct val="0"/>
              </a:spcBef>
              <a:buNone/>
            </a:pPr>
            <a:r>
              <a:rPr lang="zh-CN" sz="2000" dirty="0">
                <a:latin typeface="微软雅黑" panose="020B0503020204020204" charset="-122"/>
                <a:ea typeface="微软雅黑" panose="020B0503020204020204" charset="-122"/>
              </a:rPr>
              <a:t>3．谈判人员应</a:t>
            </a:r>
            <a:r>
              <a:rPr lang="zh-CN" sz="2000" u="sng" dirty="0">
                <a:solidFill>
                  <a:srgbClr val="C00000"/>
                </a:solidFill>
                <a:latin typeface="微软雅黑" panose="020B0503020204020204" charset="-122"/>
                <a:ea typeface="微软雅黑" panose="020B0503020204020204" charset="-122"/>
              </a:rPr>
              <a:t>层次分明、分工明确</a:t>
            </a:r>
          </a:p>
          <a:p>
            <a:pPr marL="0" lvl="0" indent="0">
              <a:lnSpc>
                <a:spcPct val="200000"/>
              </a:lnSpc>
              <a:spcBef>
                <a:spcPct val="0"/>
              </a:spcBef>
              <a:buNone/>
            </a:pPr>
            <a:r>
              <a:rPr lang="zh-CN" sz="2000" dirty="0">
                <a:latin typeface="微软雅黑" panose="020B0503020204020204" charset="-122"/>
                <a:ea typeface="微软雅黑" panose="020B0503020204020204" charset="-122"/>
              </a:rPr>
              <a:t>4．组成谈判队伍时要贯彻</a:t>
            </a:r>
            <a:r>
              <a:rPr lang="zh-CN" sz="2000" u="sng" dirty="0">
                <a:solidFill>
                  <a:srgbClr val="C00000"/>
                </a:solidFill>
                <a:latin typeface="微软雅黑" panose="020B0503020204020204" charset="-122"/>
                <a:ea typeface="微软雅黑" panose="020B0503020204020204" charset="-122"/>
              </a:rPr>
              <a:t>节约原则</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二、商务谈判人员的群体构成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5043170" y="1181100"/>
            <a:ext cx="1332230" cy="548005"/>
          </a:xfrm>
          <a:prstGeom prst="rect">
            <a:avLst/>
          </a:prstGeom>
        </p:spPr>
      </p:pic>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第一节 国际商务谈判人员的组织与管理</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52310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dirty="0">
                <a:latin typeface="微软雅黑" panose="020B0503020204020204" charset="-122"/>
                <a:ea typeface="微软雅黑" panose="020B0503020204020204" charset="-122"/>
              </a:rPr>
              <a:t>（二）谈判班子的组织结构</a:t>
            </a:r>
          </a:p>
          <a:p>
            <a:pPr marL="0" lvl="0" indent="0">
              <a:lnSpc>
                <a:spcPct val="180000"/>
              </a:lnSpc>
              <a:spcBef>
                <a:spcPct val="0"/>
              </a:spcBef>
              <a:buNone/>
            </a:pPr>
            <a:r>
              <a:rPr lang="zh-CN" sz="2000" dirty="0">
                <a:latin typeface="微软雅黑" panose="020B0503020204020204" charset="-122"/>
                <a:ea typeface="微软雅黑" panose="020B0503020204020204" charset="-122"/>
              </a:rPr>
              <a:t>1．技术人员        </a:t>
            </a:r>
            <a:r>
              <a:rPr lang="zh-CN" sz="2000" dirty="0">
                <a:latin typeface="楷体" panose="02010609060101010101" charset="-122"/>
                <a:ea typeface="楷体" panose="02010609060101010101" charset="-122"/>
              </a:rPr>
              <a:t>技术员、工程师或总工程师</a:t>
            </a:r>
          </a:p>
          <a:p>
            <a:pPr marL="0" lvl="0" indent="0">
              <a:lnSpc>
                <a:spcPct val="180000"/>
              </a:lnSpc>
              <a:spcBef>
                <a:spcPct val="0"/>
              </a:spcBef>
              <a:buNone/>
            </a:pPr>
            <a:r>
              <a:rPr lang="zh-CN" sz="2000" dirty="0">
                <a:latin typeface="微软雅黑" panose="020B0503020204020204" charset="-122"/>
                <a:ea typeface="微软雅黑" panose="020B0503020204020204" charset="-122"/>
              </a:rPr>
              <a:t>2．商务人员        </a:t>
            </a:r>
            <a:r>
              <a:rPr lang="zh-CN" sz="2000" dirty="0">
                <a:latin typeface="楷体" panose="02010609060101010101" charset="-122"/>
                <a:ea typeface="楷体" panose="02010609060101010101" charset="-122"/>
              </a:rPr>
              <a:t>了解交易行情的有经验的业务员或厂长、经理</a:t>
            </a:r>
            <a:endParaRPr lang="zh-CN" sz="2000" dirty="0">
              <a:latin typeface="微软雅黑" panose="020B0503020204020204" charset="-122"/>
              <a:ea typeface="微软雅黑" panose="020B0503020204020204" charset="-122"/>
            </a:endParaRPr>
          </a:p>
          <a:p>
            <a:pPr marL="0" lvl="0" indent="0">
              <a:lnSpc>
                <a:spcPct val="180000"/>
              </a:lnSpc>
              <a:spcBef>
                <a:spcPct val="0"/>
              </a:spcBef>
              <a:buNone/>
            </a:pPr>
            <a:r>
              <a:rPr lang="zh-CN" sz="2000" dirty="0">
                <a:latin typeface="微软雅黑" panose="020B0503020204020204" charset="-122"/>
                <a:ea typeface="微软雅黑" panose="020B0503020204020204" charset="-122"/>
              </a:rPr>
              <a:t>3．法律人员        </a:t>
            </a:r>
            <a:r>
              <a:rPr lang="zh-CN" sz="2000" dirty="0">
                <a:latin typeface="楷体" panose="02010609060101010101" charset="-122"/>
                <a:ea typeface="楷体" panose="02010609060101010101" charset="-122"/>
              </a:rPr>
              <a:t>特聘律师、企业法律顾问或熟悉有关法律规定的人员</a:t>
            </a:r>
            <a:endParaRPr lang="zh-CN" sz="2000" dirty="0">
              <a:latin typeface="微软雅黑" panose="020B0503020204020204" charset="-122"/>
              <a:ea typeface="微软雅黑" panose="020B0503020204020204" charset="-122"/>
            </a:endParaRPr>
          </a:p>
          <a:p>
            <a:pPr marL="0" lvl="0" indent="0">
              <a:lnSpc>
                <a:spcPct val="180000"/>
              </a:lnSpc>
              <a:spcBef>
                <a:spcPct val="0"/>
              </a:spcBef>
              <a:buNone/>
            </a:pPr>
            <a:r>
              <a:rPr lang="zh-CN" sz="2000" dirty="0">
                <a:latin typeface="微软雅黑" panose="020B0503020204020204" charset="-122"/>
                <a:ea typeface="微软雅黑" panose="020B0503020204020204" charset="-122"/>
              </a:rPr>
              <a:t>4．财务人员        </a:t>
            </a:r>
            <a:r>
              <a:rPr lang="zh-CN" sz="2000" dirty="0">
                <a:latin typeface="楷体" panose="02010609060101010101" charset="-122"/>
                <a:ea typeface="楷体" panose="02010609060101010101" charset="-122"/>
              </a:rPr>
              <a:t>熟悉成本情况、支付方式及金融知识，具有较强的财务核算能力的会计人员</a:t>
            </a:r>
            <a:r>
              <a:rPr lang="zh-CN" sz="2000" dirty="0">
                <a:latin typeface="微软雅黑" panose="020B0503020204020204" charset="-122"/>
                <a:ea typeface="微软雅黑" panose="020B0503020204020204" charset="-122"/>
              </a:rPr>
              <a:t>5．翻译人员</a:t>
            </a:r>
          </a:p>
          <a:p>
            <a:pPr marL="0" lvl="0" indent="0">
              <a:lnSpc>
                <a:spcPct val="180000"/>
              </a:lnSpc>
              <a:spcBef>
                <a:spcPct val="0"/>
              </a:spcBef>
              <a:buNone/>
            </a:pPr>
            <a:r>
              <a:rPr lang="zh-CN" sz="2000" dirty="0">
                <a:latin typeface="微软雅黑" panose="020B0503020204020204" charset="-122"/>
                <a:ea typeface="微软雅黑" panose="020B0503020204020204" charset="-122"/>
              </a:rPr>
              <a:t>6．谈判领导人员        </a:t>
            </a:r>
            <a:r>
              <a:rPr lang="zh-CN" sz="2000" dirty="0">
                <a:latin typeface="楷体" panose="02010609060101010101" charset="-122"/>
                <a:ea typeface="楷体" panose="02010609060101010101" charset="-122"/>
              </a:rPr>
              <a:t>企业委派专门人员，或者是从上述人员中选择合适者担任</a:t>
            </a:r>
          </a:p>
          <a:p>
            <a:pPr marL="0" lvl="0" indent="0">
              <a:lnSpc>
                <a:spcPct val="180000"/>
              </a:lnSpc>
              <a:spcBef>
                <a:spcPct val="0"/>
              </a:spcBef>
              <a:buNone/>
            </a:pPr>
            <a:r>
              <a:rPr lang="zh-CN" sz="2000" dirty="0">
                <a:latin typeface="微软雅黑" panose="020B0503020204020204" charset="-122"/>
                <a:ea typeface="微软雅黑" panose="020B0503020204020204" charset="-122"/>
              </a:rPr>
              <a:t>7．记录人员               </a:t>
            </a:r>
            <a:r>
              <a:rPr lang="zh-CN" sz="2000" dirty="0">
                <a:latin typeface="楷体" panose="02010609060101010101" charset="-122"/>
                <a:ea typeface="楷体" panose="02010609060101010101" charset="-122"/>
              </a:rPr>
              <a:t>一般由上述各类人员中的某人兼任，也可委派专人担任</a:t>
            </a:r>
            <a:endParaRPr lang="zh-CN" sz="2000" dirty="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二、商务谈判人员的群体构成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3"/>
          <a:stretch>
            <a:fillRect/>
          </a:stretch>
        </p:blipFill>
        <p:spPr>
          <a:xfrm>
            <a:off x="4918710" y="1268730"/>
            <a:ext cx="1315085" cy="513715"/>
          </a:xfrm>
          <a:prstGeom prst="rect">
            <a:avLst/>
          </a:prstGeom>
        </p:spPr>
      </p:pic>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第一节 国际商务谈判人员的组织与管理</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dirty="0">
                <a:latin typeface="微软雅黑" panose="020B0503020204020204" charset="-122"/>
                <a:ea typeface="微软雅黑" panose="020B0503020204020204" charset="-122"/>
              </a:rPr>
              <a:t>（三）谈判人员的分工配合</a:t>
            </a:r>
          </a:p>
          <a:p>
            <a:pPr marL="0" lvl="0" indent="0">
              <a:lnSpc>
                <a:spcPct val="200000"/>
              </a:lnSpc>
              <a:spcBef>
                <a:spcPct val="0"/>
              </a:spcBef>
              <a:buNone/>
            </a:pPr>
            <a:r>
              <a:rPr lang="zh-CN" sz="2000" dirty="0">
                <a:latin typeface="微软雅黑" panose="020B0503020204020204" charset="-122"/>
                <a:ea typeface="微软雅黑" panose="020B0503020204020204" charset="-122"/>
              </a:rPr>
              <a:t> 1．谈判人员的分工（三个层次）</a:t>
            </a:r>
          </a:p>
          <a:p>
            <a:pPr marL="0" lvl="0" indent="0">
              <a:lnSpc>
                <a:spcPct val="200000"/>
              </a:lnSpc>
              <a:spcBef>
                <a:spcPct val="0"/>
              </a:spcBef>
              <a:buNone/>
            </a:pPr>
            <a:r>
              <a:rPr lang="zh-CN" sz="2000" dirty="0">
                <a:latin typeface="微软雅黑" panose="020B0503020204020204" charset="-122"/>
                <a:ea typeface="微软雅黑" panose="020B0503020204020204" charset="-122"/>
              </a:rPr>
              <a:t>    （1）谈判小组的</a:t>
            </a:r>
            <a:r>
              <a:rPr lang="zh-CN" sz="2000" dirty="0">
                <a:solidFill>
                  <a:srgbClr val="C00000"/>
                </a:solidFill>
                <a:latin typeface="微软雅黑" panose="020B0503020204020204" charset="-122"/>
                <a:ea typeface="微软雅黑" panose="020B0503020204020204" charset="-122"/>
              </a:rPr>
              <a:t>领导人或首席代表</a:t>
            </a:r>
            <a:r>
              <a:rPr lang="zh-CN" sz="2000" dirty="0">
                <a:latin typeface="微软雅黑" panose="020B0503020204020204" charset="-122"/>
                <a:ea typeface="微软雅黑" panose="020B0503020204020204" charset="-122"/>
              </a:rPr>
              <a:t>——第一层次的人员即主谈人。</a:t>
            </a:r>
          </a:p>
          <a:p>
            <a:pPr marL="0" lvl="0" indent="0">
              <a:lnSpc>
                <a:spcPct val="200000"/>
              </a:lnSpc>
              <a:spcBef>
                <a:spcPct val="0"/>
              </a:spcBef>
              <a:buNone/>
            </a:pPr>
            <a:r>
              <a:rPr lang="zh-CN" sz="2000" dirty="0">
                <a:latin typeface="微软雅黑" panose="020B0503020204020204" charset="-122"/>
                <a:ea typeface="微软雅黑" panose="020B0503020204020204" charset="-122"/>
              </a:rPr>
              <a:t>    （2）懂行的</a:t>
            </a:r>
            <a:r>
              <a:rPr lang="zh-CN" sz="2000" dirty="0">
                <a:solidFill>
                  <a:srgbClr val="C00000"/>
                </a:solidFill>
                <a:latin typeface="微软雅黑" panose="020B0503020204020204" charset="-122"/>
                <a:ea typeface="微软雅黑" panose="020B0503020204020204" charset="-122"/>
              </a:rPr>
              <a:t>专家和专业人员</a:t>
            </a:r>
            <a:r>
              <a:rPr lang="zh-CN" sz="2000" dirty="0">
                <a:latin typeface="微软雅黑" panose="020B0503020204020204" charset="-122"/>
                <a:ea typeface="微软雅黑" panose="020B0503020204020204" charset="-122"/>
              </a:rPr>
              <a:t>——第二层次的人员</a:t>
            </a:r>
          </a:p>
          <a:p>
            <a:pPr marL="0" lvl="0" indent="0">
              <a:lnSpc>
                <a:spcPct val="200000"/>
              </a:lnSpc>
              <a:spcBef>
                <a:spcPct val="0"/>
              </a:spcBef>
              <a:buNone/>
            </a:pPr>
            <a:r>
              <a:rPr lang="zh-CN" sz="2000" dirty="0">
                <a:latin typeface="微软雅黑" panose="020B0503020204020204" charset="-122"/>
                <a:ea typeface="微软雅黑" panose="020B0503020204020204" charset="-122"/>
              </a:rPr>
              <a:t>      如：翻译、财经人员和法律人员</a:t>
            </a:r>
          </a:p>
          <a:p>
            <a:pPr marL="0" lvl="0" indent="0">
              <a:lnSpc>
                <a:spcPct val="200000"/>
              </a:lnSpc>
              <a:spcBef>
                <a:spcPct val="0"/>
              </a:spcBef>
              <a:buNone/>
            </a:pPr>
            <a:r>
              <a:rPr lang="zh-CN" sz="2000" dirty="0">
                <a:latin typeface="微软雅黑" panose="020B0503020204020204" charset="-122"/>
                <a:ea typeface="微软雅黑" panose="020B0503020204020204" charset="-122"/>
              </a:rPr>
              <a:t>    （3）谈判</a:t>
            </a:r>
            <a:r>
              <a:rPr lang="zh-CN" sz="2000" dirty="0">
                <a:solidFill>
                  <a:srgbClr val="C00000"/>
                </a:solidFill>
                <a:latin typeface="微软雅黑" panose="020B0503020204020204" charset="-122"/>
                <a:ea typeface="微软雅黑" panose="020B0503020204020204" charset="-122"/>
              </a:rPr>
              <a:t>必需的工作人员</a:t>
            </a:r>
            <a:r>
              <a:rPr lang="zh-CN" sz="2000" dirty="0">
                <a:latin typeface="微软雅黑" panose="020B0503020204020204" charset="-122"/>
                <a:ea typeface="微软雅黑" panose="020B0503020204020204" charset="-122"/>
              </a:rPr>
              <a:t>——第三层次的人员。</a:t>
            </a:r>
            <a:r>
              <a:rPr lang="zh-CN" sz="2000" dirty="0">
                <a:latin typeface="楷体" panose="02010609060101010101" charset="-122"/>
                <a:ea typeface="楷体" panose="02010609060101010101" charset="-122"/>
              </a:rPr>
              <a:t>如速记或打字员</a:t>
            </a:r>
            <a:r>
              <a:rPr lang="zh-CN" sz="2000" dirty="0">
                <a:latin typeface="微软雅黑" panose="020B0503020204020204" charset="-122"/>
                <a:ea typeface="微软雅黑" panose="020B0503020204020204" charset="-122"/>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二、商务谈判人员的群体构成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3"/>
          <a:stretch>
            <a:fillRect/>
          </a:stretch>
        </p:blipFill>
        <p:spPr>
          <a:xfrm>
            <a:off x="4983480" y="1268730"/>
            <a:ext cx="1315085" cy="513715"/>
          </a:xfrm>
          <a:prstGeom prst="rect">
            <a:avLst/>
          </a:prstGeom>
        </p:spPr>
      </p:pic>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dirty="0" err="1">
                <a:latin typeface="微软雅黑" panose="020B0503020204020204" charset="-122"/>
                <a:ea typeface="微软雅黑" panose="020B0503020204020204" charset="-122"/>
              </a:rPr>
              <a:t>以下人员属于第二层次谈判队伍的有</a:t>
            </a:r>
            <a:r>
              <a:rPr sz="2000" dirty="0">
                <a:latin typeface="微软雅黑" panose="020B0503020204020204" charset="-122"/>
                <a:ea typeface="微软雅黑" panose="020B0503020204020204" charset="-122"/>
              </a:rPr>
              <a:t> （  ）</a:t>
            </a:r>
          </a:p>
          <a:p>
            <a:pPr marL="0" lvl="0" indent="0">
              <a:lnSpc>
                <a:spcPct val="200000"/>
              </a:lnSpc>
              <a:spcBef>
                <a:spcPct val="0"/>
              </a:spcBef>
              <a:buNone/>
            </a:pPr>
            <a:r>
              <a:rPr sz="2000" dirty="0" err="1">
                <a:latin typeface="微软雅黑" panose="020B0503020204020204" charset="-122"/>
                <a:ea typeface="微软雅黑" panose="020B0503020204020204" charset="-122"/>
              </a:rPr>
              <a:t>A.首席代表</a:t>
            </a:r>
            <a:r>
              <a:rPr sz="2000" dirty="0">
                <a:latin typeface="微软雅黑" panose="020B0503020204020204" charset="-122"/>
                <a:ea typeface="微软雅黑" panose="020B0503020204020204" charset="-122"/>
              </a:rPr>
              <a:t> </a:t>
            </a:r>
          </a:p>
          <a:p>
            <a:pPr marL="0" lvl="0" indent="0">
              <a:lnSpc>
                <a:spcPct val="200000"/>
              </a:lnSpc>
              <a:spcBef>
                <a:spcPct val="0"/>
              </a:spcBef>
              <a:buNone/>
            </a:pPr>
            <a:r>
              <a:rPr sz="2000" dirty="0" err="1">
                <a:latin typeface="微软雅黑" panose="020B0503020204020204" charset="-122"/>
                <a:ea typeface="微软雅黑" panose="020B0503020204020204" charset="-122"/>
              </a:rPr>
              <a:t>B.技术人员</a:t>
            </a:r>
            <a:r>
              <a:rPr sz="2000" dirty="0">
                <a:latin typeface="微软雅黑" panose="020B0503020204020204" charset="-122"/>
                <a:ea typeface="微软雅黑" panose="020B0503020204020204" charset="-122"/>
              </a:rPr>
              <a:t> </a:t>
            </a:r>
          </a:p>
          <a:p>
            <a:pPr marL="0" lvl="0" indent="0">
              <a:lnSpc>
                <a:spcPct val="200000"/>
              </a:lnSpc>
              <a:spcBef>
                <a:spcPct val="0"/>
              </a:spcBef>
              <a:buNone/>
            </a:pPr>
            <a:r>
              <a:rPr sz="2000" dirty="0" err="1">
                <a:latin typeface="微软雅黑" panose="020B0503020204020204" charset="-122"/>
                <a:ea typeface="微软雅黑" panose="020B0503020204020204" charset="-122"/>
              </a:rPr>
              <a:t>C.管理人员</a:t>
            </a:r>
            <a:r>
              <a:rPr sz="2000" dirty="0">
                <a:latin typeface="微软雅黑" panose="020B0503020204020204" charset="-122"/>
                <a:ea typeface="微软雅黑" panose="020B0503020204020204" charset="-122"/>
              </a:rPr>
              <a:t> </a:t>
            </a:r>
          </a:p>
          <a:p>
            <a:pPr marL="0" lvl="0" indent="0">
              <a:lnSpc>
                <a:spcPct val="200000"/>
              </a:lnSpc>
              <a:spcBef>
                <a:spcPct val="0"/>
              </a:spcBef>
              <a:buNone/>
            </a:pPr>
            <a:r>
              <a:rPr sz="2000" dirty="0" err="1">
                <a:latin typeface="微软雅黑" panose="020B0503020204020204" charset="-122"/>
                <a:ea typeface="微软雅黑" panose="020B0503020204020204" charset="-122"/>
              </a:rPr>
              <a:t>D.翻译</a:t>
            </a:r>
            <a:r>
              <a:rPr sz="2000" dirty="0">
                <a:latin typeface="微软雅黑" panose="020B0503020204020204" charset="-122"/>
                <a:ea typeface="微软雅黑" panose="020B0503020204020204" charset="-122"/>
              </a:rPr>
              <a:t> </a:t>
            </a:r>
          </a:p>
          <a:p>
            <a:pPr marL="0" lvl="0" indent="0">
              <a:lnSpc>
                <a:spcPct val="200000"/>
              </a:lnSpc>
              <a:spcBef>
                <a:spcPct val="0"/>
              </a:spcBef>
              <a:buNone/>
            </a:pPr>
            <a:r>
              <a:rPr sz="2000" dirty="0" err="1">
                <a:latin typeface="微软雅黑" panose="020B0503020204020204" charset="-122"/>
                <a:ea typeface="微软雅黑" panose="020B0503020204020204" charset="-122"/>
              </a:rPr>
              <a:t>E.速记员</a:t>
            </a:r>
            <a:endParaRPr sz="2000" dirty="0">
              <a:latin typeface="微软雅黑" panose="020B0503020204020204" charset="-122"/>
              <a:ea typeface="微软雅黑" panose="020B0503020204020204"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以下人员属于第二层次谈判队伍的有 （  ）</a:t>
            </a:r>
          </a:p>
          <a:p>
            <a:pPr marL="0" lvl="0" indent="0">
              <a:lnSpc>
                <a:spcPct val="200000"/>
              </a:lnSpc>
              <a:spcBef>
                <a:spcPct val="0"/>
              </a:spcBef>
              <a:buNone/>
            </a:pPr>
            <a:r>
              <a:rPr sz="2000">
                <a:latin typeface="微软雅黑" panose="020B0503020204020204" charset="-122"/>
                <a:ea typeface="微软雅黑" panose="020B0503020204020204" charset="-122"/>
              </a:rPr>
              <a:t>A.首席代表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B.技术人员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C.管理人员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D.翻译 </a:t>
            </a:r>
          </a:p>
          <a:p>
            <a:pPr marL="0" lvl="0" indent="0">
              <a:lnSpc>
                <a:spcPct val="200000"/>
              </a:lnSpc>
              <a:spcBef>
                <a:spcPct val="0"/>
              </a:spcBef>
              <a:buNone/>
            </a:pPr>
            <a:r>
              <a:rPr sz="2000">
                <a:latin typeface="微软雅黑" panose="020B0503020204020204" charset="-122"/>
                <a:ea typeface="微软雅黑" panose="020B0503020204020204" charset="-122"/>
              </a:rPr>
              <a:t>E.速记员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第一节 国际商务谈判人员的组织与管理</a:t>
            </a:r>
            <a:r>
              <a:rPr lang="zh-CN" altLang="en-US" sz="2800">
                <a:latin typeface="方正清刻本悦宋简体" panose="02000000000000000000" charset="-122"/>
                <a:ea typeface="方正清刻本悦宋简体" panose="02000000000000000000" charset="-122"/>
                <a:sym typeface="+mn-ea"/>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三、商务谈判人员的管理</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891540" y="1729105"/>
            <a:ext cx="10409555" cy="5047615"/>
          </a:xfrm>
          <a:prstGeom prst="rect">
            <a:avLst/>
          </a:prstGeom>
        </p:spPr>
      </p:pic>
      <p:pic>
        <p:nvPicPr>
          <p:cNvPr id="20" name="图片 19"/>
          <p:cNvPicPr>
            <a:picLocks noChangeAspect="1"/>
          </p:cNvPicPr>
          <p:nvPr/>
        </p:nvPicPr>
        <p:blipFill>
          <a:blip r:embed="rId4"/>
          <a:stretch>
            <a:fillRect/>
          </a:stretch>
        </p:blipFill>
        <p:spPr>
          <a:xfrm>
            <a:off x="4411345" y="1224915"/>
            <a:ext cx="1332230" cy="548005"/>
          </a:xfrm>
          <a:prstGeom prst="rect">
            <a:avLst/>
          </a:prstGeom>
        </p:spPr>
      </p:pic>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第三章 国际商务谈判前的准备</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257935" y="1504950"/>
            <a:ext cx="9676130" cy="44665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第一节 国际商务谈判的概念及特点</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4" name="文本框 4"/>
          <p:cNvSpPr txBox="1"/>
          <p:nvPr/>
        </p:nvSpPr>
        <p:spPr>
          <a:xfrm>
            <a:off x="810260" y="1818640"/>
            <a:ext cx="10396855" cy="341503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solidFill>
                  <a:schemeClr val="tx1"/>
                </a:solidFill>
                <a:latin typeface="微软雅黑" panose="020B0503020204020204" charset="-122"/>
                <a:ea typeface="微软雅黑" panose="020B0503020204020204" charset="-122"/>
              </a:rPr>
              <a:t>2.</a:t>
            </a:r>
            <a:r>
              <a:rPr lang="zh-CN" altLang="en-US" sz="2000" b="1">
                <a:solidFill>
                  <a:schemeClr val="tx1"/>
                </a:solidFill>
                <a:latin typeface="微软雅黑" panose="020B0503020204020204" charset="-122"/>
                <a:ea typeface="微软雅黑" panose="020B0503020204020204" charset="-122"/>
              </a:rPr>
              <a:t>商务谈判</a:t>
            </a:r>
            <a:r>
              <a:rPr lang="zh-CN" altLang="en-US" sz="2000">
                <a:solidFill>
                  <a:schemeClr val="tx1"/>
                </a:solidFill>
                <a:latin typeface="微软雅黑" panose="020B0503020204020204" charset="-122"/>
                <a:ea typeface="微软雅黑" panose="020B0503020204020204" charset="-122"/>
              </a:rPr>
              <a:t>：主要集中在经济领域，指参与各方</a:t>
            </a:r>
            <a:r>
              <a:rPr lang="zh-CN" altLang="en-US" sz="2000" b="1">
                <a:solidFill>
                  <a:srgbClr val="C00000"/>
                </a:solidFill>
                <a:latin typeface="微软雅黑" panose="020B0503020204020204" charset="-122"/>
                <a:ea typeface="微软雅黑" panose="020B0503020204020204" charset="-122"/>
              </a:rPr>
              <a:t>为了</a:t>
            </a:r>
            <a:r>
              <a:rPr lang="zh-CN" altLang="en-US" sz="2000">
                <a:solidFill>
                  <a:schemeClr val="tx1"/>
                </a:solidFill>
                <a:latin typeface="微软雅黑" panose="020B0503020204020204" charset="-122"/>
                <a:ea typeface="微软雅黑" panose="020B0503020204020204" charset="-122"/>
              </a:rPr>
              <a:t>协调、改善彼此的经济关系，满足贸易的需求，围绕标的物的交易条件，彼此通过</a:t>
            </a:r>
            <a:r>
              <a:rPr lang="zh-CN" altLang="en-US" sz="2000" b="1">
                <a:solidFill>
                  <a:srgbClr val="C00000"/>
                </a:solidFill>
                <a:latin typeface="微软雅黑" panose="020B0503020204020204" charset="-122"/>
                <a:ea typeface="微软雅黑" panose="020B0503020204020204" charset="-122"/>
              </a:rPr>
              <a:t>信息交流、磋商协议</a:t>
            </a:r>
            <a:r>
              <a:rPr lang="zh-CN" altLang="en-US" sz="2000">
                <a:solidFill>
                  <a:schemeClr val="tx1"/>
                </a:solidFill>
                <a:latin typeface="微软雅黑" panose="020B0503020204020204" charset="-122"/>
                <a:ea typeface="微软雅黑" panose="020B0503020204020204" charset="-122"/>
              </a:rPr>
              <a:t>达到交易目的的</a:t>
            </a:r>
            <a:r>
              <a:rPr lang="zh-CN" altLang="en-US" sz="2000" b="1">
                <a:solidFill>
                  <a:srgbClr val="C00000"/>
                </a:solidFill>
                <a:latin typeface="微软雅黑" panose="020B0503020204020204" charset="-122"/>
                <a:ea typeface="微软雅黑" panose="020B0503020204020204" charset="-122"/>
              </a:rPr>
              <a:t>行为过程</a:t>
            </a:r>
            <a:r>
              <a:rPr lang="zh-CN" altLang="en-US" sz="2000">
                <a:solidFill>
                  <a:schemeClr val="tx1"/>
                </a:solidFill>
                <a:latin typeface="微软雅黑" panose="020B0503020204020204" charset="-122"/>
                <a:ea typeface="微软雅黑" panose="020B0503020204020204" charset="-122"/>
              </a:rPr>
              <a:t>。</a:t>
            </a:r>
          </a:p>
          <a:p>
            <a:pPr marL="0" lvl="0" indent="0">
              <a:lnSpc>
                <a:spcPct val="200000"/>
              </a:lnSpc>
              <a:spcBef>
                <a:spcPct val="0"/>
              </a:spcBef>
              <a:buNone/>
            </a:pPr>
            <a:r>
              <a:rPr lang="zh-CN" altLang="en-US" sz="2400">
                <a:solidFill>
                  <a:srgbClr val="C00000"/>
                </a:solidFill>
                <a:latin typeface="楷体" panose="02010609060101010101" charset="-122"/>
                <a:ea typeface="楷体" panose="02010609060101010101" charset="-122"/>
              </a:rPr>
              <a:t>    </a:t>
            </a:r>
          </a:p>
          <a:p>
            <a:pPr marL="0" lvl="0" indent="0">
              <a:lnSpc>
                <a:spcPct val="200000"/>
              </a:lnSpc>
              <a:spcBef>
                <a:spcPct val="0"/>
              </a:spcBef>
              <a:buNone/>
            </a:pPr>
            <a:r>
              <a:rPr lang="zh-CN" altLang="en-US" sz="2400">
                <a:solidFill>
                  <a:srgbClr val="C00000"/>
                </a:solidFill>
                <a:latin typeface="楷体" panose="02010609060101010101" charset="-122"/>
                <a:ea typeface="楷体" panose="02010609060101010101" charset="-122"/>
              </a:rPr>
              <a:t>    </a:t>
            </a:r>
            <a:r>
              <a:rPr lang="zh-CN" altLang="en-US" sz="2000">
                <a:solidFill>
                  <a:schemeClr val="tx1"/>
                </a:solidFill>
                <a:latin typeface="楷体" panose="02010609060101010101" charset="-122"/>
                <a:ea typeface="楷体" panose="02010609060101010101" charset="-122"/>
              </a:rPr>
              <a:t>这是市场经济条件下流通领域最普遍的活动之一。</a:t>
            </a:r>
          </a:p>
          <a:p>
            <a:pPr marL="0" lvl="0" indent="0">
              <a:lnSpc>
                <a:spcPct val="200000"/>
              </a:lnSpc>
              <a:spcBef>
                <a:spcPct val="0"/>
              </a:spcBef>
              <a:buNone/>
            </a:pPr>
            <a:r>
              <a:rPr lang="zh-CN" altLang="en-US" sz="2000">
                <a:solidFill>
                  <a:schemeClr val="tx1"/>
                </a:solidFill>
                <a:latin typeface="楷体" panose="02010609060101010101" charset="-122"/>
                <a:ea typeface="楷体" panose="02010609060101010101" charset="-122"/>
              </a:rPr>
              <a:t>    商务谈判的内容主要涵盖商品买卖、投资、劳务输出输入、技术贸易、经济合作等领域。</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一、国际商务谈判的定义</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7" name="五边形 6"/>
          <p:cNvSpPr/>
          <p:nvPr/>
        </p:nvSpPr>
        <p:spPr>
          <a:xfrm flipH="1">
            <a:off x="4421505" y="1300480"/>
            <a:ext cx="1187450" cy="371475"/>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9" name="TextBox 4"/>
          <p:cNvSpPr txBox="1"/>
          <p:nvPr/>
        </p:nvSpPr>
        <p:spPr>
          <a:xfrm>
            <a:off x="4527868" y="1300480"/>
            <a:ext cx="1081087" cy="338138"/>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名词解释</a:t>
            </a: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国际商务谈判前的信息准备</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dirty="0">
                <a:latin typeface="微软雅黑" panose="020B0503020204020204" charset="-122"/>
                <a:ea typeface="微软雅黑" panose="020B0503020204020204" charset="-122"/>
              </a:rPr>
              <a:t>（一）按谈判信息的内容来划分</a:t>
            </a:r>
          </a:p>
          <a:p>
            <a:pPr marL="0" lvl="0" indent="0">
              <a:lnSpc>
                <a:spcPct val="200000"/>
              </a:lnSpc>
              <a:spcBef>
                <a:spcPct val="0"/>
              </a:spcBef>
              <a:buNone/>
            </a:pPr>
            <a:r>
              <a:rPr lang="zh-CN" sz="2000" dirty="0">
                <a:latin typeface="微软雅黑" panose="020B0503020204020204" charset="-122"/>
                <a:ea typeface="微软雅黑" panose="020B0503020204020204" charset="-122"/>
              </a:rPr>
              <a:t>       分为自然环境信息、社会环境信息、市场细分化信息、竞争对手信息、购买力及投向信息、产品信息、消费需求和消费心理信息等。    </a:t>
            </a:r>
          </a:p>
          <a:p>
            <a:pPr marL="0" lvl="0" indent="0">
              <a:lnSpc>
                <a:spcPct val="200000"/>
              </a:lnSpc>
              <a:spcBef>
                <a:spcPct val="0"/>
              </a:spcBef>
              <a:buNone/>
            </a:pPr>
            <a:r>
              <a:rPr lang="zh-CN" sz="2000" b="1" dirty="0">
                <a:latin typeface="微软雅黑" panose="020B0503020204020204" charset="-122"/>
                <a:ea typeface="微软雅黑" panose="020B0503020204020204" charset="-122"/>
              </a:rPr>
              <a:t>  （二）按谈判信息的载体</a:t>
            </a:r>
          </a:p>
          <a:p>
            <a:pPr marL="0" lvl="0" indent="0">
              <a:lnSpc>
                <a:spcPct val="200000"/>
              </a:lnSpc>
              <a:spcBef>
                <a:spcPct val="0"/>
              </a:spcBef>
              <a:buNone/>
            </a:pPr>
            <a:r>
              <a:rPr lang="zh-CN" sz="2000" b="1" dirty="0">
                <a:latin typeface="微软雅黑" panose="020B0503020204020204" charset="-122"/>
                <a:ea typeface="微软雅黑" panose="020B0503020204020204" charset="-122"/>
              </a:rPr>
              <a:t>       </a:t>
            </a:r>
            <a:r>
              <a:rPr lang="zh-CN" sz="2000" dirty="0">
                <a:latin typeface="微软雅黑" panose="020B0503020204020204" charset="-122"/>
                <a:ea typeface="微软雅黑" panose="020B0503020204020204" charset="-122"/>
              </a:rPr>
              <a:t>语言信息、文字信息、声像信息和实物信息 </a:t>
            </a:r>
          </a:p>
          <a:p>
            <a:pPr marL="0" lvl="0" indent="0">
              <a:lnSpc>
                <a:spcPct val="200000"/>
              </a:lnSpc>
              <a:spcBef>
                <a:spcPct val="0"/>
              </a:spcBef>
              <a:buNone/>
            </a:pPr>
            <a:r>
              <a:rPr lang="zh-CN" sz="2000" dirty="0">
                <a:latin typeface="微软雅黑" panose="020B0503020204020204" charset="-122"/>
                <a:ea typeface="微软雅黑" panose="020B0503020204020204" charset="-122"/>
              </a:rPr>
              <a:t>  </a:t>
            </a:r>
            <a:r>
              <a:rPr lang="zh-CN" sz="2000" b="1" dirty="0">
                <a:latin typeface="微软雅黑" panose="020B0503020204020204" charset="-122"/>
                <a:ea typeface="微软雅黑" panose="020B0503020204020204" charset="-122"/>
              </a:rPr>
              <a:t>（三）按谈判信息的活动范围</a:t>
            </a:r>
          </a:p>
          <a:p>
            <a:pPr marL="0" lvl="0" indent="0">
              <a:lnSpc>
                <a:spcPct val="200000"/>
              </a:lnSpc>
              <a:spcBef>
                <a:spcPct val="0"/>
              </a:spcBef>
              <a:buNone/>
            </a:pPr>
            <a:r>
              <a:rPr lang="zh-CN" sz="2000" b="1" dirty="0">
                <a:latin typeface="微软雅黑" panose="020B0503020204020204" charset="-122"/>
                <a:ea typeface="微软雅黑" panose="020B0503020204020204" charset="-122"/>
              </a:rPr>
              <a:t>       </a:t>
            </a:r>
            <a:r>
              <a:rPr lang="zh-CN" sz="2000" dirty="0">
                <a:latin typeface="微软雅黑" panose="020B0503020204020204" charset="-122"/>
                <a:ea typeface="微软雅黑" panose="020B0503020204020204" charset="-122"/>
              </a:rPr>
              <a:t>经济性、政治性、社会性信息和科技性信息</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一、谈判信息的分类</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按谈判信息的活动范围来划分，可将谈判信息分为</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A.语言信息和文字信息等</a:t>
            </a:r>
          </a:p>
          <a:p>
            <a:pPr marL="0" lvl="0" indent="0">
              <a:lnSpc>
                <a:spcPct val="200000"/>
              </a:lnSpc>
              <a:spcBef>
                <a:spcPct val="0"/>
              </a:spcBef>
              <a:buNone/>
            </a:pPr>
            <a:r>
              <a:rPr sz="2000">
                <a:latin typeface="微软雅黑" panose="020B0503020204020204" charset="-122"/>
                <a:ea typeface="微软雅黑" panose="020B0503020204020204" charset="-122"/>
              </a:rPr>
              <a:t>B.竞争对手信息和消费心理信息等</a:t>
            </a:r>
          </a:p>
          <a:p>
            <a:pPr marL="0" lvl="0" indent="0">
              <a:lnSpc>
                <a:spcPct val="200000"/>
              </a:lnSpc>
              <a:spcBef>
                <a:spcPct val="0"/>
              </a:spcBef>
              <a:buNone/>
            </a:pPr>
            <a:r>
              <a:rPr sz="2000">
                <a:latin typeface="微软雅黑" panose="020B0503020204020204" charset="-122"/>
                <a:ea typeface="微软雅黑" panose="020B0503020204020204" charset="-122"/>
              </a:rPr>
              <a:t>C.社会性信息和科技性信息等</a:t>
            </a:r>
          </a:p>
          <a:p>
            <a:pPr marL="0" lvl="0" indent="0">
              <a:lnSpc>
                <a:spcPct val="200000"/>
              </a:lnSpc>
              <a:spcBef>
                <a:spcPct val="0"/>
              </a:spcBef>
              <a:buNone/>
            </a:pPr>
            <a:r>
              <a:rPr sz="2000">
                <a:latin typeface="微软雅黑" panose="020B0503020204020204" charset="-122"/>
                <a:ea typeface="微软雅黑" panose="020B0503020204020204" charset="-122"/>
              </a:rPr>
              <a:t>D.自然环境信息和社会环境信息等</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按谈判信息的活动范围来划分，可将谈判信息分为</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A.语言信息和文字信息等</a:t>
            </a:r>
          </a:p>
          <a:p>
            <a:pPr marL="0" lvl="0" indent="0">
              <a:lnSpc>
                <a:spcPct val="200000"/>
              </a:lnSpc>
              <a:spcBef>
                <a:spcPct val="0"/>
              </a:spcBef>
              <a:buNone/>
            </a:pPr>
            <a:r>
              <a:rPr sz="2000">
                <a:latin typeface="微软雅黑" panose="020B0503020204020204" charset="-122"/>
                <a:ea typeface="微软雅黑" panose="020B0503020204020204" charset="-122"/>
              </a:rPr>
              <a:t>B.竞争对手信息和消费心理信息等</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C.社会性信息和科技性信息等</a:t>
            </a:r>
          </a:p>
          <a:p>
            <a:pPr marL="0" lvl="0" indent="0">
              <a:lnSpc>
                <a:spcPct val="200000"/>
              </a:lnSpc>
              <a:spcBef>
                <a:spcPct val="0"/>
              </a:spcBef>
              <a:buNone/>
            </a:pPr>
            <a:r>
              <a:rPr sz="2000">
                <a:latin typeface="微软雅黑" panose="020B0503020204020204" charset="-122"/>
                <a:ea typeface="微软雅黑" panose="020B0503020204020204" charset="-122"/>
              </a:rPr>
              <a:t>D.自然环境信息和社会环境信息等</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国际商务谈判前的信息准备</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谈判信息收集的主要内容包括</a:t>
            </a:r>
            <a:r>
              <a:rPr lang="zh-CN" sz="2000" u="sng">
                <a:solidFill>
                  <a:srgbClr val="C00000"/>
                </a:solidFill>
                <a:latin typeface="微软雅黑" panose="020B0503020204020204" charset="-122"/>
                <a:ea typeface="微软雅黑" panose="020B0503020204020204" charset="-122"/>
              </a:rPr>
              <a:t>市场信息、谈判对手的资料、科技信息、政策法规、金融方面的信息</a:t>
            </a:r>
            <a:r>
              <a:rPr lang="zh-CN" sz="200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dirty="0">
                <a:solidFill>
                  <a:srgbClr val="0000CC"/>
                </a:solidFill>
                <a:latin typeface="方正清刻本悦宋简体" panose="02000000000000000000" charset="-122"/>
                <a:ea typeface="方正清刻本悦宋简体" panose="02000000000000000000" charset="-122"/>
              </a:rPr>
              <a:t>二、谈判信息收集的主要内容</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国际商务谈判前的信息准备</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a:t>
            </a:r>
            <a:r>
              <a:rPr sz="2000" b="1">
                <a:latin typeface="微软雅黑" panose="020B0503020204020204" charset="-122"/>
                <a:ea typeface="微软雅黑" panose="020B0503020204020204" charset="-122"/>
              </a:rPr>
              <a:t>一）市场信息的概念及主要内容</a:t>
            </a:r>
          </a:p>
          <a:p>
            <a:pPr marL="0" lvl="0" indent="0">
              <a:lnSpc>
                <a:spcPct val="200000"/>
              </a:lnSpc>
              <a:spcBef>
                <a:spcPct val="0"/>
              </a:spcBef>
              <a:buNone/>
            </a:pPr>
            <a:r>
              <a:rPr sz="2000">
                <a:latin typeface="微软雅黑" panose="020B0503020204020204" charset="-122"/>
                <a:ea typeface="微软雅黑" panose="020B0503020204020204" charset="-122"/>
              </a:rPr>
              <a:t>1．市场信息的概念</a:t>
            </a:r>
          </a:p>
          <a:p>
            <a:pPr marL="0" lvl="0" indent="0">
              <a:lnSpc>
                <a:spcPct val="200000"/>
              </a:lnSpc>
              <a:spcBef>
                <a:spcPct val="0"/>
              </a:spcBef>
              <a:buNone/>
            </a:pPr>
            <a:r>
              <a:rPr sz="2000">
                <a:latin typeface="微软雅黑" panose="020B0503020204020204" charset="-122"/>
                <a:ea typeface="微软雅黑" panose="020B0503020204020204" charset="-122"/>
              </a:rPr>
              <a:t>    </a:t>
            </a:r>
            <a:r>
              <a:rPr sz="2000" b="1" u="sng">
                <a:solidFill>
                  <a:srgbClr val="C00000"/>
                </a:solidFill>
                <a:latin typeface="微软雅黑" panose="020B0503020204020204" charset="-122"/>
                <a:ea typeface="微软雅黑" panose="020B0503020204020204" charset="-122"/>
              </a:rPr>
              <a:t>市场信息</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是反映</a:t>
            </a:r>
            <a:r>
              <a:rPr sz="2000" u="sng">
                <a:solidFill>
                  <a:srgbClr val="C00000"/>
                </a:solidFill>
                <a:latin typeface="微软雅黑" panose="020B0503020204020204" charset="-122"/>
                <a:ea typeface="微软雅黑" panose="020B0503020204020204" charset="-122"/>
              </a:rPr>
              <a:t>市场经济活动特征及其发展变化</a:t>
            </a:r>
            <a:r>
              <a:rPr sz="2000">
                <a:latin typeface="微软雅黑" panose="020B0503020204020204" charset="-122"/>
                <a:ea typeface="微软雅黑" panose="020B0503020204020204" charset="-122"/>
              </a:rPr>
              <a:t>的各种消息、资料、数据、情报的统称。</a:t>
            </a:r>
          </a:p>
          <a:p>
            <a:pPr marL="0" lvl="0" indent="0">
              <a:lnSpc>
                <a:spcPct val="200000"/>
              </a:lnSpc>
              <a:spcBef>
                <a:spcPct val="0"/>
              </a:spcBef>
              <a:buNone/>
            </a:pPr>
            <a:r>
              <a:rPr sz="2000">
                <a:latin typeface="微软雅黑" panose="020B0503020204020204" charset="-122"/>
                <a:ea typeface="微软雅黑" panose="020B0503020204020204" charset="-122"/>
              </a:rPr>
              <a:t>2．市场信息的主要内容</a:t>
            </a:r>
          </a:p>
          <a:p>
            <a:pPr marL="0" lvl="0" indent="0">
              <a:lnSpc>
                <a:spcPct val="200000"/>
              </a:lnSpc>
              <a:spcBef>
                <a:spcPct val="0"/>
              </a:spcBef>
              <a:buNone/>
            </a:pPr>
            <a:r>
              <a:rPr sz="2000">
                <a:latin typeface="微软雅黑" panose="020B0503020204020204" charset="-122"/>
                <a:ea typeface="微软雅黑" panose="020B0503020204020204" charset="-122"/>
              </a:rPr>
              <a:t>（1）有关国内外</a:t>
            </a:r>
            <a:r>
              <a:rPr sz="2000" u="sng">
                <a:solidFill>
                  <a:srgbClr val="C00000"/>
                </a:solidFill>
                <a:latin typeface="微软雅黑" panose="020B0503020204020204" charset="-122"/>
                <a:ea typeface="微软雅黑" panose="020B0503020204020204" charset="-122"/>
              </a:rPr>
              <a:t>市场分布</a:t>
            </a:r>
            <a:r>
              <a:rPr sz="2000">
                <a:latin typeface="微软雅黑" panose="020B0503020204020204" charset="-122"/>
                <a:ea typeface="微软雅黑" panose="020B0503020204020204" charset="-122"/>
              </a:rPr>
              <a:t>的信息          （2）</a:t>
            </a:r>
            <a:r>
              <a:rPr sz="2000" u="sng">
                <a:solidFill>
                  <a:srgbClr val="C00000"/>
                </a:solidFill>
                <a:latin typeface="微软雅黑" panose="020B0503020204020204" charset="-122"/>
                <a:ea typeface="微软雅黑" panose="020B0503020204020204" charset="-122"/>
              </a:rPr>
              <a:t>消费需求</a:t>
            </a:r>
            <a:r>
              <a:rPr sz="2000">
                <a:latin typeface="微软雅黑" panose="020B0503020204020204" charset="-122"/>
                <a:ea typeface="微软雅黑" panose="020B0503020204020204" charset="-122"/>
              </a:rPr>
              <a:t>方面的信息    </a:t>
            </a:r>
          </a:p>
          <a:p>
            <a:pPr marL="0" lvl="0" indent="0">
              <a:lnSpc>
                <a:spcPct val="200000"/>
              </a:lnSpc>
              <a:spcBef>
                <a:spcPct val="0"/>
              </a:spcBef>
              <a:buNone/>
            </a:pPr>
            <a:r>
              <a:rPr sz="2000">
                <a:latin typeface="微软雅黑" panose="020B0503020204020204" charset="-122"/>
                <a:ea typeface="微软雅黑" panose="020B0503020204020204" charset="-122"/>
              </a:rPr>
              <a:t>（3）</a:t>
            </a:r>
            <a:r>
              <a:rPr sz="2000" u="sng">
                <a:solidFill>
                  <a:srgbClr val="C00000"/>
                </a:solidFill>
                <a:latin typeface="微软雅黑" panose="020B0503020204020204" charset="-122"/>
                <a:ea typeface="微软雅黑" panose="020B0503020204020204" charset="-122"/>
              </a:rPr>
              <a:t>产品销售</a:t>
            </a:r>
            <a:r>
              <a:rPr sz="2000">
                <a:latin typeface="微软雅黑" panose="020B0503020204020204" charset="-122"/>
                <a:ea typeface="微软雅黑" panose="020B0503020204020204" charset="-122"/>
              </a:rPr>
              <a:t>方面的信息                    </a:t>
            </a: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4</a:t>
            </a:r>
            <a:r>
              <a:rPr lang="zh-CN" altLang="en-US" sz="2000">
                <a:latin typeface="微软雅黑" panose="020B0503020204020204" charset="-122"/>
                <a:ea typeface="微软雅黑" panose="020B0503020204020204" charset="-122"/>
              </a:rPr>
              <a:t>）</a:t>
            </a:r>
            <a:r>
              <a:rPr sz="2000" u="sng">
                <a:solidFill>
                  <a:srgbClr val="C00000"/>
                </a:solidFill>
                <a:latin typeface="微软雅黑" panose="020B0503020204020204" charset="-122"/>
                <a:ea typeface="微软雅黑" panose="020B0503020204020204" charset="-122"/>
              </a:rPr>
              <a:t>产品竞争</a:t>
            </a:r>
            <a:r>
              <a:rPr sz="2000">
                <a:latin typeface="微软雅黑" panose="020B0503020204020204" charset="-122"/>
                <a:ea typeface="微软雅黑" panose="020B0503020204020204" charset="-122"/>
              </a:rPr>
              <a:t>方面的信息    </a:t>
            </a:r>
          </a:p>
          <a:p>
            <a:pPr marL="0" lvl="0" indent="0">
              <a:lnSpc>
                <a:spcPct val="200000"/>
              </a:lnSpc>
              <a:spcBef>
                <a:spcPct val="0"/>
              </a:spcBef>
              <a:buNone/>
            </a:pPr>
            <a:r>
              <a:rPr sz="2000">
                <a:latin typeface="微软雅黑" panose="020B0503020204020204" charset="-122"/>
                <a:ea typeface="微软雅黑" panose="020B0503020204020204" charset="-122"/>
              </a:rPr>
              <a:t>（5）</a:t>
            </a:r>
            <a:r>
              <a:rPr sz="2000" u="sng">
                <a:solidFill>
                  <a:srgbClr val="C00000"/>
                </a:solidFill>
                <a:latin typeface="微软雅黑" panose="020B0503020204020204" charset="-122"/>
                <a:ea typeface="微软雅黑" panose="020B0503020204020204" charset="-122"/>
              </a:rPr>
              <a:t>产品分销</a:t>
            </a:r>
            <a:r>
              <a:rPr sz="2000">
                <a:latin typeface="微软雅黑" panose="020B0503020204020204" charset="-122"/>
                <a:ea typeface="微软雅黑" panose="020B0503020204020204" charset="-122"/>
              </a:rPr>
              <a:t>渠道</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二、谈判信息收集的主要内容</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国际商务谈判前的信息准备</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60000"/>
              </a:lnSpc>
              <a:spcBef>
                <a:spcPct val="0"/>
              </a:spcBef>
              <a:buNone/>
            </a:pPr>
            <a:r>
              <a:rPr sz="2000" b="1">
                <a:latin typeface="微软雅黑" panose="020B0503020204020204" charset="-122"/>
                <a:ea typeface="微软雅黑" panose="020B0503020204020204" charset="-122"/>
              </a:rPr>
              <a:t>（二）有关谈判对手的资料</a:t>
            </a:r>
          </a:p>
          <a:p>
            <a:pPr marL="0" lvl="0" indent="0">
              <a:lnSpc>
                <a:spcPct val="160000"/>
              </a:lnSpc>
              <a:spcBef>
                <a:spcPct val="0"/>
              </a:spcBef>
              <a:buNone/>
            </a:pPr>
            <a:r>
              <a:rPr sz="2000">
                <a:latin typeface="微软雅黑" panose="020B0503020204020204" charset="-122"/>
                <a:ea typeface="微软雅黑" panose="020B0503020204020204" charset="-122"/>
              </a:rPr>
              <a:t>1.谈判对象的确定</a:t>
            </a:r>
            <a:r>
              <a:rPr lang="zh-CN" sz="2000">
                <a:latin typeface="微软雅黑" panose="020B0503020204020204" charset="-122"/>
                <a:ea typeface="微软雅黑" panose="020B0503020204020204" charset="-122"/>
              </a:rPr>
              <a:t>：</a:t>
            </a:r>
          </a:p>
          <a:p>
            <a:pPr marL="0" lvl="0" indent="0">
              <a:lnSpc>
                <a:spcPct val="160000"/>
              </a:lnSpc>
              <a:spcBef>
                <a:spcPct val="0"/>
              </a:spcBef>
              <a:buNone/>
            </a:pPr>
            <a:r>
              <a:rPr sz="2000">
                <a:latin typeface="微软雅黑" panose="020B0503020204020204" charset="-122"/>
                <a:ea typeface="微软雅黑" panose="020B0503020204020204" charset="-122"/>
              </a:rPr>
              <a:t>（1）拟定谈判对象                            （2）了解谈判对手</a:t>
            </a:r>
          </a:p>
          <a:p>
            <a:pPr marL="0" lvl="0" indent="0">
              <a:lnSpc>
                <a:spcPct val="160000"/>
              </a:lnSpc>
              <a:spcBef>
                <a:spcPct val="0"/>
              </a:spcBef>
              <a:buNone/>
            </a:pPr>
            <a:r>
              <a:rPr lang="en-US" sz="2000">
                <a:latin typeface="微软雅黑" panose="020B0503020204020204" charset="-122"/>
                <a:ea typeface="微软雅黑" panose="020B0503020204020204" charset="-122"/>
              </a:rPr>
              <a:t>   </a:t>
            </a:r>
            <a:r>
              <a:rPr lang="en-US" sz="2000" u="sng">
                <a:latin typeface="微软雅黑" panose="020B0503020204020204" charset="-122"/>
                <a:ea typeface="微软雅黑" panose="020B0503020204020204" charset="-122"/>
              </a:rPr>
              <a:t>谈判对手谈判风格可分为以下模式</a:t>
            </a:r>
            <a:r>
              <a:rPr lang="en-US" sz="2000">
                <a:latin typeface="微软雅黑" panose="020B0503020204020204" charset="-122"/>
                <a:ea typeface="微软雅黑" panose="020B0503020204020204" charset="-122"/>
              </a:rPr>
              <a:t>：</a:t>
            </a:r>
          </a:p>
          <a:p>
            <a:pPr marL="0" lvl="0" indent="0">
              <a:lnSpc>
                <a:spcPct val="160000"/>
              </a:lnSpc>
              <a:spcBef>
                <a:spcPct val="0"/>
              </a:spcBef>
              <a:buNone/>
            </a:pP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1</a:t>
            </a:r>
            <a:r>
              <a:rPr lang="zh-CN" altLang="en-US" sz="2000">
                <a:latin typeface="微软雅黑" panose="020B0503020204020204" charset="-122"/>
                <a:ea typeface="微软雅黑" panose="020B0503020204020204" charset="-122"/>
              </a:rPr>
              <a:t>）</a:t>
            </a:r>
            <a:r>
              <a:rPr lang="en-US" sz="2000" u="sng">
                <a:solidFill>
                  <a:srgbClr val="C00000"/>
                </a:solidFill>
                <a:latin typeface="微软雅黑" panose="020B0503020204020204" charset="-122"/>
                <a:ea typeface="微软雅黑" panose="020B0503020204020204" charset="-122"/>
              </a:rPr>
              <a:t>强有力型模式</a:t>
            </a:r>
            <a:r>
              <a:rPr lang="zh-CN" altLang="en-US" sz="2000">
                <a:latin typeface="微软雅黑" panose="020B0503020204020204" charset="-122"/>
                <a:ea typeface="微软雅黑" panose="020B0503020204020204" charset="-122"/>
              </a:rPr>
              <a:t>：</a:t>
            </a:r>
            <a:r>
              <a:rPr lang="en-US" sz="2000">
                <a:latin typeface="微软雅黑" panose="020B0503020204020204" charset="-122"/>
                <a:ea typeface="微软雅黑" panose="020B0503020204020204" charset="-122"/>
              </a:rPr>
              <a:t> 谈判开始立场强硬</a:t>
            </a:r>
          </a:p>
          <a:p>
            <a:pPr marL="0" lvl="0" indent="0">
              <a:lnSpc>
                <a:spcPct val="160000"/>
              </a:lnSpc>
              <a:spcBef>
                <a:spcPct val="0"/>
              </a:spcBef>
              <a:buNone/>
            </a:pPr>
            <a:r>
              <a:rPr lang="en-US" sz="2000">
                <a:latin typeface="微软雅黑" panose="020B0503020204020204" charset="-122"/>
                <a:ea typeface="微软雅黑" panose="020B0503020204020204" charset="-122"/>
                <a:sym typeface="+mn-ea"/>
              </a:rPr>
              <a:t>                                 对付强硬的谈判者，可以采取“以强制强”或“以柔克刚”的策略。</a:t>
            </a:r>
            <a:endParaRPr lang="en-US" sz="2000">
              <a:latin typeface="微软雅黑" panose="020B0503020204020204" charset="-122"/>
              <a:ea typeface="微软雅黑" panose="020B0503020204020204" charset="-122"/>
            </a:endParaRPr>
          </a:p>
          <a:p>
            <a:pPr marL="0" lvl="0" indent="0">
              <a:lnSpc>
                <a:spcPct val="160000"/>
              </a:lnSpc>
              <a:spcBef>
                <a:spcPct val="0"/>
              </a:spcBef>
              <a:buNone/>
            </a:pP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2</a:t>
            </a:r>
            <a:r>
              <a:rPr lang="zh-CN" altLang="en-US" sz="2000">
                <a:latin typeface="微软雅黑" panose="020B0503020204020204" charset="-122"/>
                <a:ea typeface="微软雅黑" panose="020B0503020204020204" charset="-122"/>
              </a:rPr>
              <a:t>）</a:t>
            </a:r>
            <a:r>
              <a:rPr lang="en-US" sz="2000" u="sng">
                <a:solidFill>
                  <a:srgbClr val="C00000"/>
                </a:solidFill>
                <a:latin typeface="微软雅黑" panose="020B0503020204020204" charset="-122"/>
                <a:ea typeface="微软雅黑" panose="020B0503020204020204" charset="-122"/>
              </a:rPr>
              <a:t>软弱型模式</a:t>
            </a:r>
            <a:r>
              <a:rPr lang="zh-CN" altLang="en-US" sz="2000">
                <a:latin typeface="微软雅黑" panose="020B0503020204020204" charset="-122"/>
                <a:ea typeface="微软雅黑" panose="020B0503020204020204" charset="-122"/>
              </a:rPr>
              <a:t>：</a:t>
            </a:r>
            <a:r>
              <a:rPr lang="en-US" sz="2000">
                <a:latin typeface="微软雅黑" panose="020B0503020204020204" charset="-122"/>
                <a:ea typeface="微软雅黑" panose="020B0503020204020204" charset="-122"/>
              </a:rPr>
              <a:t>  谈判开始立场谨慎，不提出过高要求，</a:t>
            </a:r>
          </a:p>
          <a:p>
            <a:pPr marL="0" lvl="0" indent="0">
              <a:lnSpc>
                <a:spcPct val="160000"/>
              </a:lnSpc>
              <a:spcBef>
                <a:spcPct val="0"/>
              </a:spcBef>
              <a:buNone/>
            </a:pPr>
            <a:r>
              <a:rPr lang="en-US" sz="2000">
                <a:latin typeface="微软雅黑" panose="020B0503020204020204" charset="-122"/>
                <a:ea typeface="微软雅黑" panose="020B0503020204020204" charset="-122"/>
              </a:rPr>
              <a:t>                               一般在常规范围内提出中等偏高的价格标准，绝不漫天要价。</a:t>
            </a:r>
          </a:p>
          <a:p>
            <a:pPr marL="0" lvl="0" indent="0">
              <a:lnSpc>
                <a:spcPct val="160000"/>
              </a:lnSpc>
              <a:spcBef>
                <a:spcPct val="0"/>
              </a:spcBef>
              <a:buNone/>
            </a:pP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3</a:t>
            </a:r>
            <a:r>
              <a:rPr lang="zh-CN" altLang="en-US" sz="2000">
                <a:latin typeface="微软雅黑" panose="020B0503020204020204" charset="-122"/>
                <a:ea typeface="微软雅黑" panose="020B0503020204020204" charset="-122"/>
              </a:rPr>
              <a:t>）</a:t>
            </a:r>
            <a:r>
              <a:rPr lang="en-US" sz="2000" u="sng">
                <a:solidFill>
                  <a:srgbClr val="C00000"/>
                </a:solidFill>
                <a:latin typeface="微软雅黑" panose="020B0503020204020204" charset="-122"/>
                <a:ea typeface="微软雅黑" panose="020B0503020204020204" charset="-122"/>
              </a:rPr>
              <a:t>合作型模式</a:t>
            </a:r>
            <a:r>
              <a:rPr lang="zh-CN" altLang="en-US" sz="2000">
                <a:latin typeface="微软雅黑" panose="020B0503020204020204" charset="-122"/>
                <a:ea typeface="微软雅黑" panose="020B0503020204020204" charset="-122"/>
              </a:rPr>
              <a:t>：</a:t>
            </a:r>
            <a:r>
              <a:rPr lang="en-US" sz="2000">
                <a:latin typeface="微软雅黑" panose="020B0503020204020204" charset="-122"/>
                <a:ea typeface="微软雅黑" panose="020B0503020204020204" charset="-122"/>
              </a:rPr>
              <a:t> 又被称为双方胜利和“皆大欢喜”型谈判模式</a:t>
            </a:r>
          </a:p>
          <a:p>
            <a:pPr marL="0" lvl="0" indent="0">
              <a:lnSpc>
                <a:spcPct val="160000"/>
              </a:lnSpc>
              <a:spcBef>
                <a:spcPct val="0"/>
              </a:spcBef>
              <a:buNone/>
            </a:pPr>
            <a:r>
              <a:rPr lang="en-US" sz="2000">
                <a:latin typeface="微软雅黑" panose="020B0503020204020204" charset="-122"/>
                <a:ea typeface="微软雅黑" panose="020B0503020204020204" charset="-122"/>
              </a:rPr>
              <a:t>                              谈判开始，双方立场均谨慎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二、谈判信息收集的主要内容</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被称为“皆大欢喜”型谈判模式的是(   )</a:t>
            </a:r>
          </a:p>
          <a:p>
            <a:pPr marL="0" lvl="0" indent="0">
              <a:lnSpc>
                <a:spcPct val="200000"/>
              </a:lnSpc>
              <a:spcBef>
                <a:spcPct val="0"/>
              </a:spcBef>
              <a:buNone/>
            </a:pPr>
            <a:r>
              <a:rPr sz="2000">
                <a:latin typeface="微软雅黑" panose="020B0503020204020204" charset="-122"/>
                <a:ea typeface="微软雅黑" panose="020B0503020204020204" charset="-122"/>
              </a:rPr>
              <a:t>A</a:t>
            </a:r>
            <a:r>
              <a:rPr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rPr>
              <a:t>立场型谈判      </a:t>
            </a:r>
          </a:p>
          <a:p>
            <a:pPr marL="0" lvl="0" indent="0">
              <a:lnSpc>
                <a:spcPct val="200000"/>
              </a:lnSpc>
              <a:spcBef>
                <a:spcPct val="0"/>
              </a:spcBef>
              <a:buNone/>
            </a:pPr>
            <a:r>
              <a:rPr sz="2000">
                <a:latin typeface="微软雅黑" panose="020B0503020204020204" charset="-122"/>
                <a:ea typeface="微软雅黑" panose="020B0503020204020204" charset="-122"/>
              </a:rPr>
              <a:t>B</a:t>
            </a:r>
            <a:r>
              <a:rPr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rPr>
              <a:t>合作型谈判      </a:t>
            </a:r>
          </a:p>
          <a:p>
            <a:pPr marL="0" lvl="0" indent="0">
              <a:lnSpc>
                <a:spcPct val="200000"/>
              </a:lnSpc>
              <a:spcBef>
                <a:spcPct val="0"/>
              </a:spcBef>
              <a:buNone/>
            </a:pPr>
            <a:r>
              <a:rPr sz="2000">
                <a:latin typeface="微软雅黑" panose="020B0503020204020204" charset="-122"/>
                <a:ea typeface="微软雅黑" panose="020B0503020204020204" charset="-122"/>
              </a:rPr>
              <a:t>C．软弱型谈判     </a:t>
            </a:r>
          </a:p>
          <a:p>
            <a:pPr marL="0" lvl="0" indent="0">
              <a:lnSpc>
                <a:spcPct val="200000"/>
              </a:lnSpc>
              <a:spcBef>
                <a:spcPct val="0"/>
              </a:spcBef>
              <a:buNone/>
            </a:pPr>
            <a:r>
              <a:rPr sz="2000">
                <a:latin typeface="微软雅黑" panose="020B0503020204020204" charset="-122"/>
                <a:ea typeface="微软雅黑" panose="020B0503020204020204" charset="-122"/>
              </a:rPr>
              <a:t>D．强有力型谈判</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被称为“皆大欢喜”型谈判模式的是(   )</a:t>
            </a:r>
          </a:p>
          <a:p>
            <a:pPr marL="0" lvl="0" indent="0">
              <a:lnSpc>
                <a:spcPct val="200000"/>
              </a:lnSpc>
              <a:spcBef>
                <a:spcPct val="0"/>
              </a:spcBef>
              <a:buNone/>
            </a:pPr>
            <a:r>
              <a:rPr sz="2000">
                <a:latin typeface="微软雅黑" panose="020B0503020204020204" charset="-122"/>
                <a:ea typeface="微软雅黑" panose="020B0503020204020204" charset="-122"/>
              </a:rPr>
              <a:t>A</a:t>
            </a:r>
            <a:r>
              <a:rPr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rPr>
              <a:t>立场型谈判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a:t>
            </a:r>
            <a:r>
              <a:rPr sz="2000" b="1">
                <a:solidFill>
                  <a:srgbClr val="C00000"/>
                </a:solidFill>
                <a:latin typeface="微软雅黑" panose="020B0503020204020204" charset="-122"/>
                <a:ea typeface="微软雅黑" panose="020B0503020204020204" charset="-122"/>
                <a:sym typeface="+mn-ea"/>
              </a:rPr>
              <a:t>．</a:t>
            </a:r>
            <a:r>
              <a:rPr sz="2000" b="1">
                <a:solidFill>
                  <a:srgbClr val="C00000"/>
                </a:solidFill>
                <a:latin typeface="微软雅黑" panose="020B0503020204020204" charset="-122"/>
                <a:ea typeface="微软雅黑" panose="020B0503020204020204" charset="-122"/>
              </a:rPr>
              <a:t>合作型谈判  </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C．软弱型谈判     </a:t>
            </a:r>
          </a:p>
          <a:p>
            <a:pPr marL="0" lvl="0" indent="0">
              <a:lnSpc>
                <a:spcPct val="200000"/>
              </a:lnSpc>
              <a:spcBef>
                <a:spcPct val="0"/>
              </a:spcBef>
              <a:buNone/>
            </a:pPr>
            <a:r>
              <a:rPr sz="2000">
                <a:latin typeface="微软雅黑" panose="020B0503020204020204" charset="-122"/>
                <a:ea typeface="微软雅黑" panose="020B0503020204020204" charset="-122"/>
              </a:rPr>
              <a:t>D．强有力型谈判</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国际商务谈判前的信息准备</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70789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b="1">
                <a:latin typeface="微软雅黑" panose="020B0503020204020204" charset="-122"/>
                <a:ea typeface="微软雅黑" panose="020B0503020204020204" charset="-122"/>
              </a:rPr>
              <a:t>（二）有关谈判对手的资料</a:t>
            </a:r>
          </a:p>
          <a:p>
            <a:pPr marL="0" lvl="0" indent="0">
              <a:lnSpc>
                <a:spcPct val="150000"/>
              </a:lnSpc>
              <a:spcBef>
                <a:spcPct val="0"/>
              </a:spcBef>
              <a:buNone/>
            </a:pPr>
            <a:r>
              <a:rPr lang="en-US" sz="2000">
                <a:latin typeface="微软雅黑" panose="020B0503020204020204" charset="-122"/>
                <a:ea typeface="微软雅黑" panose="020B0503020204020204" charset="-122"/>
              </a:rPr>
              <a:t>2．贸易客商的类型</a:t>
            </a:r>
          </a:p>
          <a:p>
            <a:pPr marL="0" lvl="0" indent="0">
              <a:lnSpc>
                <a:spcPct val="150000"/>
              </a:lnSpc>
              <a:spcBef>
                <a:spcPct val="0"/>
              </a:spcBef>
              <a:buNone/>
            </a:pPr>
            <a:r>
              <a:rPr lang="en-US" sz="2000">
                <a:latin typeface="微软雅黑" panose="020B0503020204020204" charset="-122"/>
                <a:ea typeface="微软雅黑" panose="020B0503020204020204" charset="-122"/>
              </a:rPr>
              <a:t>    （1）在世界上享有声望和信誉的跨国公司</a:t>
            </a:r>
          </a:p>
          <a:p>
            <a:pPr marL="0" lvl="0" indent="0">
              <a:lnSpc>
                <a:spcPct val="150000"/>
              </a:lnSpc>
              <a:spcBef>
                <a:spcPct val="0"/>
              </a:spcBef>
              <a:buNone/>
            </a:pPr>
            <a:r>
              <a:rPr lang="en-US" sz="2000">
                <a:latin typeface="微软雅黑" panose="020B0503020204020204" charset="-122"/>
                <a:ea typeface="微软雅黑" panose="020B0503020204020204" charset="-122"/>
              </a:rPr>
              <a:t>    （2）享有一定知名度的客商    </a:t>
            </a:r>
          </a:p>
          <a:p>
            <a:pPr marL="0" lvl="0" indent="0">
              <a:lnSpc>
                <a:spcPct val="150000"/>
              </a:lnSpc>
              <a:spcBef>
                <a:spcPct val="0"/>
              </a:spcBef>
              <a:buNone/>
            </a:pPr>
            <a:r>
              <a:rPr lang="en-US" sz="2000">
                <a:latin typeface="微软雅黑" panose="020B0503020204020204" charset="-122"/>
                <a:ea typeface="微软雅黑" panose="020B0503020204020204" charset="-122"/>
              </a:rPr>
              <a:t>    （3）没有任何知名度但却能够提供公证书、董事会成员的副本及本人名片等可以证明其注册资本、法定营业场所的客商。</a:t>
            </a:r>
          </a:p>
          <a:p>
            <a:pPr marL="0" lvl="0" indent="0">
              <a:lnSpc>
                <a:spcPct val="150000"/>
              </a:lnSpc>
              <a:spcBef>
                <a:spcPct val="0"/>
              </a:spcBef>
              <a:buNone/>
            </a:pPr>
            <a:r>
              <a:rPr lang="en-US" sz="2000">
                <a:latin typeface="微软雅黑" panose="020B0503020204020204" charset="-122"/>
                <a:ea typeface="微软雅黑" panose="020B0503020204020204" charset="-122"/>
              </a:rPr>
              <a:t>    （4）</a:t>
            </a:r>
            <a:r>
              <a:rPr lang="en-US" sz="2000" u="sng">
                <a:solidFill>
                  <a:srgbClr val="C00000"/>
                </a:solidFill>
                <a:latin typeface="微软雅黑" panose="020B0503020204020204" charset="-122"/>
                <a:ea typeface="微软雅黑" panose="020B0503020204020204" charset="-122"/>
              </a:rPr>
              <a:t>皮包商</a:t>
            </a:r>
            <a:r>
              <a:rPr lang="en-US" sz="2000">
                <a:latin typeface="微软雅黑" panose="020B0503020204020204" charset="-122"/>
                <a:ea typeface="微软雅黑" panose="020B0503020204020204" charset="-122"/>
              </a:rPr>
              <a:t>，即专门从事交易中介的中间商。无法人资格</a:t>
            </a:r>
          </a:p>
          <a:p>
            <a:pPr marL="0" lvl="0" indent="0">
              <a:lnSpc>
                <a:spcPct val="150000"/>
              </a:lnSpc>
              <a:spcBef>
                <a:spcPct val="0"/>
              </a:spcBef>
              <a:buNone/>
            </a:pPr>
            <a:r>
              <a:rPr lang="en-US" sz="2000">
                <a:latin typeface="微软雅黑" panose="020B0503020204020204" charset="-122"/>
                <a:ea typeface="微软雅黑" panose="020B0503020204020204" charset="-122"/>
              </a:rPr>
              <a:t>    （5）</a:t>
            </a:r>
            <a:r>
              <a:rPr lang="en-US" sz="2000" u="sng">
                <a:solidFill>
                  <a:srgbClr val="C00000"/>
                </a:solidFill>
                <a:latin typeface="微软雅黑" panose="020B0503020204020204" charset="-122"/>
                <a:ea typeface="微软雅黑" panose="020B0503020204020204" charset="-122"/>
              </a:rPr>
              <a:t>借树乘凉</a:t>
            </a:r>
            <a:r>
              <a:rPr lang="en-US" sz="2000">
                <a:latin typeface="微软雅黑" panose="020B0503020204020204" charset="-122"/>
                <a:ea typeface="微软雅黑" panose="020B0503020204020204" charset="-122"/>
              </a:rPr>
              <a:t>的客商。    </a:t>
            </a:r>
          </a:p>
          <a:p>
            <a:pPr marL="0" lvl="0" indent="0">
              <a:lnSpc>
                <a:spcPct val="150000"/>
              </a:lnSpc>
              <a:spcBef>
                <a:spcPct val="0"/>
              </a:spcBef>
              <a:buNone/>
            </a:pPr>
            <a:r>
              <a:rPr lang="en-US" sz="2000">
                <a:latin typeface="微软雅黑" panose="020B0503020204020204" charset="-122"/>
                <a:ea typeface="微软雅黑" panose="020B0503020204020204" charset="-122"/>
              </a:rPr>
              <a:t>    （6）利用本人身份从事非法经营贸易业务的客商。</a:t>
            </a:r>
          </a:p>
          <a:p>
            <a:pPr marL="0" lvl="0" indent="0">
              <a:lnSpc>
                <a:spcPct val="150000"/>
              </a:lnSpc>
              <a:spcBef>
                <a:spcPct val="0"/>
              </a:spcBef>
              <a:buNone/>
            </a:pPr>
            <a:r>
              <a:rPr lang="en-US" sz="2000">
                <a:latin typeface="微软雅黑" panose="020B0503020204020204" charset="-122"/>
                <a:ea typeface="微软雅黑" panose="020B0503020204020204" charset="-122"/>
              </a:rPr>
              <a:t>    （7）</a:t>
            </a:r>
            <a:r>
              <a:rPr lang="en-US" sz="2000" u="sng">
                <a:solidFill>
                  <a:srgbClr val="C00000"/>
                </a:solidFill>
                <a:latin typeface="微软雅黑" panose="020B0503020204020204" charset="-122"/>
                <a:ea typeface="微软雅黑" panose="020B0503020204020204" charset="-122"/>
              </a:rPr>
              <a:t>“骗子”客商</a:t>
            </a:r>
            <a:r>
              <a:rPr lang="en-US" sz="2000">
                <a:latin typeface="微软雅黑" panose="020B0503020204020204" charset="-122"/>
                <a:ea typeface="微软雅黑" panose="020B0503020204020204" charset="-122"/>
              </a:rPr>
              <a:t>，是指私刻公章、利用假证明、假名片、假地址从事欺骗活动的人。</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二、谈判信息收集的主要内容</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第三章 国际商务谈判前的准备</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257935" y="1504950"/>
            <a:ext cx="9676130" cy="446659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第一节 国际商务谈判的概念及特点</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4" name="文本框 4"/>
          <p:cNvSpPr txBox="1"/>
          <p:nvPr/>
        </p:nvSpPr>
        <p:spPr>
          <a:xfrm>
            <a:off x="810260" y="1818640"/>
            <a:ext cx="10396855" cy="31997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solidFill>
                  <a:schemeClr val="tx1"/>
                </a:solidFill>
                <a:latin typeface="微软雅黑" panose="020B0503020204020204" charset="-122"/>
                <a:ea typeface="微软雅黑" panose="020B0503020204020204" charset="-122"/>
              </a:rPr>
              <a:t>3.</a:t>
            </a:r>
            <a:r>
              <a:rPr lang="zh-CN" altLang="en-US" sz="2000" b="1">
                <a:solidFill>
                  <a:schemeClr val="tx1"/>
                </a:solidFill>
                <a:latin typeface="微软雅黑" panose="020B0503020204020204" charset="-122"/>
                <a:ea typeface="微软雅黑" panose="020B0503020204020204" charset="-122"/>
              </a:rPr>
              <a:t>国际商务谈判</a:t>
            </a:r>
            <a:r>
              <a:rPr lang="zh-CN" altLang="en-US" sz="2000">
                <a:solidFill>
                  <a:schemeClr val="tx1"/>
                </a:solidFill>
                <a:latin typeface="微软雅黑" panose="020B0503020204020204" charset="-122"/>
                <a:ea typeface="微软雅黑" panose="020B0503020204020204" charset="-122"/>
              </a:rPr>
              <a:t>：在国际商务活动中，处于不同国家或不同地区商务活动当事人</a:t>
            </a:r>
            <a:r>
              <a:rPr lang="zh-CN" altLang="en-US" sz="2000" b="1">
                <a:solidFill>
                  <a:srgbClr val="C00000"/>
                </a:solidFill>
                <a:latin typeface="微软雅黑" panose="020B0503020204020204" charset="-122"/>
                <a:ea typeface="微软雅黑" panose="020B0503020204020204" charset="-122"/>
              </a:rPr>
              <a:t>为了</a:t>
            </a:r>
            <a:r>
              <a:rPr lang="zh-CN" altLang="en-US" sz="2000">
                <a:solidFill>
                  <a:schemeClr val="tx1"/>
                </a:solidFill>
                <a:latin typeface="微软雅黑" panose="020B0503020204020204" charset="-122"/>
                <a:ea typeface="微软雅黑" panose="020B0503020204020204" charset="-122"/>
              </a:rPr>
              <a:t>达成某笔交易，彼此通过</a:t>
            </a:r>
            <a:r>
              <a:rPr lang="zh-CN" altLang="en-US" sz="2000" b="1">
                <a:solidFill>
                  <a:srgbClr val="C00000"/>
                </a:solidFill>
                <a:latin typeface="微软雅黑" panose="020B0503020204020204" charset="-122"/>
                <a:ea typeface="微软雅黑" panose="020B0503020204020204" charset="-122"/>
              </a:rPr>
              <a:t>信息交流</a:t>
            </a:r>
            <a:r>
              <a:rPr lang="zh-CN" altLang="en-US" sz="2000">
                <a:solidFill>
                  <a:schemeClr val="tx1"/>
                </a:solidFill>
                <a:latin typeface="微软雅黑" panose="020B0503020204020204" charset="-122"/>
                <a:ea typeface="微软雅黑" panose="020B0503020204020204" charset="-122"/>
              </a:rPr>
              <a:t>，就交易的各项要件进行</a:t>
            </a:r>
            <a:r>
              <a:rPr lang="zh-CN" altLang="en-US" sz="2000" b="1">
                <a:solidFill>
                  <a:srgbClr val="C00000"/>
                </a:solidFill>
                <a:latin typeface="微软雅黑" panose="020B0503020204020204" charset="-122"/>
                <a:ea typeface="微软雅黑" panose="020B0503020204020204" charset="-122"/>
              </a:rPr>
              <a:t>协商</a:t>
            </a:r>
            <a:r>
              <a:rPr lang="zh-CN" altLang="en-US" sz="2000">
                <a:solidFill>
                  <a:schemeClr val="tx1"/>
                </a:solidFill>
                <a:latin typeface="微软雅黑" panose="020B0503020204020204" charset="-122"/>
                <a:ea typeface="微软雅黑" panose="020B0503020204020204" charset="-122"/>
              </a:rPr>
              <a:t>的</a:t>
            </a:r>
            <a:r>
              <a:rPr lang="zh-CN" altLang="en-US" sz="2000" b="1">
                <a:solidFill>
                  <a:srgbClr val="C00000"/>
                </a:solidFill>
                <a:latin typeface="微软雅黑" panose="020B0503020204020204" charset="-122"/>
                <a:ea typeface="微软雅黑" panose="020B0503020204020204" charset="-122"/>
              </a:rPr>
              <a:t>行为过程</a:t>
            </a:r>
            <a:r>
              <a:rPr lang="zh-CN" altLang="en-US" sz="2000">
                <a:solidFill>
                  <a:schemeClr val="tx1"/>
                </a:solidFill>
                <a:latin typeface="微软雅黑" panose="020B0503020204020204" charset="-122"/>
                <a:ea typeface="微软雅黑" panose="020B0503020204020204" charset="-122"/>
              </a:rPr>
              <a:t>。</a:t>
            </a:r>
          </a:p>
          <a:p>
            <a:pPr marL="0" lvl="0" indent="0">
              <a:lnSpc>
                <a:spcPct val="200000"/>
              </a:lnSpc>
              <a:spcBef>
                <a:spcPct val="0"/>
              </a:spcBef>
              <a:buNone/>
            </a:pPr>
            <a:endParaRPr lang="zh-CN" altLang="en-US" sz="100">
              <a:solidFill>
                <a:schemeClr val="tx1"/>
              </a:solidFill>
              <a:latin typeface="微软雅黑" panose="020B0503020204020204" charset="-122"/>
              <a:ea typeface="微软雅黑" panose="020B0503020204020204" charset="-122"/>
            </a:endParaRPr>
          </a:p>
          <a:p>
            <a:pPr marL="0" lvl="0" indent="0" algn="l">
              <a:lnSpc>
                <a:spcPct val="200000"/>
              </a:lnSpc>
              <a:spcBef>
                <a:spcPct val="0"/>
              </a:spcBef>
              <a:buNone/>
            </a:pPr>
            <a:endParaRPr lang="zh-CN" altLang="en-US" sz="2000" u="sng">
              <a:solidFill>
                <a:srgbClr val="C00000"/>
              </a:solidFill>
              <a:latin typeface="楷体" panose="02010609060101010101" charset="-122"/>
              <a:ea typeface="楷体" panose="02010609060101010101" charset="-122"/>
            </a:endParaRPr>
          </a:p>
          <a:p>
            <a:pPr marL="0" lvl="0" indent="0" algn="l">
              <a:lnSpc>
                <a:spcPct val="200000"/>
              </a:lnSpc>
              <a:spcBef>
                <a:spcPct val="0"/>
              </a:spcBef>
              <a:buNone/>
            </a:pPr>
            <a:r>
              <a:rPr lang="zh-CN" altLang="en-US" sz="2000">
                <a:solidFill>
                  <a:srgbClr val="C00000"/>
                </a:solidFill>
                <a:latin typeface="楷体" panose="02010609060101010101" charset="-122"/>
                <a:ea typeface="楷体" panose="02010609060101010101" charset="-122"/>
              </a:rPr>
              <a:t>    </a:t>
            </a:r>
            <a:r>
              <a:rPr lang="zh-CN" altLang="en-US" sz="2000">
                <a:solidFill>
                  <a:schemeClr val="tx1"/>
                </a:solidFill>
                <a:latin typeface="楷体" panose="02010609060101010101" charset="-122"/>
                <a:ea typeface="楷体" panose="02010609060101010101" charset="-122"/>
              </a:rPr>
              <a:t>国际商务谈判是一种在</a:t>
            </a:r>
            <a:r>
              <a:rPr lang="zh-CN" altLang="en-US" sz="2000" u="sng">
                <a:solidFill>
                  <a:srgbClr val="C00000"/>
                </a:solidFill>
                <a:latin typeface="楷体" panose="02010609060101010101" charset="-122"/>
                <a:ea typeface="楷体" panose="02010609060101010101" charset="-122"/>
              </a:rPr>
              <a:t>对外经济贸易活动</a:t>
            </a:r>
            <a:r>
              <a:rPr lang="zh-CN" altLang="en-US" sz="2000">
                <a:solidFill>
                  <a:schemeClr val="tx1"/>
                </a:solidFill>
                <a:latin typeface="楷体" panose="02010609060101010101" charset="-122"/>
                <a:ea typeface="楷体" panose="02010609060101010101" charset="-122"/>
              </a:rPr>
              <a:t>中普遍存在的、解决不同国家的商业机构之间不可避免的</a:t>
            </a:r>
            <a:r>
              <a:rPr lang="zh-CN" altLang="en-US" sz="2000" u="sng">
                <a:solidFill>
                  <a:srgbClr val="C00000"/>
                </a:solidFill>
                <a:latin typeface="楷体" panose="02010609060101010101" charset="-122"/>
                <a:ea typeface="楷体" panose="02010609060101010101" charset="-122"/>
              </a:rPr>
              <a:t>利益冲突</a:t>
            </a:r>
            <a:r>
              <a:rPr lang="zh-CN" altLang="en-US" sz="2000">
                <a:solidFill>
                  <a:schemeClr val="tx1"/>
                </a:solidFill>
                <a:latin typeface="楷体" panose="02010609060101010101" charset="-122"/>
                <a:ea typeface="楷体" panose="02010609060101010101" charset="-122"/>
              </a:rPr>
              <a:t>、实现</a:t>
            </a:r>
            <a:r>
              <a:rPr lang="zh-CN" altLang="en-US" sz="2000" u="sng">
                <a:solidFill>
                  <a:srgbClr val="C00000"/>
                </a:solidFill>
                <a:latin typeface="楷体" panose="02010609060101010101" charset="-122"/>
                <a:ea typeface="楷体" panose="02010609060101010101" charset="-122"/>
              </a:rPr>
              <a:t>共同利益</a:t>
            </a:r>
            <a:r>
              <a:rPr lang="zh-CN" altLang="en-US" sz="2000">
                <a:solidFill>
                  <a:schemeClr val="tx1"/>
                </a:solidFill>
                <a:latin typeface="楷体" panose="02010609060101010101" charset="-122"/>
                <a:ea typeface="楷体" panose="02010609060101010101" charset="-122"/>
              </a:rPr>
              <a:t>的一种必不可少的手段。</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一、国际商务谈判的定义</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7" name="五边形 6"/>
          <p:cNvSpPr/>
          <p:nvPr/>
        </p:nvSpPr>
        <p:spPr>
          <a:xfrm flipH="1">
            <a:off x="4421505" y="1300480"/>
            <a:ext cx="1187450" cy="371475"/>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9" name="TextBox 4"/>
          <p:cNvSpPr txBox="1"/>
          <p:nvPr/>
        </p:nvSpPr>
        <p:spPr>
          <a:xfrm>
            <a:off x="4527868" y="1300480"/>
            <a:ext cx="1081087" cy="338138"/>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名词解释</a:t>
            </a: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谈判目标的确定</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2554605"/>
            <a:ext cx="10875010" cy="332295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lang="zh-CN" sz="2000" b="1">
                <a:latin typeface="微软雅黑" panose="020B0503020204020204" charset="-122"/>
                <a:ea typeface="微软雅黑" panose="020B0503020204020204" charset="-122"/>
              </a:rPr>
              <a:t>（</a:t>
            </a:r>
            <a:r>
              <a:rPr sz="2000" b="1">
                <a:latin typeface="微软雅黑" panose="020B0503020204020204" charset="-122"/>
                <a:ea typeface="微软雅黑" panose="020B0503020204020204" charset="-122"/>
              </a:rPr>
              <a:t>一）最高目标</a:t>
            </a:r>
          </a:p>
          <a:p>
            <a:pPr marL="0" lvl="0" indent="0">
              <a:lnSpc>
                <a:spcPct val="150000"/>
              </a:lnSpc>
              <a:spcBef>
                <a:spcPct val="0"/>
              </a:spcBef>
              <a:buNone/>
            </a:pPr>
            <a:r>
              <a:rPr sz="2000" b="1">
                <a:latin typeface="微软雅黑" panose="020B0503020204020204" charset="-122"/>
                <a:ea typeface="微软雅黑" panose="020B0503020204020204" charset="-122"/>
              </a:rPr>
              <a:t>       </a:t>
            </a:r>
            <a:r>
              <a:rPr sz="2000">
                <a:latin typeface="微软雅黑" panose="020B0503020204020204" charset="-122"/>
                <a:ea typeface="微软雅黑" panose="020B0503020204020204" charset="-122"/>
              </a:rPr>
              <a:t>最高目标也叫</a:t>
            </a:r>
            <a:r>
              <a:rPr sz="2000" u="sng">
                <a:solidFill>
                  <a:srgbClr val="C00000"/>
                </a:solidFill>
                <a:latin typeface="微软雅黑" panose="020B0503020204020204" charset="-122"/>
                <a:ea typeface="微软雅黑" panose="020B0503020204020204" charset="-122"/>
              </a:rPr>
              <a:t>最优期望目标</a:t>
            </a:r>
            <a:r>
              <a:rPr sz="2000">
                <a:latin typeface="微软雅黑" panose="020B0503020204020204" charset="-122"/>
                <a:ea typeface="微软雅黑" panose="020B0503020204020204" charset="-122"/>
              </a:rPr>
              <a:t>。它是己方在商务谈判中所要追求的最高目标，也往往是</a:t>
            </a:r>
            <a:r>
              <a:rPr sz="2000" u="sng">
                <a:solidFill>
                  <a:srgbClr val="C00000"/>
                </a:solidFill>
                <a:latin typeface="微软雅黑" panose="020B0503020204020204" charset="-122"/>
                <a:ea typeface="微软雅黑" panose="020B0503020204020204" charset="-122"/>
              </a:rPr>
              <a:t>对方所能忍受的最大程度</a:t>
            </a:r>
            <a:r>
              <a:rPr sz="2000">
                <a:latin typeface="微软雅黑" panose="020B0503020204020204" charset="-122"/>
                <a:ea typeface="微软雅黑" panose="020B0503020204020204" charset="-122"/>
              </a:rPr>
              <a:t>。如果超这个目标，往往要冒谈判破裂的危险。</a:t>
            </a:r>
          </a:p>
          <a:p>
            <a:pPr marL="0" lvl="0" indent="0">
              <a:lnSpc>
                <a:spcPct val="150000"/>
              </a:lnSpc>
              <a:spcBef>
                <a:spcPct val="0"/>
              </a:spcBef>
              <a:buNone/>
            </a:pPr>
            <a:r>
              <a:rPr sz="2000">
                <a:latin typeface="微软雅黑" panose="020B0503020204020204" charset="-122"/>
                <a:ea typeface="微软雅黑" panose="020B0503020204020204" charset="-122"/>
              </a:rPr>
              <a:t>       最优期望目标是谈判开始的话题，如果一开始就推出他实际想达到的目标，</a:t>
            </a:r>
            <a:r>
              <a:rPr lang="zh-CN" sz="2000">
                <a:latin typeface="微软雅黑" panose="020B0503020204020204" charset="-122"/>
                <a:ea typeface="微软雅黑" panose="020B0503020204020204" charset="-122"/>
              </a:rPr>
              <a:t>由于谈判心理作用和对手的实际利益，他最终可能达不到这个目标。</a:t>
            </a:r>
          </a:p>
          <a:p>
            <a:pPr marL="0" lvl="0" indent="0">
              <a:lnSpc>
                <a:spcPct val="150000"/>
              </a:lnSpc>
              <a:spcBef>
                <a:spcPct val="0"/>
              </a:spcBef>
              <a:buNone/>
            </a:pPr>
            <a:r>
              <a:rPr sz="2000">
                <a:latin typeface="微软雅黑" panose="020B0503020204020204" charset="-122"/>
                <a:ea typeface="微软雅黑" panose="020B0503020204020204" charset="-122"/>
              </a:rPr>
              <a:t>                                   用一个简式表达就是：</a:t>
            </a:r>
            <a:r>
              <a:rPr sz="2000" b="1">
                <a:solidFill>
                  <a:srgbClr val="C00000"/>
                </a:solidFill>
                <a:latin typeface="微软雅黑" panose="020B0503020204020204" charset="-122"/>
                <a:ea typeface="微软雅黑" panose="020B0503020204020204" charset="-122"/>
              </a:rPr>
              <a:t>Y+△Y=E</a:t>
            </a:r>
          </a:p>
          <a:p>
            <a:pPr marL="0" lvl="0" indent="0">
              <a:lnSpc>
                <a:spcPct val="150000"/>
              </a:lnSpc>
              <a:spcBef>
                <a:spcPct val="0"/>
              </a:spcBef>
              <a:buNone/>
            </a:pPr>
            <a:r>
              <a:rPr sz="2000">
                <a:latin typeface="微软雅黑" panose="020B0503020204020204" charset="-122"/>
                <a:ea typeface="微软雅黑" panose="020B0503020204020204" charset="-122"/>
              </a:rPr>
              <a:t>       式中，Y为需方的实际需求资金数额；△Y为多报价即增量；E为需方的最优期望目标。</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一、谈判主题的确定</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文本框 8"/>
          <p:cNvSpPr txBox="1"/>
          <p:nvPr/>
        </p:nvSpPr>
        <p:spPr>
          <a:xfrm>
            <a:off x="690245" y="193929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二、谈判目标的确定</a:t>
            </a: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谈判目标的确定</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（二）实际需求目标</a:t>
            </a:r>
          </a:p>
          <a:p>
            <a:pPr marL="0" lvl="0" indent="0">
              <a:lnSpc>
                <a:spcPct val="200000"/>
              </a:lnSpc>
              <a:spcBef>
                <a:spcPct val="0"/>
              </a:spcBef>
              <a:buNone/>
            </a:pPr>
            <a:r>
              <a:rPr sz="2000" b="1">
                <a:latin typeface="微软雅黑" panose="020B0503020204020204" charset="-122"/>
                <a:ea typeface="微软雅黑" panose="020B0503020204020204" charset="-122"/>
              </a:rPr>
              <a:t>   </a:t>
            </a:r>
            <a:r>
              <a:rPr sz="2000">
                <a:latin typeface="微软雅黑" panose="020B0503020204020204" charset="-122"/>
                <a:ea typeface="微软雅黑" panose="020B0503020204020204" charset="-122"/>
              </a:rPr>
              <a:t>（1）它是秘而不宣的</a:t>
            </a:r>
            <a:r>
              <a:rPr sz="2000" u="sng">
                <a:solidFill>
                  <a:srgbClr val="C00000"/>
                </a:solidFill>
                <a:latin typeface="微软雅黑" panose="020B0503020204020204" charset="-122"/>
                <a:ea typeface="微软雅黑" panose="020B0503020204020204" charset="-122"/>
              </a:rPr>
              <a:t>内部机密</a:t>
            </a:r>
            <a:r>
              <a:rPr sz="2000">
                <a:latin typeface="微软雅黑" panose="020B0503020204020204" charset="-122"/>
                <a:ea typeface="微软雅黑" panose="020B0503020204020204" charset="-122"/>
              </a:rPr>
              <a:t>    （2）它是谈判者</a:t>
            </a:r>
            <a:r>
              <a:rPr sz="2000" u="sng">
                <a:solidFill>
                  <a:srgbClr val="C00000"/>
                </a:solidFill>
                <a:latin typeface="微软雅黑" panose="020B0503020204020204" charset="-122"/>
                <a:ea typeface="微软雅黑" panose="020B0503020204020204" charset="-122"/>
              </a:rPr>
              <a:t>“坚守的最后防线”</a:t>
            </a:r>
            <a:r>
              <a:rPr sz="2000">
                <a:latin typeface="微软雅黑" panose="020B0503020204020204" charset="-122"/>
                <a:ea typeface="微软雅黑" panose="020B0503020204020204" charset="-122"/>
              </a:rPr>
              <a:t>。</a:t>
            </a:r>
          </a:p>
          <a:p>
            <a:pPr marL="0" lvl="0" indent="0">
              <a:lnSpc>
                <a:spcPct val="200000"/>
              </a:lnSpc>
              <a:spcBef>
                <a:spcPct val="0"/>
              </a:spcBef>
              <a:buNone/>
            </a:pPr>
            <a:r>
              <a:rPr sz="2000" b="1">
                <a:latin typeface="微软雅黑" panose="020B0503020204020204" charset="-122"/>
                <a:ea typeface="微软雅黑" panose="020B0503020204020204" charset="-122"/>
              </a:rPr>
              <a:t>（三）可接受目标</a:t>
            </a:r>
          </a:p>
          <a:p>
            <a:pPr marL="0" lvl="0" indent="0">
              <a:lnSpc>
                <a:spcPct val="200000"/>
              </a:lnSpc>
              <a:spcBef>
                <a:spcPct val="0"/>
              </a:spcBef>
              <a:buNone/>
            </a:pPr>
            <a:r>
              <a:rPr sz="2000">
                <a:latin typeface="微软雅黑" panose="020B0503020204020204" charset="-122"/>
                <a:ea typeface="微软雅黑" panose="020B0503020204020204" charset="-122"/>
              </a:rPr>
              <a:t>       可接受目标是指在谈判中可努力争取或作出让步的范围。</a:t>
            </a:r>
          </a:p>
          <a:p>
            <a:pPr marL="0" lvl="0" indent="0">
              <a:lnSpc>
                <a:spcPct val="200000"/>
              </a:lnSpc>
              <a:spcBef>
                <a:spcPct val="0"/>
              </a:spcBef>
              <a:buNone/>
            </a:pPr>
            <a:r>
              <a:rPr sz="2000" b="1">
                <a:latin typeface="微软雅黑" panose="020B0503020204020204" charset="-122"/>
                <a:ea typeface="微软雅黑" panose="020B0503020204020204" charset="-122"/>
              </a:rPr>
              <a:t>（四）最低接受目标</a:t>
            </a:r>
          </a:p>
          <a:p>
            <a:pPr marL="0" lvl="0" indent="0">
              <a:lnSpc>
                <a:spcPct val="200000"/>
              </a:lnSpc>
              <a:spcBef>
                <a:spcPct val="0"/>
              </a:spcBef>
              <a:buNone/>
            </a:pPr>
            <a:r>
              <a:rPr sz="2000">
                <a:latin typeface="微软雅黑" panose="020B0503020204020204" charset="-122"/>
                <a:ea typeface="微软雅黑" panose="020B0503020204020204" charset="-122"/>
              </a:rPr>
              <a:t>       之所以确定一个最低的谈判目标，是因为一味追求高标准的目标，这种心理往往带来僵化的谈判策略。             </a:t>
            </a:r>
            <a:r>
              <a:rPr lang="zh-CN" altLang="en-US" sz="2000" b="1" u="sng">
                <a:solidFill>
                  <a:srgbClr val="C00000"/>
                </a:solidFill>
                <a:latin typeface="微软雅黑" panose="020B0503020204020204" charset="-122"/>
                <a:ea typeface="微软雅黑" panose="020B0503020204020204" charset="-122"/>
                <a:sym typeface="+mn-ea"/>
              </a:rPr>
              <a:t>最高目标</a:t>
            </a:r>
            <a:r>
              <a:rPr lang="en-US" altLang="zh-CN" sz="2000" b="1" u="sng">
                <a:solidFill>
                  <a:srgbClr val="C00000"/>
                </a:solidFill>
                <a:latin typeface="微软雅黑" panose="020B0503020204020204" charset="-122"/>
                <a:ea typeface="微软雅黑" panose="020B0503020204020204" charset="-122"/>
                <a:sym typeface="+mn-ea"/>
              </a:rPr>
              <a:t>&gt;</a:t>
            </a:r>
            <a:r>
              <a:rPr lang="zh-CN" altLang="en-US" sz="2000" b="1" u="sng">
                <a:solidFill>
                  <a:srgbClr val="C00000"/>
                </a:solidFill>
                <a:latin typeface="微软雅黑" panose="020B0503020204020204" charset="-122"/>
                <a:ea typeface="微软雅黑" panose="020B0503020204020204" charset="-122"/>
                <a:sym typeface="+mn-ea"/>
              </a:rPr>
              <a:t>实际需求目标</a:t>
            </a:r>
            <a:r>
              <a:rPr lang="en-US" altLang="zh-CN" sz="2000" b="1" u="sng">
                <a:solidFill>
                  <a:srgbClr val="C00000"/>
                </a:solidFill>
                <a:latin typeface="微软雅黑" panose="020B0503020204020204" charset="-122"/>
                <a:ea typeface="微软雅黑" panose="020B0503020204020204" charset="-122"/>
                <a:sym typeface="+mn-ea"/>
              </a:rPr>
              <a:t>≥</a:t>
            </a:r>
            <a:r>
              <a:rPr lang="zh-CN" altLang="en-US" sz="2000" b="1" u="sng">
                <a:solidFill>
                  <a:srgbClr val="C00000"/>
                </a:solidFill>
                <a:latin typeface="微软雅黑" panose="020B0503020204020204" charset="-122"/>
                <a:ea typeface="微软雅黑" panose="020B0503020204020204" charset="-122"/>
                <a:sym typeface="+mn-ea"/>
              </a:rPr>
              <a:t>可接受目标≥最低目标</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二、谈判目标的确定</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第三章 国际商务谈判前的准备</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257935" y="1504950"/>
            <a:ext cx="9676130" cy="4466590"/>
          </a:xfrm>
          <a:prstGeom prst="rect">
            <a:avLst/>
          </a:prstGeom>
        </p:spPr>
      </p:pic>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第四节  谈判方案的制订</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（一）谈判方案要</a:t>
            </a:r>
            <a:r>
              <a:rPr sz="2000" u="sng">
                <a:solidFill>
                  <a:srgbClr val="C00000"/>
                </a:solidFill>
                <a:latin typeface="微软雅黑" panose="020B0503020204020204" charset="-122"/>
                <a:ea typeface="微软雅黑" panose="020B0503020204020204" charset="-122"/>
              </a:rPr>
              <a:t>简明扼要</a:t>
            </a:r>
          </a:p>
          <a:p>
            <a:pPr marL="0" lvl="0" indent="0">
              <a:lnSpc>
                <a:spcPct val="200000"/>
              </a:lnSpc>
              <a:spcBef>
                <a:spcPct val="0"/>
              </a:spcBef>
              <a:buNone/>
            </a:pPr>
            <a:r>
              <a:rPr sz="2000">
                <a:latin typeface="微软雅黑" panose="020B0503020204020204" charset="-122"/>
                <a:ea typeface="微软雅黑" panose="020B0503020204020204" charset="-122"/>
              </a:rPr>
              <a:t>（二）谈判方案要</a:t>
            </a:r>
            <a:r>
              <a:rPr sz="2000" u="sng">
                <a:solidFill>
                  <a:srgbClr val="C00000"/>
                </a:solidFill>
                <a:latin typeface="微软雅黑" panose="020B0503020204020204" charset="-122"/>
                <a:ea typeface="微软雅黑" panose="020B0503020204020204" charset="-122"/>
              </a:rPr>
              <a:t>具体</a:t>
            </a:r>
          </a:p>
          <a:p>
            <a:pPr marL="0" lvl="0" indent="0">
              <a:lnSpc>
                <a:spcPct val="200000"/>
              </a:lnSpc>
              <a:spcBef>
                <a:spcPct val="0"/>
              </a:spcBef>
              <a:buNone/>
            </a:pPr>
            <a:r>
              <a:rPr sz="2000">
                <a:latin typeface="微软雅黑" panose="020B0503020204020204" charset="-122"/>
                <a:ea typeface="微软雅黑" panose="020B0503020204020204" charset="-122"/>
              </a:rPr>
              <a:t>（三）谈判方案要</a:t>
            </a:r>
            <a:r>
              <a:rPr sz="2000" u="sng">
                <a:solidFill>
                  <a:srgbClr val="C00000"/>
                </a:solidFill>
                <a:latin typeface="微软雅黑" panose="020B0503020204020204" charset="-122"/>
                <a:ea typeface="微软雅黑" panose="020B0503020204020204" charset="-122"/>
              </a:rPr>
              <a:t>灵活</a:t>
            </a:r>
            <a:endParaRPr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一、制订谈判方案的基本要求</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第四节  谈判方案的制订</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24624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a:latin typeface="微软雅黑" panose="020B0503020204020204" charset="-122"/>
                <a:ea typeface="微软雅黑" panose="020B0503020204020204" charset="-122"/>
              </a:rPr>
              <a:t>（一）确定谈判目标</a:t>
            </a:r>
          </a:p>
          <a:p>
            <a:pPr marL="0" lvl="0" indent="0">
              <a:lnSpc>
                <a:spcPct val="150000"/>
              </a:lnSpc>
              <a:spcBef>
                <a:spcPct val="0"/>
              </a:spcBef>
              <a:buNone/>
            </a:pPr>
            <a:r>
              <a:rPr sz="2000">
                <a:latin typeface="微软雅黑" panose="020B0503020204020204" charset="-122"/>
                <a:ea typeface="微软雅黑" panose="020B0503020204020204" charset="-122"/>
              </a:rPr>
              <a:t>（二）规定谈判期限</a:t>
            </a:r>
          </a:p>
          <a:p>
            <a:pPr marL="0" lvl="0" indent="0">
              <a:lnSpc>
                <a:spcPct val="150000"/>
              </a:lnSpc>
              <a:spcBef>
                <a:spcPct val="0"/>
              </a:spcBef>
              <a:buNone/>
            </a:pPr>
            <a:r>
              <a:rPr sz="2000" b="1">
                <a:solidFill>
                  <a:srgbClr val="C00000"/>
                </a:solidFill>
                <a:latin typeface="微软雅黑" panose="020B0503020204020204" charset="-122"/>
                <a:ea typeface="微软雅黑" panose="020B0503020204020204" charset="-122"/>
              </a:rPr>
              <a:t>（三）拟定谈判议程</a:t>
            </a:r>
          </a:p>
          <a:p>
            <a:pPr marL="0" lvl="0" indent="0">
              <a:lnSpc>
                <a:spcPct val="150000"/>
              </a:lnSpc>
              <a:spcBef>
                <a:spcPct val="0"/>
              </a:spcBef>
              <a:buNone/>
            </a:pPr>
            <a:r>
              <a:rPr sz="2000">
                <a:latin typeface="微软雅黑" panose="020B0503020204020204" charset="-122"/>
                <a:ea typeface="微软雅黑" panose="020B0503020204020204" charset="-122"/>
              </a:rPr>
              <a:t>（四）安排谈判人员</a:t>
            </a:r>
          </a:p>
          <a:p>
            <a:pPr marL="0" lvl="0" indent="0">
              <a:lnSpc>
                <a:spcPct val="150000"/>
              </a:lnSpc>
              <a:spcBef>
                <a:spcPct val="0"/>
              </a:spcBef>
              <a:buNone/>
            </a:pPr>
            <a:r>
              <a:rPr sz="2000">
                <a:latin typeface="微软雅黑" panose="020B0503020204020204" charset="-122"/>
                <a:ea typeface="微软雅黑" panose="020B0503020204020204" charset="-122"/>
              </a:rPr>
              <a:t>（五）选择谈判地点</a:t>
            </a:r>
            <a:r>
              <a:rPr lang="zh-CN" sz="2000">
                <a:latin typeface="微软雅黑" panose="020B0503020204020204" charset="-122"/>
                <a:ea typeface="微软雅黑" panose="020B0503020204020204" charset="-122"/>
              </a:rPr>
              <a:t>：</a:t>
            </a:r>
            <a:r>
              <a:rPr lang="zh-CN" sz="2000">
                <a:latin typeface="楷体" panose="02010609060101010101" charset="-122"/>
                <a:ea typeface="楷体" panose="02010609060101010101" charset="-122"/>
                <a:cs typeface="微软雅黑" panose="020B0503020204020204" charset="-122"/>
                <a:sym typeface="+mn-ea"/>
              </a:rPr>
              <a:t>重要的</a:t>
            </a:r>
            <a:r>
              <a:rPr lang="en-US" altLang="zh-CN" sz="2000">
                <a:latin typeface="楷体" panose="02010609060101010101" charset="-122"/>
                <a:ea typeface="楷体" panose="02010609060101010101" charset="-122"/>
                <a:cs typeface="微软雅黑" panose="020B0503020204020204" charset="-122"/>
                <a:sym typeface="+mn-ea"/>
              </a:rPr>
              <a:t>&amp;</a:t>
            </a:r>
            <a:r>
              <a:rPr lang="zh-CN" altLang="en-US" sz="2000">
                <a:latin typeface="楷体" panose="02010609060101010101" charset="-122"/>
                <a:ea typeface="楷体" panose="02010609060101010101" charset="-122"/>
                <a:cs typeface="微软雅黑" panose="020B0503020204020204" charset="-122"/>
                <a:sym typeface="+mn-ea"/>
              </a:rPr>
              <a:t>难以解决的在本单位，一般性问题和容易的，到对方处</a:t>
            </a:r>
            <a:endParaRPr lang="zh-CN" sz="2000">
              <a:latin typeface="微软雅黑" panose="020B0503020204020204" charset="-122"/>
              <a:ea typeface="微软雅黑" panose="020B0503020204020204" charset="-122"/>
            </a:endParaRPr>
          </a:p>
          <a:p>
            <a:pPr marL="0" lvl="0" indent="0">
              <a:lnSpc>
                <a:spcPct val="150000"/>
              </a:lnSpc>
              <a:spcBef>
                <a:spcPct val="0"/>
              </a:spcBef>
              <a:buNone/>
            </a:pPr>
            <a:r>
              <a:rPr sz="2000">
                <a:latin typeface="微软雅黑" panose="020B0503020204020204" charset="-122"/>
                <a:ea typeface="微软雅黑" panose="020B0503020204020204" charset="-122"/>
              </a:rPr>
              <a:t>（六）谈判现场的布置与安排</a:t>
            </a:r>
          </a:p>
          <a:p>
            <a:pPr marL="0" lvl="0" indent="0">
              <a:lnSpc>
                <a:spcPct val="150000"/>
              </a:lnSpc>
              <a:spcBef>
                <a:spcPct val="0"/>
              </a:spcBef>
              <a:buNone/>
            </a:pPr>
            <a:r>
              <a:rPr sz="2000">
                <a:latin typeface="微软雅黑" panose="020B0503020204020204" charset="-122"/>
                <a:ea typeface="微软雅黑" panose="020B0503020204020204" charset="-122"/>
              </a:rPr>
              <a:t>    （1）方形谈判桌</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正规&amp;严肃，交谈不太方便</a:t>
            </a:r>
          </a:p>
          <a:p>
            <a:pPr marL="0" lvl="0" indent="0">
              <a:lnSpc>
                <a:spcPct val="150000"/>
              </a:lnSpc>
              <a:spcBef>
                <a:spcPct val="0"/>
              </a:spcBef>
              <a:buNone/>
            </a:pPr>
            <a:r>
              <a:rPr sz="2000">
                <a:latin typeface="微软雅黑" panose="020B0503020204020204" charset="-122"/>
                <a:ea typeface="微软雅黑" panose="020B0503020204020204" charset="-122"/>
              </a:rPr>
              <a:t>    （2）圆形谈判桌</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一种和谐一致的气氛，而且交谈起来比较方便。</a:t>
            </a:r>
          </a:p>
          <a:p>
            <a:pPr marL="0" lvl="0" indent="0">
              <a:lnSpc>
                <a:spcPct val="150000"/>
              </a:lnSpc>
              <a:spcBef>
                <a:spcPct val="0"/>
              </a:spcBef>
              <a:buNone/>
            </a:pPr>
            <a:r>
              <a:rPr sz="2000">
                <a:latin typeface="微软雅黑" panose="020B0503020204020204" charset="-122"/>
                <a:ea typeface="微软雅黑" panose="020B0503020204020204" charset="-122"/>
              </a:rPr>
              <a:t>    （3）不设置谈判桌</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友好的氛围，除了特正式外</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二、谈判方案的主要内容</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第四节  谈判方案的制订</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（三）拟定谈判议程</a:t>
            </a:r>
          </a:p>
          <a:p>
            <a:pPr marL="0" lvl="0" indent="0">
              <a:lnSpc>
                <a:spcPct val="200000"/>
              </a:lnSpc>
              <a:spcBef>
                <a:spcPct val="0"/>
              </a:spcBef>
              <a:buNone/>
            </a:pPr>
            <a:r>
              <a:rPr sz="2000">
                <a:latin typeface="微软雅黑" panose="020B0503020204020204" charset="-122"/>
                <a:ea typeface="微软雅黑" panose="020B0503020204020204" charset="-122"/>
              </a:rPr>
              <a:t>   典型的谈判议程至少要包括下列4项内容</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    （1）时间安排      </a:t>
            </a:r>
          </a:p>
          <a:p>
            <a:pPr marL="0" lvl="0" indent="0">
              <a:lnSpc>
                <a:spcPct val="200000"/>
              </a:lnSpc>
              <a:spcBef>
                <a:spcPct val="0"/>
              </a:spcBef>
              <a:buNone/>
            </a:pPr>
            <a:r>
              <a:rPr sz="2000">
                <a:latin typeface="微软雅黑" panose="020B0503020204020204" charset="-122"/>
                <a:ea typeface="微软雅黑" panose="020B0503020204020204" charset="-122"/>
              </a:rPr>
              <a:t>    （2）确定谈判议题</a:t>
            </a:r>
          </a:p>
          <a:p>
            <a:pPr marL="0" lvl="0" indent="0">
              <a:lnSpc>
                <a:spcPct val="200000"/>
              </a:lnSpc>
              <a:spcBef>
                <a:spcPct val="0"/>
              </a:spcBef>
              <a:buNone/>
            </a:pPr>
            <a:r>
              <a:rPr sz="2000">
                <a:latin typeface="微软雅黑" panose="020B0503020204020204" charset="-122"/>
                <a:ea typeface="微软雅黑" panose="020B0503020204020204" charset="-122"/>
              </a:rPr>
              <a:t>    （3）谈判议题的顺序安排   </a:t>
            </a:r>
          </a:p>
          <a:p>
            <a:pPr marL="0" lvl="0" indent="0">
              <a:lnSpc>
                <a:spcPct val="200000"/>
              </a:lnSpc>
              <a:spcBef>
                <a:spcPct val="0"/>
              </a:spcBef>
              <a:buNone/>
            </a:pPr>
            <a:r>
              <a:rPr sz="2000">
                <a:latin typeface="微软雅黑" panose="020B0503020204020204" charset="-122"/>
                <a:ea typeface="微软雅黑" panose="020B0503020204020204" charset="-122"/>
              </a:rPr>
              <a:t>    （4）通则议程与细则议程的内容</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二、谈判方案的主要内容</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第三章 国际商务谈判前的准备</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257935" y="1504950"/>
            <a:ext cx="9676130" cy="4466590"/>
          </a:xfrm>
          <a:prstGeom prst="rect">
            <a:avLst/>
          </a:prstGeom>
        </p:spPr>
      </p:pic>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第五节  模拟谈判</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一、模拟谈判的必要性</a:t>
            </a:r>
          </a:p>
          <a:p>
            <a:pPr marL="0" lvl="0" indent="0">
              <a:lnSpc>
                <a:spcPct val="200000"/>
              </a:lnSpc>
              <a:spcBef>
                <a:spcPct val="0"/>
              </a:spcBef>
              <a:buNone/>
            </a:pPr>
            <a:r>
              <a:rPr lang="zh-CN" sz="2000">
                <a:latin typeface="微软雅黑" panose="020B0503020204020204" charset="-122"/>
                <a:ea typeface="微软雅黑" panose="020B0503020204020204" charset="-122"/>
              </a:rPr>
              <a:t>（1）使谈判者获得实际经验，提高谈判能力。</a:t>
            </a:r>
          </a:p>
          <a:p>
            <a:pPr marL="0" lvl="0" indent="0">
              <a:lnSpc>
                <a:spcPct val="200000"/>
              </a:lnSpc>
              <a:spcBef>
                <a:spcPct val="0"/>
              </a:spcBef>
              <a:buNone/>
            </a:pPr>
            <a:r>
              <a:rPr lang="zh-CN" sz="2000">
                <a:latin typeface="微软雅黑" panose="020B0503020204020204" charset="-122"/>
                <a:ea typeface="微软雅黑" panose="020B0503020204020204" charset="-122"/>
              </a:rPr>
              <a:t>（2）随时修正谈判中的错误，能使整个模拟谈判过程顺利地进行，从而使谈判者获得较完善的</a:t>
            </a:r>
          </a:p>
          <a:p>
            <a:pPr marL="0" lvl="0" indent="0">
              <a:lnSpc>
                <a:spcPct val="200000"/>
              </a:lnSpc>
              <a:spcBef>
                <a:spcPct val="0"/>
              </a:spcBef>
              <a:buNone/>
            </a:pPr>
            <a:r>
              <a:rPr lang="zh-CN" sz="2000">
                <a:latin typeface="微软雅黑" panose="020B0503020204020204" charset="-122"/>
                <a:ea typeface="微软雅黑" panose="020B0503020204020204" charset="-122"/>
              </a:rPr>
              <a:t>         经验。而现实的谈判则只能在结束后总结经验，修正错误。</a:t>
            </a:r>
          </a:p>
          <a:p>
            <a:pPr marL="0" lvl="0" indent="0">
              <a:lnSpc>
                <a:spcPct val="200000"/>
              </a:lnSpc>
              <a:spcBef>
                <a:spcPct val="0"/>
              </a:spcBef>
              <a:buNone/>
            </a:pPr>
            <a:r>
              <a:rPr sz="2000" b="1">
                <a:latin typeface="微软雅黑" panose="020B0503020204020204" charset="-122"/>
                <a:ea typeface="微软雅黑" panose="020B0503020204020204" charset="-122"/>
              </a:rPr>
              <a:t>二、拟定假设</a:t>
            </a:r>
            <a:r>
              <a:rPr lang="zh-CN" sz="2000">
                <a:latin typeface="微软雅黑" panose="020B0503020204020204" charset="-122"/>
                <a:ea typeface="微软雅黑" panose="020B0503020204020204" charset="-122"/>
              </a:rPr>
              <a:t>（外在客观事物、对方、己方）</a:t>
            </a:r>
          </a:p>
          <a:p>
            <a:pPr marL="0" lvl="0" indent="0">
              <a:lnSpc>
                <a:spcPct val="200000"/>
              </a:lnSpc>
              <a:spcBef>
                <a:spcPct val="0"/>
              </a:spcBef>
              <a:buNone/>
            </a:pPr>
            <a:r>
              <a:rPr sz="2000" b="1">
                <a:latin typeface="微软雅黑" panose="020B0503020204020204" charset="-122"/>
                <a:ea typeface="微软雅黑" panose="020B0503020204020204" charset="-122"/>
              </a:rPr>
              <a:t>三、想象谈判全过程</a:t>
            </a:r>
            <a:endParaRPr sz="2000">
              <a:latin typeface="微软雅黑" panose="020B0503020204020204" charset="-122"/>
              <a:ea typeface="微软雅黑" panose="020B0503020204020204" charset="-122"/>
            </a:endParaRPr>
          </a:p>
          <a:p>
            <a:pPr marL="0" lvl="0" indent="0">
              <a:lnSpc>
                <a:spcPct val="200000"/>
              </a:lnSpc>
              <a:spcBef>
                <a:spcPct val="0"/>
              </a:spcBef>
              <a:buNone/>
            </a:pPr>
            <a:r>
              <a:rPr sz="2000" b="1">
                <a:solidFill>
                  <a:srgbClr val="0000CC"/>
                </a:solidFill>
                <a:latin typeface="微软雅黑" panose="020B0503020204020204" charset="-122"/>
                <a:ea typeface="微软雅黑" panose="020B0503020204020204" charset="-122"/>
              </a:rPr>
              <a:t>四、集体模拟</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第五节  模拟谈判</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集体模拟两种主要形式</a:t>
            </a:r>
            <a:r>
              <a:rPr lang="zh-CN" sz="2000" b="1">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    1.</a:t>
            </a:r>
            <a:r>
              <a:rPr sz="2000" b="1" u="sng">
                <a:solidFill>
                  <a:srgbClr val="C00000"/>
                </a:solidFill>
                <a:latin typeface="微软雅黑" panose="020B0503020204020204" charset="-122"/>
                <a:ea typeface="微软雅黑" panose="020B0503020204020204" charset="-122"/>
              </a:rPr>
              <a:t>沙龙式模拟</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把谈判者聚集在一起，充分讨论，自由发表意见，共同想象谈判全过程。 </a:t>
            </a:r>
          </a:p>
          <a:p>
            <a:pPr marL="0" lvl="0" indent="0">
              <a:lnSpc>
                <a:spcPct val="200000"/>
              </a:lnSpc>
              <a:spcBef>
                <a:spcPct val="0"/>
              </a:spcBef>
              <a:buNone/>
            </a:pPr>
            <a:r>
              <a:rPr sz="2000">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利用竞争心理，互相启发，共同提高</a:t>
            </a:r>
          </a:p>
          <a:p>
            <a:pPr marL="0" lvl="0" indent="0">
              <a:lnSpc>
                <a:spcPct val="200000"/>
              </a:lnSpc>
              <a:spcBef>
                <a:spcPct val="0"/>
              </a:spcBef>
              <a:buNone/>
            </a:pPr>
            <a:r>
              <a:rPr sz="2000">
                <a:latin typeface="微软雅黑" panose="020B0503020204020204" charset="-122"/>
                <a:ea typeface="微软雅黑" panose="020B0503020204020204" charset="-122"/>
              </a:rPr>
              <a:t>    2.</a:t>
            </a:r>
            <a:r>
              <a:rPr sz="2000" b="1" u="sng">
                <a:solidFill>
                  <a:srgbClr val="C00000"/>
                </a:solidFill>
                <a:latin typeface="微软雅黑" panose="020B0503020204020204" charset="-122"/>
                <a:ea typeface="微软雅黑" panose="020B0503020204020204" charset="-122"/>
              </a:rPr>
              <a:t>戏剧式模拟</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真实演出，每个谈判者都在模拟谈判中扮演特定的角色，随着剧情发展，谈判全过程会一一展现在每个谈判者面前。</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四、集体模拟</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戏剧式模拟谈判的特点是(   )</a:t>
            </a:r>
          </a:p>
          <a:p>
            <a:pPr marL="0" lvl="0" indent="0">
              <a:lnSpc>
                <a:spcPct val="200000"/>
              </a:lnSpc>
              <a:spcBef>
                <a:spcPct val="0"/>
              </a:spcBef>
              <a:buNone/>
            </a:pPr>
            <a:r>
              <a:rPr sz="2000">
                <a:latin typeface="微软雅黑" panose="020B0503020204020204" charset="-122"/>
                <a:ea typeface="微软雅黑" panose="020B0503020204020204" charset="-122"/>
              </a:rPr>
              <a:t>A.自由发表意见 </a:t>
            </a:r>
          </a:p>
          <a:p>
            <a:pPr marL="0" lvl="0" indent="0">
              <a:lnSpc>
                <a:spcPct val="200000"/>
              </a:lnSpc>
              <a:spcBef>
                <a:spcPct val="0"/>
              </a:spcBef>
              <a:buNone/>
            </a:pPr>
            <a:r>
              <a:rPr sz="2000">
                <a:latin typeface="微软雅黑" panose="020B0503020204020204" charset="-122"/>
                <a:ea typeface="微软雅黑" panose="020B0503020204020204" charset="-122"/>
              </a:rPr>
              <a:t>B.互相启发 </a:t>
            </a:r>
          </a:p>
          <a:p>
            <a:pPr marL="0" lvl="0" indent="0">
              <a:lnSpc>
                <a:spcPct val="200000"/>
              </a:lnSpc>
              <a:spcBef>
                <a:spcPct val="0"/>
              </a:spcBef>
              <a:buNone/>
            </a:pPr>
            <a:r>
              <a:rPr sz="2000">
                <a:latin typeface="微软雅黑" panose="020B0503020204020204" charset="-122"/>
                <a:ea typeface="微软雅黑" panose="020B0503020204020204" charset="-122"/>
              </a:rPr>
              <a:t>C.设定角色  </a:t>
            </a:r>
          </a:p>
          <a:p>
            <a:pPr marL="0" lvl="0" indent="0">
              <a:lnSpc>
                <a:spcPct val="200000"/>
              </a:lnSpc>
              <a:spcBef>
                <a:spcPct val="0"/>
              </a:spcBef>
              <a:buNone/>
            </a:pPr>
            <a:r>
              <a:rPr sz="2000">
                <a:latin typeface="微软雅黑" panose="020B0503020204020204" charset="-122"/>
                <a:ea typeface="微软雅黑" panose="020B0503020204020204" charset="-122"/>
              </a:rPr>
              <a:t>D.充分讨论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第一节 国际商务谈判的概念及特点</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4" name="文本框 4"/>
          <p:cNvSpPr txBox="1"/>
          <p:nvPr/>
        </p:nvSpPr>
        <p:spPr>
          <a:xfrm>
            <a:off x="690245" y="5622925"/>
            <a:ext cx="10396855" cy="86042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200000"/>
              </a:lnSpc>
              <a:spcBef>
                <a:spcPct val="0"/>
              </a:spcBef>
              <a:buNone/>
            </a:pPr>
            <a:endParaRPr lang="zh-CN" altLang="en-US" sz="100">
              <a:solidFill>
                <a:schemeClr val="tx1"/>
              </a:solidFill>
              <a:latin typeface="微软雅黑" panose="020B0503020204020204" charset="-122"/>
              <a:ea typeface="微软雅黑" panose="020B0503020204020204" charset="-122"/>
            </a:endParaRPr>
          </a:p>
          <a:p>
            <a:pPr marL="0" lvl="0" indent="0" algn="l">
              <a:lnSpc>
                <a:spcPct val="200000"/>
              </a:lnSpc>
              <a:spcBef>
                <a:spcPct val="0"/>
              </a:spcBef>
              <a:buNone/>
            </a:pPr>
            <a:r>
              <a:rPr lang="zh-CN" altLang="en-US" sz="2400">
                <a:solidFill>
                  <a:srgbClr val="C00000"/>
                </a:solidFill>
                <a:latin typeface="方正清刻本悦宋简体" panose="02000000000000000000" charset="-122"/>
                <a:ea typeface="方正清刻本悦宋简体" panose="02000000000000000000" charset="-122"/>
              </a:rPr>
              <a:t>          </a:t>
            </a:r>
            <a:r>
              <a:rPr lang="zh-CN" altLang="en-US" sz="2400" u="sng">
                <a:solidFill>
                  <a:srgbClr val="C00000"/>
                </a:solidFill>
                <a:latin typeface="方正清刻本悦宋简体" panose="02000000000000000000" charset="-122"/>
                <a:ea typeface="方正清刻本悦宋简体" panose="02000000000000000000" charset="-122"/>
              </a:rPr>
              <a:t>关键词相关项：范围</a:t>
            </a:r>
            <a:r>
              <a:rPr lang="en-US" altLang="zh-CN" sz="2400" u="sng">
                <a:solidFill>
                  <a:srgbClr val="C00000"/>
                </a:solidFill>
                <a:latin typeface="方正清刻本悦宋简体" panose="02000000000000000000" charset="-122"/>
                <a:ea typeface="方正清刻本悦宋简体" panose="02000000000000000000" charset="-122"/>
              </a:rPr>
              <a:t>+</a:t>
            </a:r>
            <a:r>
              <a:rPr lang="zh-CN" altLang="en-US" sz="2400" u="sng">
                <a:solidFill>
                  <a:srgbClr val="C00000"/>
                </a:solidFill>
                <a:latin typeface="方正清刻本悦宋简体" panose="02000000000000000000" charset="-122"/>
                <a:ea typeface="方正清刻本悦宋简体" panose="02000000000000000000" charset="-122"/>
              </a:rPr>
              <a:t>目的</a:t>
            </a:r>
            <a:r>
              <a:rPr lang="en-US" altLang="zh-CN" sz="2400" u="sng">
                <a:solidFill>
                  <a:srgbClr val="C00000"/>
                </a:solidFill>
                <a:latin typeface="方正清刻本悦宋简体" panose="02000000000000000000" charset="-122"/>
                <a:ea typeface="方正清刻本悦宋简体" panose="02000000000000000000" charset="-122"/>
              </a:rPr>
              <a:t>+</a:t>
            </a:r>
            <a:r>
              <a:rPr lang="zh-CN" altLang="en-US" sz="2400" u="sng">
                <a:solidFill>
                  <a:srgbClr val="C00000"/>
                </a:solidFill>
                <a:latin typeface="方正清刻本悦宋简体" panose="02000000000000000000" charset="-122"/>
                <a:ea typeface="方正清刻本悦宋简体" panose="02000000000000000000" charset="-122"/>
              </a:rPr>
              <a:t>手段</a:t>
            </a:r>
            <a:r>
              <a:rPr lang="en-US" altLang="zh-CN" sz="2400" u="sng">
                <a:solidFill>
                  <a:srgbClr val="C00000"/>
                </a:solidFill>
                <a:latin typeface="方正清刻本悦宋简体" panose="02000000000000000000" charset="-122"/>
                <a:ea typeface="方正清刻本悦宋简体" panose="02000000000000000000" charset="-122"/>
              </a:rPr>
              <a:t>+</a:t>
            </a:r>
            <a:r>
              <a:rPr lang="zh-CN" altLang="en-US" sz="2400" u="sng">
                <a:solidFill>
                  <a:srgbClr val="C00000"/>
                </a:solidFill>
                <a:latin typeface="方正清刻本悦宋简体" panose="02000000000000000000" charset="-122"/>
                <a:ea typeface="方正清刻本悦宋简体" panose="02000000000000000000" charset="-122"/>
              </a:rPr>
              <a:t>定性</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一、国际商务谈判的定义</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036955" y="1579880"/>
            <a:ext cx="10420350" cy="3928110"/>
          </a:xfrm>
          <a:prstGeom prst="rect">
            <a:avLst/>
          </a:prstGeom>
        </p:spPr>
      </p:pic>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戏剧式模拟谈判的特点是(   )</a:t>
            </a:r>
          </a:p>
          <a:p>
            <a:pPr marL="0" lvl="0" indent="0">
              <a:lnSpc>
                <a:spcPct val="200000"/>
              </a:lnSpc>
              <a:spcBef>
                <a:spcPct val="0"/>
              </a:spcBef>
              <a:buNone/>
            </a:pPr>
            <a:r>
              <a:rPr sz="2000">
                <a:latin typeface="微软雅黑" panose="020B0503020204020204" charset="-122"/>
                <a:ea typeface="微软雅黑" panose="020B0503020204020204" charset="-122"/>
              </a:rPr>
              <a:t>A.自由发表意见 </a:t>
            </a:r>
          </a:p>
          <a:p>
            <a:pPr marL="0" lvl="0" indent="0">
              <a:lnSpc>
                <a:spcPct val="200000"/>
              </a:lnSpc>
              <a:spcBef>
                <a:spcPct val="0"/>
              </a:spcBef>
              <a:buNone/>
            </a:pPr>
            <a:r>
              <a:rPr sz="2000">
                <a:latin typeface="微软雅黑" panose="020B0503020204020204" charset="-122"/>
                <a:ea typeface="微软雅黑" panose="020B0503020204020204" charset="-122"/>
              </a:rPr>
              <a:t>B.互相启发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C.设定角色 </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D.充分讨论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下列有关模拟谈判的说法中，不正确的有（  ）</a:t>
            </a:r>
          </a:p>
          <a:p>
            <a:pPr marL="0" lvl="0" indent="0">
              <a:lnSpc>
                <a:spcPct val="200000"/>
              </a:lnSpc>
              <a:spcBef>
                <a:spcPct val="0"/>
              </a:spcBef>
              <a:buNone/>
            </a:pPr>
            <a:r>
              <a:rPr sz="2000">
                <a:latin typeface="微软雅黑" panose="020B0503020204020204" charset="-122"/>
                <a:ea typeface="微软雅黑" panose="020B0503020204020204" charset="-122"/>
              </a:rPr>
              <a:t>  A．首先要拟定正确的假设      </a:t>
            </a:r>
          </a:p>
          <a:p>
            <a:pPr marL="0" lvl="0" indent="0">
              <a:lnSpc>
                <a:spcPct val="200000"/>
              </a:lnSpc>
              <a:spcBef>
                <a:spcPct val="0"/>
              </a:spcBef>
              <a:buNone/>
            </a:pPr>
            <a:r>
              <a:rPr sz="2000">
                <a:latin typeface="微软雅黑" panose="020B0503020204020204" charset="-122"/>
                <a:ea typeface="微软雅黑" panose="020B0503020204020204" charset="-122"/>
              </a:rPr>
              <a:t>  B．可提高谈判者的谈判能力</a:t>
            </a:r>
          </a:p>
          <a:p>
            <a:pPr marL="0" lvl="0" indent="0">
              <a:lnSpc>
                <a:spcPct val="200000"/>
              </a:lnSpc>
              <a:spcBef>
                <a:spcPct val="0"/>
              </a:spcBef>
              <a:buNone/>
            </a:pPr>
            <a:r>
              <a:rPr sz="2000">
                <a:latin typeface="微软雅黑" panose="020B0503020204020204" charset="-122"/>
                <a:ea typeface="微软雅黑" panose="020B0503020204020204" charset="-122"/>
              </a:rPr>
              <a:t>  C．可采用沙龙式模拟或戏剧式模拟    </a:t>
            </a:r>
          </a:p>
          <a:p>
            <a:pPr marL="0" lvl="0" indent="0">
              <a:lnSpc>
                <a:spcPct val="200000"/>
              </a:lnSpc>
              <a:spcBef>
                <a:spcPct val="0"/>
              </a:spcBef>
              <a:buNone/>
            </a:pPr>
            <a:r>
              <a:rPr sz="2000">
                <a:latin typeface="微软雅黑" panose="020B0503020204020204" charset="-122"/>
                <a:ea typeface="微软雅黑" panose="020B0503020204020204" charset="-122"/>
              </a:rPr>
              <a:t>  D．戏剧式模拟可使谈判者充分发表意见</a:t>
            </a:r>
          </a:p>
          <a:p>
            <a:pPr marL="0" lvl="0" indent="0">
              <a:lnSpc>
                <a:spcPct val="200000"/>
              </a:lnSpc>
              <a:spcBef>
                <a:spcPct val="0"/>
              </a:spcBef>
              <a:buNone/>
            </a:pPr>
            <a:r>
              <a:rPr sz="2000">
                <a:latin typeface="微软雅黑" panose="020B0503020204020204" charset="-122"/>
                <a:ea typeface="微软雅黑" panose="020B0503020204020204" charset="-122"/>
              </a:rPr>
              <a:t>  E．沙龙式模拟可使每个谈判者找到自己的最佳位置</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下列有关模拟谈判的说法中，不正确的有（  ）</a:t>
            </a:r>
          </a:p>
          <a:p>
            <a:pPr marL="0" lvl="0" indent="0">
              <a:lnSpc>
                <a:spcPct val="200000"/>
              </a:lnSpc>
              <a:spcBef>
                <a:spcPct val="0"/>
              </a:spcBef>
              <a:buNone/>
            </a:pPr>
            <a:r>
              <a:rPr sz="2000">
                <a:latin typeface="微软雅黑" panose="020B0503020204020204" charset="-122"/>
                <a:ea typeface="微软雅黑" panose="020B0503020204020204" charset="-122"/>
              </a:rPr>
              <a:t>  A．首先要拟定正确的假设      </a:t>
            </a:r>
          </a:p>
          <a:p>
            <a:pPr marL="0" lvl="0" indent="0">
              <a:lnSpc>
                <a:spcPct val="200000"/>
              </a:lnSpc>
              <a:spcBef>
                <a:spcPct val="0"/>
              </a:spcBef>
              <a:buNone/>
            </a:pPr>
            <a:r>
              <a:rPr sz="2000">
                <a:latin typeface="微软雅黑" panose="020B0503020204020204" charset="-122"/>
                <a:ea typeface="微软雅黑" panose="020B0503020204020204" charset="-122"/>
              </a:rPr>
              <a:t>  B．可提高谈判者的谈判能力</a:t>
            </a:r>
          </a:p>
          <a:p>
            <a:pPr marL="0" lvl="0" indent="0">
              <a:lnSpc>
                <a:spcPct val="200000"/>
              </a:lnSpc>
              <a:spcBef>
                <a:spcPct val="0"/>
              </a:spcBef>
              <a:buNone/>
            </a:pPr>
            <a:r>
              <a:rPr sz="2000">
                <a:latin typeface="微软雅黑" panose="020B0503020204020204" charset="-122"/>
                <a:ea typeface="微软雅黑" panose="020B0503020204020204" charset="-122"/>
              </a:rPr>
              <a:t>  C．可采用沙龙式模拟或戏剧式模拟    </a:t>
            </a:r>
          </a:p>
          <a:p>
            <a:pPr marL="0" lvl="0" indent="0">
              <a:lnSpc>
                <a:spcPct val="200000"/>
              </a:lnSpc>
              <a:spcBef>
                <a:spcPct val="0"/>
              </a:spcBef>
              <a:buNone/>
            </a:pPr>
            <a:r>
              <a:rPr sz="2000">
                <a:latin typeface="微软雅黑" panose="020B0503020204020204" charset="-122"/>
                <a:ea typeface="微软雅黑" panose="020B0503020204020204" charset="-122"/>
              </a:rPr>
              <a:t> </a:t>
            </a:r>
            <a:r>
              <a:rPr sz="2000" b="1">
                <a:solidFill>
                  <a:srgbClr val="C00000"/>
                </a:solidFill>
                <a:latin typeface="微软雅黑" panose="020B0503020204020204" charset="-122"/>
                <a:ea typeface="微软雅黑" panose="020B0503020204020204" charset="-122"/>
              </a:rPr>
              <a:t> D．戏剧式模拟可使谈判者充分发表意见</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  E．沙龙式模拟可使每个谈判者找到自己的最佳位置</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第三章 国际商务谈判前的准备</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257935" y="1504950"/>
            <a:ext cx="9676130" cy="4466590"/>
          </a:xfrm>
          <a:prstGeom prst="rect">
            <a:avLst/>
          </a:prstGeom>
        </p:spPr>
      </p:pic>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第六节  确定谈判中各交易条件的最低可接受限度</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影响价格的客观因素主要有以下几种：</a:t>
            </a:r>
          </a:p>
          <a:p>
            <a:pPr marL="0" lvl="0" indent="0">
              <a:lnSpc>
                <a:spcPct val="200000"/>
              </a:lnSpc>
              <a:spcBef>
                <a:spcPct val="0"/>
              </a:spcBef>
              <a:buNone/>
            </a:pPr>
            <a:r>
              <a:rPr sz="2000" b="1">
                <a:latin typeface="微软雅黑" panose="020B0503020204020204" charset="-122"/>
                <a:ea typeface="微软雅黑" panose="020B0503020204020204" charset="-122"/>
              </a:rPr>
              <a:t>    </a:t>
            </a:r>
            <a:r>
              <a:rPr sz="2000">
                <a:latin typeface="微软雅黑" panose="020B0503020204020204" charset="-122"/>
                <a:ea typeface="微软雅黑" panose="020B0503020204020204" charset="-122"/>
              </a:rPr>
              <a:t>1．成本因素</a:t>
            </a:r>
          </a:p>
          <a:p>
            <a:pPr marL="0" lvl="0" indent="0">
              <a:lnSpc>
                <a:spcPct val="200000"/>
              </a:lnSpc>
              <a:spcBef>
                <a:spcPct val="0"/>
              </a:spcBef>
              <a:buNone/>
            </a:pPr>
            <a:r>
              <a:rPr sz="2000">
                <a:latin typeface="微软雅黑" panose="020B0503020204020204" charset="-122"/>
                <a:ea typeface="微软雅黑" panose="020B0503020204020204" charset="-122"/>
              </a:rPr>
              <a:t>    2．需求因素</a:t>
            </a:r>
          </a:p>
          <a:p>
            <a:pPr marL="0" lvl="0" indent="0">
              <a:lnSpc>
                <a:spcPct val="200000"/>
              </a:lnSpc>
              <a:spcBef>
                <a:spcPct val="0"/>
              </a:spcBef>
              <a:buNone/>
            </a:pPr>
            <a:r>
              <a:rPr sz="2000">
                <a:latin typeface="微软雅黑" panose="020B0503020204020204" charset="-122"/>
                <a:ea typeface="微软雅黑" panose="020B0503020204020204" charset="-122"/>
              </a:rPr>
              <a:t>    3．竞争因素</a:t>
            </a:r>
            <a:r>
              <a:rPr lang="zh-CN" sz="2000">
                <a:latin typeface="微软雅黑" panose="020B0503020204020204" charset="-122"/>
                <a:ea typeface="微软雅黑" panose="020B0503020204020204" charset="-122"/>
              </a:rPr>
              <a:t>：完全竞争、完全垄断、垄断竞争、寡头垄断</a:t>
            </a:r>
          </a:p>
          <a:p>
            <a:pPr marL="0" lvl="0" indent="0">
              <a:lnSpc>
                <a:spcPct val="200000"/>
              </a:lnSpc>
              <a:spcBef>
                <a:spcPct val="0"/>
              </a:spcBef>
              <a:buNone/>
            </a:pPr>
            <a:r>
              <a:rPr sz="2000">
                <a:latin typeface="微软雅黑" panose="020B0503020204020204" charset="-122"/>
                <a:ea typeface="微软雅黑" panose="020B0503020204020204" charset="-122"/>
              </a:rPr>
              <a:t>    4．产品因素</a:t>
            </a:r>
            <a:r>
              <a:rPr lang="zh-CN" sz="2000">
                <a:latin typeface="微软雅黑" panose="020B0503020204020204" charset="-122"/>
                <a:ea typeface="微软雅黑" panose="020B0503020204020204" charset="-122"/>
              </a:rPr>
              <a:t>：声誉、特点</a:t>
            </a:r>
          </a:p>
          <a:p>
            <a:pPr marL="0" lvl="0" indent="0">
              <a:lnSpc>
                <a:spcPct val="200000"/>
              </a:lnSpc>
              <a:spcBef>
                <a:spcPct val="0"/>
              </a:spcBef>
              <a:buNone/>
            </a:pPr>
            <a:r>
              <a:rPr sz="2000">
                <a:latin typeface="微软雅黑" panose="020B0503020204020204" charset="-122"/>
                <a:ea typeface="微软雅黑" panose="020B0503020204020204" charset="-122"/>
              </a:rPr>
              <a:t>    5．环境因素</a:t>
            </a:r>
            <a:r>
              <a:rPr lang="zh-CN" sz="2000">
                <a:latin typeface="微软雅黑" panose="020B0503020204020204" charset="-122"/>
                <a:ea typeface="微软雅黑" panose="020B0503020204020204" charset="-122"/>
              </a:rPr>
              <a:t>：政策、经济形势、银行利率……</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一、价格水平的确定</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第六节  确定谈判中各交易条件的最低可接受限度</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二、支付方式的选择</a:t>
            </a:r>
            <a:r>
              <a:rPr sz="2000">
                <a:latin typeface="微软雅黑" panose="020B0503020204020204" charset="-122"/>
                <a:ea typeface="微软雅黑" panose="020B0503020204020204" charset="-122"/>
              </a:rPr>
              <a:t>（如付款交单和承兑交单支付方式</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sz="2000" b="1">
                <a:latin typeface="微软雅黑" panose="020B0503020204020204" charset="-122"/>
                <a:ea typeface="微软雅黑" panose="020B0503020204020204" charset="-122"/>
              </a:rPr>
              <a:t>三、交货及罚金条件的确定 </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b="1">
                <a:latin typeface="微软雅黑" panose="020B0503020204020204" charset="-122"/>
                <a:ea typeface="微软雅黑" panose="020B0503020204020204" charset="-122"/>
              </a:rPr>
              <a:t>四、保证期长短的综合考虑</a:t>
            </a:r>
            <a:r>
              <a:rPr lang="zh-CN" sz="2000">
                <a:latin typeface="微软雅黑" panose="020B0503020204020204" charset="-122"/>
                <a:ea typeface="微软雅黑" panose="020B0503020204020204" charset="-122"/>
              </a:rPr>
              <a:t>（卖方将货物卖出后的担保期限）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第三章 国际商务谈判前的准备</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257935" y="1504950"/>
            <a:ext cx="9676130" cy="4466590"/>
          </a:xfrm>
          <a:prstGeom prst="rect">
            <a:avLst/>
          </a:prstGeom>
        </p:spPr>
      </p:pic>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30475"/>
            <a:ext cx="3586163" cy="15748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defRPr/>
            </a:pPr>
            <a:r>
              <a:rPr kumimoji="1" lang="en-US" altLang="zh-CN" sz="5400" b="0" i="0" u="none" strike="noStrike" kern="1200" cap="none" spc="0" normalizeH="0" baseline="0" noProof="0" dirty="0" smtClean="0">
                <a:ln>
                  <a:noFill/>
                </a:ln>
                <a:solidFill>
                  <a:schemeClr val="lt1"/>
                </a:solidFill>
                <a:effectLst/>
                <a:uLnTx/>
                <a:uFillTx/>
                <a:latin typeface="微软雅黑" panose="020B0503020204020204" charset="-122"/>
                <a:ea typeface="微软雅黑" panose="020B0503020204020204" charset="-122"/>
                <a:cs typeface="微软雅黑" panose="020B0503020204020204" charset="-122"/>
              </a:rPr>
              <a:t>04</a:t>
            </a:r>
            <a:endParaRPr kumimoji="1" lang="zh-CN" altLang="en-US" sz="5400" b="0" i="0" u="none" strike="noStrike" kern="1200" cap="none" spc="0" normalizeH="0" baseline="0" noProof="0" dirty="0">
              <a:ln>
                <a:noFill/>
              </a:ln>
              <a:solidFill>
                <a:schemeClr val="lt1"/>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098" name="文本框 9"/>
          <p:cNvSpPr txBox="1"/>
          <p:nvPr/>
        </p:nvSpPr>
        <p:spPr>
          <a:xfrm>
            <a:off x="3861435" y="2271395"/>
            <a:ext cx="7446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ctr">
              <a:lnSpc>
                <a:spcPct val="150000"/>
              </a:lnSpc>
              <a:spcBef>
                <a:spcPct val="0"/>
              </a:spcBef>
              <a:buNone/>
            </a:pPr>
            <a:r>
              <a:rPr lang="zh-CN" altLang="en-US" sz="4000">
                <a:solidFill>
                  <a:srgbClr val="404040"/>
                </a:solidFill>
                <a:latin typeface="微软雅黑" panose="020B0503020204020204" charset="-122"/>
                <a:ea typeface="微软雅黑" panose="020B0503020204020204" charset="-122"/>
              </a:rPr>
              <a:t>第四章 国际商务谈判</a:t>
            </a:r>
          </a:p>
          <a:p>
            <a:pPr marL="0" lvl="0" indent="0" algn="ctr">
              <a:lnSpc>
                <a:spcPct val="150000"/>
              </a:lnSpc>
              <a:spcBef>
                <a:spcPct val="0"/>
              </a:spcBef>
              <a:buNone/>
            </a:pPr>
            <a:r>
              <a:rPr lang="zh-CN" altLang="en-US" sz="4000">
                <a:solidFill>
                  <a:srgbClr val="404040"/>
                </a:solidFill>
                <a:latin typeface="微软雅黑" panose="020B0503020204020204" charset="-122"/>
                <a:ea typeface="微软雅黑" panose="020B0503020204020204" charset="-122"/>
              </a:rPr>
              <a:t>各阶段的策略</a:t>
            </a:r>
          </a:p>
        </p:txBody>
      </p:sp>
      <p:cxnSp>
        <p:nvCxnSpPr>
          <p:cNvPr id="7" name="直线连接符 6"/>
          <p:cNvCxnSpPr/>
          <p:nvPr/>
        </p:nvCxnSpPr>
        <p:spPr>
          <a:xfrm>
            <a:off x="3680460" y="3317875"/>
            <a:ext cx="7445375" cy="0"/>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02" name="文本框 7"/>
          <p:cNvSpPr txBox="1"/>
          <p:nvPr/>
        </p:nvSpPr>
        <p:spPr>
          <a:xfrm>
            <a:off x="0" y="3654425"/>
            <a:ext cx="2446338" cy="768350"/>
          </a:xfrm>
          <a:prstGeom prst="rect">
            <a:avLst/>
          </a:prstGeom>
          <a:noFill/>
          <a:ln w="9525">
            <a:noFill/>
          </a:ln>
        </p:spPr>
        <p:txBody>
          <a:bodyPr wrap="none">
            <a:spAutoFit/>
          </a:bodyPr>
          <a:lstStyle/>
          <a:p>
            <a:pPr eaLnBrk="1" hangingPunct="1"/>
            <a:r>
              <a:rPr lang="en-US" altLang="zh-CN" sz="4400">
                <a:solidFill>
                  <a:schemeClr val="bg1"/>
                </a:solidFill>
                <a:latin typeface="Calibri" panose="020F0502020204030204"/>
              </a:rPr>
              <a:t>SUNLAND</a:t>
            </a:r>
            <a:endParaRPr lang="zh-CN" altLang="en-US" sz="4400">
              <a:solidFill>
                <a:schemeClr val="bg1"/>
              </a:solidFill>
              <a:latin typeface="Calibri" panose="020F0502020204030204"/>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第四章 国际商务谈判各阶段的策略</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936750" y="1546225"/>
            <a:ext cx="6847840" cy="4228465"/>
          </a:xfrm>
          <a:prstGeom prst="rect">
            <a:avLst/>
          </a:prstGeom>
        </p:spPr>
      </p:pic>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第一节  国际商务谈判策略概述</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70675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dirty="0" err="1">
                <a:latin typeface="微软雅黑" panose="020B0503020204020204" charset="-122"/>
                <a:ea typeface="微软雅黑" panose="020B0503020204020204" charset="-122"/>
              </a:rPr>
              <a:t>谈判策略</a:t>
            </a:r>
            <a:r>
              <a:rPr lang="zh-CN" sz="2000" b="1" dirty="0">
                <a:latin typeface="微软雅黑" panose="020B0503020204020204" charset="-122"/>
                <a:ea typeface="微软雅黑" panose="020B0503020204020204" charset="-122"/>
              </a:rPr>
              <a:t>：</a:t>
            </a:r>
            <a:r>
              <a:rPr sz="2000" dirty="0" err="1">
                <a:latin typeface="微软雅黑" panose="020B0503020204020204" charset="-122"/>
                <a:ea typeface="微软雅黑" panose="020B0503020204020204" charset="-122"/>
              </a:rPr>
              <a:t>在</a:t>
            </a:r>
            <a:r>
              <a:rPr sz="2000" u="sng" dirty="0" err="1">
                <a:solidFill>
                  <a:srgbClr val="C00000"/>
                </a:solidFill>
                <a:latin typeface="微软雅黑" panose="020B0503020204020204" charset="-122"/>
                <a:ea typeface="微软雅黑" panose="020B0503020204020204" charset="-122"/>
              </a:rPr>
              <a:t>可以预见和可能发生的情况下</a:t>
            </a:r>
            <a:r>
              <a:rPr sz="2000" dirty="0" err="1">
                <a:latin typeface="微软雅黑" panose="020B0503020204020204" charset="-122"/>
                <a:ea typeface="微软雅黑" panose="020B0503020204020204" charset="-122"/>
              </a:rPr>
              <a:t>应采取的相应的</a:t>
            </a:r>
            <a:r>
              <a:rPr sz="2000" u="sng" dirty="0" err="1">
                <a:solidFill>
                  <a:srgbClr val="C00000"/>
                </a:solidFill>
                <a:latin typeface="微软雅黑" panose="020B0503020204020204" charset="-122"/>
                <a:ea typeface="微软雅黑" panose="020B0503020204020204" charset="-122"/>
              </a:rPr>
              <a:t>行动和手段</a:t>
            </a:r>
            <a:r>
              <a:rPr sz="2000" dirty="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一、国际商务谈判策略的概念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第一节 国际商务谈判的概念及特点</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二、国际商务谈判的特点</a:t>
            </a:r>
            <a:r>
              <a:rPr lang="zh-CN" altLang="en-US" sz="2400">
                <a:solidFill>
                  <a:schemeClr val="tx1"/>
                </a:solidFill>
                <a:latin typeface="方正清刻本悦宋简体" panose="02000000000000000000" charset="-122"/>
                <a:ea typeface="方正清刻本悦宋简体" panose="02000000000000000000" charset="-122"/>
              </a:rPr>
              <a:t>（与一般贸易谈判相比）</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872490" y="2262505"/>
            <a:ext cx="10263505" cy="3196590"/>
          </a:xfrm>
          <a:prstGeom prst="rect">
            <a:avLst/>
          </a:prstGeom>
        </p:spPr>
      </p:pic>
      <p:sp>
        <p:nvSpPr>
          <p:cNvPr id="8" name="五边形 7"/>
          <p:cNvSpPr/>
          <p:nvPr/>
        </p:nvSpPr>
        <p:spPr>
          <a:xfrm flipH="1">
            <a:off x="7501573" y="1302703"/>
            <a:ext cx="1187450" cy="371475"/>
          </a:xfrm>
          <a:prstGeom prst="homePlate">
            <a:avLst/>
          </a:prstGeom>
          <a:solidFill>
            <a:srgbClr val="7030A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989" name="TextBox 4"/>
          <p:cNvSpPr txBox="1"/>
          <p:nvPr/>
        </p:nvSpPr>
        <p:spPr>
          <a:xfrm>
            <a:off x="7609523" y="1302703"/>
            <a:ext cx="1079500" cy="337185"/>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简 答 题</a:t>
            </a:r>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第一节  国际商务谈判策略概述</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2130742"/>
            <a:ext cx="10875010" cy="47999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70000"/>
              </a:lnSpc>
              <a:spcBef>
                <a:spcPct val="0"/>
              </a:spcBef>
              <a:buNone/>
            </a:pPr>
            <a:r>
              <a:rPr sz="2000">
                <a:latin typeface="微软雅黑" panose="020B0503020204020204" charset="-122"/>
                <a:ea typeface="微软雅黑" panose="020B0503020204020204" charset="-122"/>
              </a:rPr>
              <a:t>（一）了解影响谈判的因素</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谈判中的问题、双方的分歧、态度、趋势等</a:t>
            </a:r>
          </a:p>
          <a:p>
            <a:pPr marL="0" lvl="0" indent="0">
              <a:lnSpc>
                <a:spcPct val="170000"/>
              </a:lnSpc>
              <a:spcBef>
                <a:spcPct val="0"/>
              </a:spcBef>
              <a:buNone/>
            </a:pPr>
            <a:r>
              <a:rPr sz="2000">
                <a:latin typeface="微软雅黑" panose="020B0503020204020204" charset="-122"/>
                <a:ea typeface="微软雅黑" panose="020B0503020204020204" charset="-122"/>
              </a:rPr>
              <a:t>（二）</a:t>
            </a:r>
            <a:r>
              <a:rPr sz="2000" b="1" u="sng">
                <a:latin typeface="微软雅黑" panose="020B0503020204020204" charset="-122"/>
                <a:ea typeface="微软雅黑" panose="020B0503020204020204" charset="-122"/>
              </a:rPr>
              <a:t>寻找关键问题</a:t>
            </a:r>
            <a:r>
              <a:rPr sz="2000">
                <a:latin typeface="微软雅黑" panose="020B0503020204020204" charset="-122"/>
                <a:ea typeface="微软雅黑" panose="020B0503020204020204" charset="-122"/>
              </a:rPr>
              <a:t>：陈述界定、厘清性质、分析作用</a:t>
            </a:r>
          </a:p>
          <a:p>
            <a:pPr marL="0" lvl="0" indent="0">
              <a:lnSpc>
                <a:spcPct val="170000"/>
              </a:lnSpc>
              <a:spcBef>
                <a:spcPct val="0"/>
              </a:spcBef>
              <a:buNone/>
            </a:pPr>
            <a:r>
              <a:rPr sz="2000">
                <a:latin typeface="微软雅黑" panose="020B0503020204020204" charset="-122"/>
                <a:ea typeface="微软雅黑" panose="020B0503020204020204" charset="-122"/>
              </a:rPr>
              <a:t>（三）</a:t>
            </a:r>
            <a:r>
              <a:rPr sz="2000" b="1" u="sng">
                <a:latin typeface="微软雅黑" panose="020B0503020204020204" charset="-122"/>
                <a:ea typeface="微软雅黑" panose="020B0503020204020204" charset="-122"/>
              </a:rPr>
              <a:t>确定具体目标</a:t>
            </a:r>
            <a:r>
              <a:rPr sz="2000">
                <a:latin typeface="微软雅黑" panose="020B0503020204020204" charset="-122"/>
                <a:ea typeface="微软雅黑" panose="020B0503020204020204" charset="-122"/>
              </a:rPr>
              <a:t>：分析、调整、修订</a:t>
            </a:r>
            <a:endParaRPr lang="zh-CN" sz="2000" b="1">
              <a:solidFill>
                <a:srgbClr val="C00000"/>
              </a:solidFill>
              <a:latin typeface="微软雅黑" panose="020B0503020204020204" charset="-122"/>
              <a:ea typeface="微软雅黑" panose="020B0503020204020204" charset="-122"/>
            </a:endParaRPr>
          </a:p>
          <a:p>
            <a:pPr marL="0" lvl="0" indent="0">
              <a:lnSpc>
                <a:spcPct val="170000"/>
              </a:lnSpc>
              <a:spcBef>
                <a:spcPct val="0"/>
              </a:spcBef>
              <a:buNone/>
            </a:pPr>
            <a:r>
              <a:rPr sz="2000">
                <a:latin typeface="微软雅黑" panose="020B0503020204020204" charset="-122"/>
                <a:ea typeface="微软雅黑" panose="020B0503020204020204" charset="-122"/>
              </a:rPr>
              <a:t>（四）形成假设性方法</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根据谈判中不同问题的不同特点，逐步形成解决问题的途径和具体方法。</a:t>
            </a:r>
          </a:p>
          <a:p>
            <a:pPr marL="0" lvl="0" indent="0">
              <a:lnSpc>
                <a:spcPct val="170000"/>
              </a:lnSpc>
              <a:spcBef>
                <a:spcPct val="0"/>
              </a:spcBef>
              <a:buNone/>
            </a:pPr>
            <a:r>
              <a:rPr sz="2000">
                <a:latin typeface="微软雅黑" panose="020B0503020204020204" charset="-122"/>
                <a:ea typeface="微软雅黑" panose="020B0503020204020204" charset="-122"/>
              </a:rPr>
              <a:t>（五）深度分析和比较假设方法</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依据“有效”、“可行”的要求，对这些方法进行分析、比较，权衡利弊，从中选择若干个比较满意的方法与途径。</a:t>
            </a:r>
          </a:p>
          <a:p>
            <a:pPr marL="0" lvl="0" indent="0">
              <a:lnSpc>
                <a:spcPct val="170000"/>
              </a:lnSpc>
              <a:spcBef>
                <a:spcPct val="0"/>
              </a:spcBef>
              <a:buNone/>
            </a:pPr>
            <a:r>
              <a:rPr sz="2000">
                <a:latin typeface="微软雅黑" panose="020B0503020204020204" charset="-122"/>
                <a:ea typeface="微软雅黑" panose="020B0503020204020204" charset="-122"/>
              </a:rPr>
              <a:t>（六）</a:t>
            </a:r>
            <a:r>
              <a:rPr sz="2000" b="1" u="sng">
                <a:latin typeface="微软雅黑" panose="020B0503020204020204" charset="-122"/>
                <a:ea typeface="微软雅黑" panose="020B0503020204020204" charset="-122"/>
              </a:rPr>
              <a:t>形成具体的谈判策略</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评价，得出最后结论，形成“上策”“中策”“下策”</a:t>
            </a:r>
          </a:p>
          <a:p>
            <a:pPr marL="0" lvl="0" indent="0">
              <a:lnSpc>
                <a:spcPct val="170000"/>
              </a:lnSpc>
              <a:spcBef>
                <a:spcPct val="0"/>
              </a:spcBef>
              <a:buNone/>
            </a:pPr>
            <a:r>
              <a:rPr sz="2000">
                <a:latin typeface="微软雅黑" panose="020B0503020204020204" charset="-122"/>
                <a:ea typeface="微软雅黑" panose="020B0503020204020204" charset="-122"/>
              </a:rPr>
              <a:t>（七）拟定行动计划草案</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每位谈判人员必须做到的事项，把它们在时间、空间上安排好，并进行反馈控制和追踪决策。</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二、制定国际商务谈判策略的步骤</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第四章 国际商务谈判各阶段的策略</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936750" y="1546225"/>
            <a:ext cx="6847840" cy="4228465"/>
          </a:xfrm>
          <a:prstGeom prst="rect">
            <a:avLst/>
          </a:prstGeom>
        </p:spPr>
      </p:pic>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第二节  开局阶段的策略</a:t>
            </a:r>
            <a:r>
              <a:rPr lang="zh-CN" altLang="en-US" sz="2800">
                <a:latin typeface="方正清刻本悦宋简体" panose="02000000000000000000" charset="-122"/>
                <a:ea typeface="方正清刻本悦宋简体" panose="02000000000000000000" charset="-122"/>
                <a:sym typeface="+mn-ea"/>
              </a:rPr>
              <a:t>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825625" y="1893570"/>
            <a:ext cx="7562215" cy="3742690"/>
          </a:xfrm>
          <a:prstGeom prst="rect">
            <a:avLst/>
          </a:prstGeom>
        </p:spPr>
      </p:pic>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第二节  开局阶段的策略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dirty="0" err="1">
                <a:latin typeface="微软雅黑" panose="020B0503020204020204" charset="-122"/>
                <a:ea typeface="微软雅黑" panose="020B0503020204020204" charset="-122"/>
              </a:rPr>
              <a:t>谈判人员应当注意以下几点</a:t>
            </a:r>
            <a:r>
              <a:rPr sz="2000" b="1"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    （1）</a:t>
            </a:r>
            <a:r>
              <a:rPr lang="zh-CN" sz="2000" dirty="0">
                <a:latin typeface="微软雅黑" panose="020B0503020204020204" charset="-122"/>
                <a:ea typeface="微软雅黑" panose="020B0503020204020204" charset="-122"/>
              </a:rPr>
              <a:t>（了解对手）</a:t>
            </a:r>
            <a:r>
              <a:rPr sz="2000" dirty="0" err="1">
                <a:latin typeface="微软雅黑" panose="020B0503020204020204" charset="-122"/>
                <a:ea typeface="微软雅黑" panose="020B0503020204020204" charset="-122"/>
              </a:rPr>
              <a:t>谈判前</a:t>
            </a:r>
            <a:r>
              <a:rPr sz="2000" dirty="0">
                <a:latin typeface="微软雅黑" panose="020B0503020204020204" charset="-122"/>
                <a:ea typeface="微软雅黑" panose="020B0503020204020204" charset="-122"/>
              </a:rPr>
              <a:t>，</a:t>
            </a:r>
            <a:r>
              <a:rPr lang="zh-CN" sz="2000" dirty="0">
                <a:latin typeface="微软雅黑" panose="020B0503020204020204" charset="-122"/>
                <a:ea typeface="微软雅黑" panose="020B0503020204020204" charset="-122"/>
              </a:rPr>
              <a:t>设想</a:t>
            </a:r>
            <a:r>
              <a:rPr sz="2000" dirty="0" err="1">
                <a:latin typeface="微软雅黑" panose="020B0503020204020204" charset="-122"/>
                <a:ea typeface="微软雅黑" panose="020B0503020204020204" charset="-122"/>
              </a:rPr>
              <a:t>谈判对手的情况</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a:latin typeface="微软雅黑" panose="020B0503020204020204" charset="-122"/>
                <a:ea typeface="微软雅黑" panose="020B0503020204020204" charset="-122"/>
              </a:rPr>
              <a:t>    （2）</a:t>
            </a:r>
            <a:r>
              <a:rPr lang="zh-CN" sz="2000" dirty="0">
                <a:latin typeface="微软雅黑" panose="020B0503020204020204" charset="-122"/>
                <a:ea typeface="微软雅黑" panose="020B0503020204020204" charset="-122"/>
              </a:rPr>
              <a:t>（径直步入）</a:t>
            </a:r>
            <a:r>
              <a:rPr sz="2000" dirty="0" err="1">
                <a:latin typeface="微软雅黑" panose="020B0503020204020204" charset="-122"/>
                <a:ea typeface="微软雅黑" panose="020B0503020204020204" charset="-122"/>
              </a:rPr>
              <a:t>谈判人员应该径直步</a:t>
            </a:r>
            <a:r>
              <a:rPr lang="zh-CN" sz="2000" dirty="0">
                <a:latin typeface="微软雅黑" panose="020B0503020204020204" charset="-122"/>
                <a:ea typeface="微软雅黑" panose="020B0503020204020204" charset="-122"/>
              </a:rPr>
              <a:t>入</a:t>
            </a:r>
            <a:r>
              <a:rPr sz="2000" dirty="0" err="1">
                <a:latin typeface="微软雅黑" panose="020B0503020204020204" charset="-122"/>
                <a:ea typeface="微软雅黑" panose="020B0503020204020204" charset="-122"/>
              </a:rPr>
              <a:t>会场</a:t>
            </a:r>
            <a:r>
              <a:rPr lang="zh-CN" sz="2000" dirty="0">
                <a:latin typeface="微软雅黑" panose="020B0503020204020204" charset="-122"/>
                <a:ea typeface="微软雅黑" panose="020B0503020204020204" charset="-122"/>
              </a:rPr>
              <a:t>，开诚布公，态度友好</a:t>
            </a:r>
          </a:p>
          <a:p>
            <a:pPr marL="0" lvl="0" indent="0">
              <a:lnSpc>
                <a:spcPct val="200000"/>
              </a:lnSpc>
              <a:spcBef>
                <a:spcPct val="0"/>
              </a:spcBef>
              <a:buNone/>
            </a:pPr>
            <a:r>
              <a:rPr sz="2000" dirty="0">
                <a:latin typeface="微软雅黑" panose="020B0503020204020204" charset="-122"/>
                <a:ea typeface="微软雅黑" panose="020B0503020204020204" charset="-122"/>
              </a:rPr>
              <a:t>    （3）</a:t>
            </a:r>
            <a:r>
              <a:rPr lang="zh-CN" sz="2000" dirty="0">
                <a:latin typeface="微软雅黑" panose="020B0503020204020204" charset="-122"/>
                <a:ea typeface="微软雅黑" panose="020B0503020204020204" charset="-122"/>
              </a:rPr>
              <a:t>（服饰仪表）</a:t>
            </a:r>
            <a:r>
              <a:rPr sz="2000" dirty="0" err="1">
                <a:latin typeface="微软雅黑" panose="020B0503020204020204" charset="-122"/>
                <a:ea typeface="微软雅黑" panose="020B0503020204020204" charset="-122"/>
              </a:rPr>
              <a:t>谈判人员在服饰仪表上，要塑造符合自己身份的形象</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a:latin typeface="微软雅黑" panose="020B0503020204020204" charset="-122"/>
                <a:ea typeface="微软雅黑" panose="020B0503020204020204" charset="-122"/>
              </a:rPr>
              <a:t>    （4）</a:t>
            </a:r>
            <a:r>
              <a:rPr lang="zh-CN" sz="2000" dirty="0">
                <a:latin typeface="微软雅黑" panose="020B0503020204020204" charset="-122"/>
                <a:ea typeface="微软雅黑" panose="020B0503020204020204" charset="-122"/>
              </a:rPr>
              <a:t>（混合小组）</a:t>
            </a:r>
            <a:r>
              <a:rPr sz="2000" dirty="0" err="1">
                <a:latin typeface="微软雅黑" panose="020B0503020204020204" charset="-122"/>
                <a:ea typeface="微软雅黑" panose="020B0503020204020204" charset="-122"/>
              </a:rPr>
              <a:t>在开场阶段</a:t>
            </a:r>
            <a:r>
              <a:rPr lang="zh-CN" sz="2000" dirty="0">
                <a:latin typeface="微软雅黑" panose="020B0503020204020204" charset="-122"/>
                <a:ea typeface="微软雅黑" panose="020B0503020204020204" charset="-122"/>
              </a:rPr>
              <a:t>，最好站立说话，不必围成圆圈，分成混合小组</a:t>
            </a:r>
          </a:p>
          <a:p>
            <a:pPr marL="0" lvl="0" indent="0">
              <a:lnSpc>
                <a:spcPct val="200000"/>
              </a:lnSpc>
              <a:spcBef>
                <a:spcPct val="0"/>
              </a:spcBef>
              <a:buNone/>
            </a:pPr>
            <a:r>
              <a:rPr sz="2000" dirty="0">
                <a:latin typeface="微软雅黑" panose="020B0503020204020204" charset="-122"/>
                <a:ea typeface="微软雅黑" panose="020B0503020204020204" charset="-122"/>
              </a:rPr>
              <a:t>    （5）</a:t>
            </a:r>
            <a:r>
              <a:rPr lang="zh-CN" sz="2000" dirty="0">
                <a:latin typeface="微软雅黑" panose="020B0503020204020204" charset="-122"/>
                <a:ea typeface="微软雅黑" panose="020B0503020204020204" charset="-122"/>
              </a:rPr>
              <a:t>（轻松自如）</a:t>
            </a:r>
            <a:r>
              <a:rPr sz="2000" dirty="0" err="1">
                <a:latin typeface="微软雅黑" panose="020B0503020204020204" charset="-122"/>
                <a:ea typeface="微软雅黑" panose="020B0503020204020204" charset="-122"/>
              </a:rPr>
              <a:t>行为和说话都要轻松自如，不要慌慌张张</a:t>
            </a:r>
            <a:endParaRPr sz="2000" dirty="0">
              <a:latin typeface="微软雅黑" panose="020B0503020204020204" charset="-122"/>
              <a:ea typeface="微软雅黑" panose="020B0503020204020204" charset="-122"/>
            </a:endParaRPr>
          </a:p>
          <a:p>
            <a:pPr marL="0" lvl="0" indent="0">
              <a:lnSpc>
                <a:spcPct val="200000"/>
              </a:lnSpc>
              <a:spcBef>
                <a:spcPct val="0"/>
              </a:spcBef>
              <a:buNone/>
            </a:pPr>
            <a:r>
              <a:rPr sz="2000" dirty="0">
                <a:latin typeface="微软雅黑" panose="020B0503020204020204" charset="-122"/>
                <a:ea typeface="微软雅黑" panose="020B0503020204020204" charset="-122"/>
              </a:rPr>
              <a:t>    （6）</a:t>
            </a:r>
            <a:r>
              <a:rPr lang="zh-CN" sz="2000" dirty="0">
                <a:latin typeface="微软雅黑" panose="020B0503020204020204" charset="-122"/>
                <a:ea typeface="微软雅黑" panose="020B0503020204020204" charset="-122"/>
              </a:rPr>
              <a:t>（注意手势）</a:t>
            </a:r>
            <a:r>
              <a:rPr sz="2000" dirty="0" err="1">
                <a:latin typeface="微软雅黑" panose="020B0503020204020204" charset="-122"/>
                <a:ea typeface="微软雅黑" panose="020B0503020204020204" charset="-122"/>
              </a:rPr>
              <a:t>注意手势和触碰行为</a:t>
            </a:r>
            <a:endParaRPr sz="2000" dirty="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一、创造良好的谈判气氛</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第二节  开局阶段的策略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dirty="0">
                <a:latin typeface="微软雅黑" panose="020B0503020204020204" charset="-122"/>
                <a:ea typeface="微软雅黑" panose="020B0503020204020204" charset="-122"/>
              </a:rPr>
              <a:t> </a:t>
            </a:r>
            <a:r>
              <a:rPr sz="2000" dirty="0" err="1">
                <a:latin typeface="微软雅黑" panose="020B0503020204020204" charset="-122"/>
                <a:ea typeface="微软雅黑" panose="020B0503020204020204" charset="-122"/>
              </a:rPr>
              <a:t>切忌离题太远，应尽量将话题集中于以下四个方面</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 （1）谈判目标</a:t>
            </a:r>
          </a:p>
          <a:p>
            <a:pPr marL="0" lvl="0" indent="0">
              <a:lnSpc>
                <a:spcPct val="200000"/>
              </a:lnSpc>
              <a:spcBef>
                <a:spcPct val="0"/>
              </a:spcBef>
              <a:buNone/>
            </a:pPr>
            <a:r>
              <a:rPr sz="2000" dirty="0">
                <a:latin typeface="微软雅黑" panose="020B0503020204020204" charset="-122"/>
                <a:ea typeface="微软雅黑" panose="020B0503020204020204" charset="-122"/>
              </a:rPr>
              <a:t> （2）谈判计划   </a:t>
            </a:r>
          </a:p>
          <a:p>
            <a:pPr marL="0" lvl="0" indent="0">
              <a:lnSpc>
                <a:spcPct val="200000"/>
              </a:lnSpc>
              <a:spcBef>
                <a:spcPct val="0"/>
              </a:spcBef>
              <a:buNone/>
            </a:pPr>
            <a:r>
              <a:rPr sz="2000" dirty="0">
                <a:latin typeface="微软雅黑" panose="020B0503020204020204" charset="-122"/>
                <a:ea typeface="微软雅黑" panose="020B0503020204020204" charset="-122"/>
              </a:rPr>
              <a:t> （3）谈判进度</a:t>
            </a:r>
          </a:p>
          <a:p>
            <a:pPr marL="0" lvl="0" indent="0">
              <a:lnSpc>
                <a:spcPct val="200000"/>
              </a:lnSpc>
              <a:spcBef>
                <a:spcPct val="0"/>
              </a:spcBef>
              <a:buNone/>
            </a:pPr>
            <a:r>
              <a:rPr sz="2000" dirty="0">
                <a:latin typeface="微软雅黑" panose="020B0503020204020204" charset="-122"/>
                <a:ea typeface="微软雅黑" panose="020B0503020204020204" charset="-122"/>
              </a:rPr>
              <a:t> （4）谈判人员</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二、交换意见</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第二节  开局阶段的策略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dirty="0" err="1">
                <a:latin typeface="微软雅黑" panose="020B0503020204020204" charset="-122"/>
                <a:ea typeface="微软雅黑" panose="020B0503020204020204" charset="-122"/>
              </a:rPr>
              <a:t>在报价和磋商之前，为了摸清对方可作</a:t>
            </a:r>
            <a:r>
              <a:rPr sz="2000" u="sng" dirty="0" err="1">
                <a:solidFill>
                  <a:srgbClr val="C00000"/>
                </a:solidFill>
                <a:latin typeface="微软雅黑" panose="020B0503020204020204" charset="-122"/>
                <a:ea typeface="微软雅黑" panose="020B0503020204020204" charset="-122"/>
              </a:rPr>
              <a:t>开场陈述</a:t>
            </a:r>
            <a:r>
              <a:rPr sz="2000" dirty="0" err="1">
                <a:latin typeface="微软雅黑" panose="020B0503020204020204" charset="-122"/>
                <a:ea typeface="微软雅黑" panose="020B0503020204020204" charset="-122"/>
              </a:rPr>
              <a:t>和</a:t>
            </a:r>
            <a:r>
              <a:rPr sz="2000" u="sng" dirty="0" err="1">
                <a:solidFill>
                  <a:srgbClr val="C00000"/>
                </a:solidFill>
                <a:latin typeface="微软雅黑" panose="020B0503020204020204" charset="-122"/>
                <a:ea typeface="微软雅黑" panose="020B0503020204020204" charset="-122"/>
              </a:rPr>
              <a:t>倡议</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1.</a:t>
            </a:r>
            <a:r>
              <a:rPr sz="2000" b="1" dirty="0">
                <a:solidFill>
                  <a:srgbClr val="C00000"/>
                </a:solidFill>
                <a:latin typeface="微软雅黑" panose="020B0503020204020204" charset="-122"/>
                <a:ea typeface="微软雅黑" panose="020B0503020204020204" charset="-122"/>
              </a:rPr>
              <a:t>开场陈述</a:t>
            </a:r>
            <a:r>
              <a:rPr lang="zh-CN" sz="2000" dirty="0">
                <a:latin typeface="微软雅黑" panose="020B0503020204020204" charset="-122"/>
                <a:ea typeface="微软雅黑" panose="020B0503020204020204" charset="-122"/>
              </a:rPr>
              <a:t>：</a:t>
            </a:r>
            <a:r>
              <a:rPr sz="2000" dirty="0" err="1">
                <a:latin typeface="微软雅黑" panose="020B0503020204020204" charset="-122"/>
                <a:ea typeface="微软雅黑" panose="020B0503020204020204" charset="-122"/>
              </a:rPr>
              <a:t>即双方分别阐明自己对有关问题的看法和原则，开场陈述的重点是己方的利益，但它</a:t>
            </a:r>
            <a:r>
              <a:rPr sz="2000" u="sng" dirty="0" err="1">
                <a:solidFill>
                  <a:srgbClr val="C00000"/>
                </a:solidFill>
                <a:latin typeface="微软雅黑" panose="020B0503020204020204" charset="-122"/>
                <a:ea typeface="微软雅黑" panose="020B0503020204020204" charset="-122"/>
              </a:rPr>
              <a:t>不是具体的</a:t>
            </a:r>
            <a:r>
              <a:rPr sz="2000" dirty="0" err="1">
                <a:latin typeface="微软雅黑" panose="020B0503020204020204" charset="-122"/>
                <a:ea typeface="微软雅黑" panose="020B0503020204020204" charset="-122"/>
              </a:rPr>
              <a:t>，而是原则性的</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2.</a:t>
            </a:r>
            <a:r>
              <a:rPr sz="2000" b="1" dirty="0">
                <a:solidFill>
                  <a:srgbClr val="C00000"/>
                </a:solidFill>
                <a:latin typeface="微软雅黑" panose="020B0503020204020204" charset="-122"/>
                <a:ea typeface="微软雅黑" panose="020B0503020204020204" charset="-122"/>
              </a:rPr>
              <a:t>倡议</a:t>
            </a:r>
            <a:r>
              <a:rPr lang="zh-CN" sz="2000" dirty="0">
                <a:latin typeface="微软雅黑" panose="020B0503020204020204" charset="-122"/>
                <a:ea typeface="微软雅黑" panose="020B0503020204020204" charset="-122"/>
              </a:rPr>
              <a:t>：</a:t>
            </a:r>
            <a:r>
              <a:rPr sz="2000" dirty="0" err="1">
                <a:latin typeface="微软雅黑" panose="020B0503020204020204" charset="-122"/>
                <a:ea typeface="微软雅黑" panose="020B0503020204020204" charset="-122"/>
              </a:rPr>
              <a:t>是指双方开场陈述后，需要作出一种把双方引向寻求</a:t>
            </a:r>
            <a:r>
              <a:rPr sz="2000" u="sng" dirty="0" err="1">
                <a:solidFill>
                  <a:srgbClr val="C00000"/>
                </a:solidFill>
                <a:latin typeface="微软雅黑" panose="020B0503020204020204" charset="-122"/>
                <a:ea typeface="微软雅黑" panose="020B0503020204020204" charset="-122"/>
              </a:rPr>
              <a:t>共同利益</a:t>
            </a:r>
            <a:r>
              <a:rPr sz="2000" dirty="0" err="1">
                <a:latin typeface="微软雅黑" panose="020B0503020204020204" charset="-122"/>
                <a:ea typeface="微软雅黑" panose="020B0503020204020204" charset="-122"/>
              </a:rPr>
              <a:t>的陈述</a:t>
            </a:r>
            <a:r>
              <a:rPr sz="2000" dirty="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 开场陈述</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第二节  开局阶段的策略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dirty="0">
                <a:latin typeface="微软雅黑" panose="020B0503020204020204" charset="-122"/>
                <a:ea typeface="微软雅黑" panose="020B0503020204020204" charset="-122"/>
              </a:rPr>
              <a:t>（</a:t>
            </a:r>
            <a:r>
              <a:rPr sz="2000" b="1" dirty="0" err="1">
                <a:latin typeface="微软雅黑" panose="020B0503020204020204" charset="-122"/>
                <a:ea typeface="微软雅黑" panose="020B0503020204020204" charset="-122"/>
              </a:rPr>
              <a:t>一）考虑谈判双方之间的关系</a:t>
            </a:r>
            <a:endParaRPr sz="2000" b="1" dirty="0">
              <a:latin typeface="微软雅黑" panose="020B0503020204020204" charset="-122"/>
              <a:ea typeface="微软雅黑" panose="020B0503020204020204" charset="-122"/>
            </a:endParaRPr>
          </a:p>
          <a:p>
            <a:pPr marL="0" lvl="0" indent="0">
              <a:lnSpc>
                <a:spcPct val="200000"/>
              </a:lnSpc>
              <a:spcBef>
                <a:spcPct val="0"/>
              </a:spcBef>
              <a:buNone/>
            </a:pPr>
            <a:r>
              <a:rPr sz="2000" dirty="0">
                <a:latin typeface="微软雅黑" panose="020B0503020204020204" charset="-122"/>
                <a:ea typeface="微软雅黑" panose="020B0503020204020204" charset="-122"/>
              </a:rPr>
              <a:t>   （1）若有过业务往来且关系很好——</a:t>
            </a:r>
            <a:r>
              <a:rPr sz="2000" dirty="0" err="1">
                <a:latin typeface="微软雅黑" panose="020B0503020204020204" charset="-122"/>
                <a:ea typeface="微软雅黑" panose="020B0503020204020204" charset="-122"/>
              </a:rPr>
              <a:t>这种友好的关系应作为谈判的基础</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   （2）若有过业务往来但关系一般——</a:t>
            </a:r>
            <a:r>
              <a:rPr sz="2000" dirty="0" err="1">
                <a:latin typeface="微软雅黑" panose="020B0503020204020204" charset="-122"/>
                <a:ea typeface="微软雅黑" panose="020B0503020204020204" charset="-122"/>
              </a:rPr>
              <a:t>争取创造比较友好、和谐的气氛</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   （3）若有过一定的业务往来，但己方对对方的印象不好——</a:t>
            </a:r>
            <a:r>
              <a:rPr sz="2000" dirty="0" err="1">
                <a:latin typeface="微软雅黑" panose="020B0503020204020204" charset="-122"/>
                <a:ea typeface="微软雅黑" panose="020B0503020204020204" charset="-122"/>
              </a:rPr>
              <a:t>谈判气氛应是严肃、凝重的</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   （4）若从来没有业务往来</a:t>
            </a:r>
            <a:r>
              <a:rPr lang="en-US" sz="2000" dirty="0">
                <a:latin typeface="微软雅黑" panose="020B0503020204020204" charset="-122"/>
                <a:ea typeface="微软雅黑" panose="020B0503020204020204" charset="-122"/>
              </a:rPr>
              <a:t>——</a:t>
            </a:r>
            <a:r>
              <a:rPr sz="2000" dirty="0" err="1">
                <a:latin typeface="微软雅黑" panose="020B0503020204020204" charset="-122"/>
                <a:ea typeface="微软雅黑" panose="020B0503020204020204" charset="-122"/>
              </a:rPr>
              <a:t>努力创造一种真诚、友好的气氛</a:t>
            </a:r>
            <a:r>
              <a:rPr sz="2000" dirty="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四、开局阶段应考虑的因素</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第二节  开局阶段的策略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dirty="0">
                <a:latin typeface="微软雅黑" panose="020B0503020204020204" charset="-122"/>
                <a:ea typeface="微软雅黑" panose="020B0503020204020204" charset="-122"/>
              </a:rPr>
              <a:t>（</a:t>
            </a:r>
            <a:r>
              <a:rPr sz="2000" b="1" dirty="0" err="1">
                <a:latin typeface="微软雅黑" panose="020B0503020204020204" charset="-122"/>
                <a:ea typeface="微软雅黑" panose="020B0503020204020204" charset="-122"/>
              </a:rPr>
              <a:t>二）考虑双方的实力</a:t>
            </a:r>
            <a:endParaRPr sz="2000" b="1" dirty="0">
              <a:latin typeface="微软雅黑" panose="020B0503020204020204" charset="-122"/>
              <a:ea typeface="微软雅黑" panose="020B0503020204020204" charset="-122"/>
            </a:endParaRPr>
          </a:p>
          <a:p>
            <a:pPr marL="0" lvl="0" indent="0">
              <a:lnSpc>
                <a:spcPct val="200000"/>
              </a:lnSpc>
              <a:spcBef>
                <a:spcPct val="0"/>
              </a:spcBef>
              <a:buNone/>
            </a:pPr>
            <a:r>
              <a:rPr sz="2000" b="1" dirty="0">
                <a:latin typeface="微软雅黑" panose="020B0503020204020204" charset="-122"/>
                <a:ea typeface="微软雅黑" panose="020B0503020204020204" charset="-122"/>
              </a:rPr>
              <a:t>    </a:t>
            </a:r>
            <a:r>
              <a:rPr sz="2000" dirty="0">
                <a:latin typeface="微软雅黑" panose="020B0503020204020204" charset="-122"/>
                <a:ea typeface="微软雅黑" panose="020B0503020204020204" charset="-122"/>
              </a:rPr>
              <a:t>（1）双方谈判实力相当</a:t>
            </a:r>
            <a:r>
              <a:rPr lang="en-US" sz="2000" dirty="0">
                <a:latin typeface="微软雅黑" panose="020B0503020204020204" charset="-122"/>
                <a:ea typeface="微软雅黑" panose="020B0503020204020204" charset="-122"/>
              </a:rPr>
              <a:t>——</a:t>
            </a:r>
            <a:r>
              <a:rPr sz="2000" dirty="0" err="1">
                <a:latin typeface="微软雅黑" panose="020B0503020204020204" charset="-122"/>
                <a:ea typeface="微软雅黑" panose="020B0503020204020204" charset="-122"/>
              </a:rPr>
              <a:t>力求创造一种友好、轻松、和谐的气氛</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    （2）己方谈判实力明显强于对方</a:t>
            </a:r>
            <a:r>
              <a:rPr lang="en-US" sz="2000" dirty="0">
                <a:latin typeface="微软雅黑" panose="020B0503020204020204" charset="-122"/>
                <a:ea typeface="微软雅黑" panose="020B0503020204020204" charset="-122"/>
              </a:rPr>
              <a:t>——</a:t>
            </a:r>
            <a:r>
              <a:rPr sz="2000" dirty="0" err="1">
                <a:latin typeface="微软雅黑" panose="020B0503020204020204" charset="-122"/>
                <a:ea typeface="微软雅黑" panose="020B0503020204020204" charset="-122"/>
              </a:rPr>
              <a:t>在语言和姿态上，既要表现得礼貌友好</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                                                            </a:t>
            </a:r>
            <a:r>
              <a:rPr sz="2000" dirty="0" err="1">
                <a:latin typeface="微软雅黑" panose="020B0503020204020204" charset="-122"/>
                <a:ea typeface="微软雅黑" panose="020B0503020204020204" charset="-122"/>
              </a:rPr>
              <a:t>又要充分显示出己方的自信和气势</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    （3）己方谈判实力弱于对方</a:t>
            </a:r>
            <a:r>
              <a:rPr lang="en-US" sz="2000" dirty="0">
                <a:latin typeface="微软雅黑" panose="020B0503020204020204" charset="-122"/>
                <a:ea typeface="微软雅黑" panose="020B0503020204020204" charset="-122"/>
              </a:rPr>
              <a:t>——</a:t>
            </a:r>
            <a:r>
              <a:rPr sz="2000" dirty="0">
                <a:latin typeface="微软雅黑" panose="020B0503020204020204" charset="-122"/>
                <a:ea typeface="微软雅黑" panose="020B0503020204020204" charset="-122"/>
              </a:rPr>
              <a:t>①</a:t>
            </a:r>
            <a:r>
              <a:rPr sz="2000" dirty="0" err="1">
                <a:latin typeface="微软雅黑" panose="020B0503020204020204" charset="-122"/>
                <a:ea typeface="微软雅黑" panose="020B0503020204020204" charset="-122"/>
              </a:rPr>
              <a:t>要表示出友好和积极合作的意愿</a:t>
            </a:r>
            <a:r>
              <a:rPr sz="2000" dirty="0">
                <a:latin typeface="微软雅黑" panose="020B0503020204020204" charset="-122"/>
                <a:ea typeface="微软雅黑" panose="020B0503020204020204" charset="-122"/>
              </a:rPr>
              <a:t>；</a:t>
            </a:r>
          </a:p>
          <a:p>
            <a:pPr marL="0" lvl="0" indent="0">
              <a:lnSpc>
                <a:spcPct val="200000"/>
              </a:lnSpc>
              <a:spcBef>
                <a:spcPct val="0"/>
              </a:spcBef>
              <a:buNone/>
            </a:pPr>
            <a:r>
              <a:rPr sz="2000" dirty="0">
                <a:latin typeface="微软雅黑" panose="020B0503020204020204" charset="-122"/>
                <a:ea typeface="微软雅黑" panose="020B0503020204020204" charset="-122"/>
              </a:rPr>
              <a:t>                                                      ②</a:t>
            </a:r>
            <a:r>
              <a:rPr sz="2000" dirty="0" err="1">
                <a:latin typeface="微软雅黑" panose="020B0503020204020204" charset="-122"/>
                <a:ea typeface="微软雅黑" panose="020B0503020204020204" charset="-122"/>
              </a:rPr>
              <a:t>也要充满自信，使对方不能轻视我们</a:t>
            </a:r>
            <a:r>
              <a:rPr sz="2000" dirty="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四、开局阶段应考虑的因素</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谈判双方有过业务往来但关系不好，在谈判开局阶段</a:t>
            </a:r>
            <a:r>
              <a:rPr lang="zh-CN" sz="2000">
                <a:latin typeface="微软雅黑" panose="020B0503020204020204" charset="-122"/>
                <a:ea typeface="微软雅黑" panose="020B0503020204020204" charset="-122"/>
                <a:sym typeface="+mn-ea"/>
              </a:rPr>
              <a:t>的气氛应该是</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A.热烈、愉快的气氛</a:t>
            </a:r>
          </a:p>
          <a:p>
            <a:pPr marL="0" lvl="0" indent="0">
              <a:lnSpc>
                <a:spcPct val="200000"/>
              </a:lnSpc>
              <a:spcBef>
                <a:spcPct val="0"/>
              </a:spcBef>
              <a:buNone/>
            </a:pPr>
            <a:r>
              <a:rPr sz="2000">
                <a:latin typeface="微软雅黑" panose="020B0503020204020204" charset="-122"/>
                <a:ea typeface="微软雅黑" panose="020B0503020204020204" charset="-122"/>
              </a:rPr>
              <a:t>B.友好、和谐的气氛</a:t>
            </a:r>
          </a:p>
          <a:p>
            <a:pPr marL="0" lvl="0" indent="0">
              <a:lnSpc>
                <a:spcPct val="200000"/>
              </a:lnSpc>
              <a:spcBef>
                <a:spcPct val="0"/>
              </a:spcBef>
              <a:buNone/>
            </a:pPr>
            <a:r>
              <a:rPr sz="2000">
                <a:latin typeface="微软雅黑" panose="020B0503020204020204" charset="-122"/>
                <a:ea typeface="微软雅黑" panose="020B0503020204020204" charset="-122"/>
              </a:rPr>
              <a:t>C.严肃、凝重的气氛</a:t>
            </a:r>
          </a:p>
          <a:p>
            <a:pPr marL="0" lvl="0" indent="0">
              <a:lnSpc>
                <a:spcPct val="200000"/>
              </a:lnSpc>
              <a:spcBef>
                <a:spcPct val="0"/>
              </a:spcBef>
              <a:buNone/>
            </a:pPr>
            <a:r>
              <a:rPr sz="2000">
                <a:latin typeface="微软雅黑" panose="020B0503020204020204" charset="-122"/>
                <a:ea typeface="微软雅黑" panose="020B0503020204020204" charset="-122"/>
              </a:rPr>
              <a:t>D.</a:t>
            </a:r>
            <a:r>
              <a:rPr sz="2000">
                <a:latin typeface="微软雅黑" panose="020B0503020204020204" charset="-122"/>
                <a:ea typeface="微软雅黑" panose="020B0503020204020204" charset="-122"/>
                <a:sym typeface="+mn-ea"/>
              </a:rPr>
              <a:t>真</a:t>
            </a:r>
            <a:r>
              <a:rPr lang="zh-CN" sz="2000">
                <a:latin typeface="微软雅黑" panose="020B0503020204020204" charset="-122"/>
                <a:ea typeface="微软雅黑" panose="020B0503020204020204" charset="-122"/>
                <a:sym typeface="+mn-ea"/>
              </a:rPr>
              <a:t>诚</a:t>
            </a:r>
            <a:r>
              <a:rPr sz="2000">
                <a:latin typeface="微软雅黑" panose="020B0503020204020204" charset="-122"/>
                <a:ea typeface="微软雅黑" panose="020B0503020204020204" charset="-122"/>
              </a:rPr>
              <a:t>、友好的气氛</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谈判双方有过业务往来但关系不好，在谈判开局阶段</a:t>
            </a:r>
            <a:r>
              <a:rPr lang="zh-CN" sz="2000">
                <a:latin typeface="微软雅黑" panose="020B0503020204020204" charset="-122"/>
                <a:ea typeface="微软雅黑" panose="020B0503020204020204" charset="-122"/>
              </a:rPr>
              <a:t>的气氛应该是</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A.热烈、愉快的气氛</a:t>
            </a:r>
          </a:p>
          <a:p>
            <a:pPr marL="0" lvl="0" indent="0">
              <a:lnSpc>
                <a:spcPct val="200000"/>
              </a:lnSpc>
              <a:spcBef>
                <a:spcPct val="0"/>
              </a:spcBef>
              <a:buNone/>
            </a:pPr>
            <a:r>
              <a:rPr sz="2000">
                <a:latin typeface="微软雅黑" panose="020B0503020204020204" charset="-122"/>
                <a:ea typeface="微软雅黑" panose="020B0503020204020204" charset="-122"/>
              </a:rPr>
              <a:t>B.友好、和谐的气氛</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C.严肃、凝重的气氛</a:t>
            </a:r>
          </a:p>
          <a:p>
            <a:pPr marL="0" lvl="0" indent="0">
              <a:lnSpc>
                <a:spcPct val="200000"/>
              </a:lnSpc>
              <a:spcBef>
                <a:spcPct val="0"/>
              </a:spcBef>
              <a:buNone/>
            </a:pPr>
            <a:r>
              <a:rPr sz="2000">
                <a:latin typeface="微软雅黑" panose="020B0503020204020204" charset="-122"/>
                <a:ea typeface="微软雅黑" panose="020B0503020204020204" charset="-122"/>
              </a:rPr>
              <a:t>D.真</a:t>
            </a:r>
            <a:r>
              <a:rPr lang="zh-CN" sz="2000">
                <a:latin typeface="微软雅黑" panose="020B0503020204020204" charset="-122"/>
                <a:ea typeface="微软雅黑" panose="020B0503020204020204" charset="-122"/>
              </a:rPr>
              <a:t>诚</a:t>
            </a:r>
            <a:r>
              <a:rPr sz="2000">
                <a:latin typeface="微软雅黑" panose="020B0503020204020204" charset="-122"/>
                <a:ea typeface="微软雅黑" panose="020B0503020204020204" charset="-122"/>
              </a:rPr>
              <a:t>、友好的气氛</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1610</a:t>
            </a:r>
            <a:r>
              <a:rPr lang="zh-CN" altLang="en-US" sz="2000">
                <a:latin typeface="微软雅黑" panose="020B0503020204020204" charset="-122"/>
                <a:ea typeface="微软雅黑" panose="020B0503020204020204" charset="-122"/>
              </a:rPr>
              <a:t>真题】</a:t>
            </a:r>
            <a:r>
              <a:rPr sz="2000">
                <a:latin typeface="微软雅黑" panose="020B0503020204020204" charset="-122"/>
                <a:ea typeface="微软雅黑" panose="020B0503020204020204" charset="-122"/>
              </a:rPr>
              <a:t>下列选项不属于国际商务谈判与一般贸易谈判共性的是（  ）</a:t>
            </a:r>
          </a:p>
          <a:p>
            <a:pPr marL="0" lvl="0" indent="0">
              <a:lnSpc>
                <a:spcPct val="200000"/>
              </a:lnSpc>
              <a:spcBef>
                <a:spcPct val="0"/>
              </a:spcBef>
              <a:buNone/>
            </a:pPr>
            <a:r>
              <a:rPr sz="2000">
                <a:latin typeface="微软雅黑" panose="020B0503020204020204" charset="-122"/>
                <a:ea typeface="微软雅黑" panose="020B0503020204020204" charset="-122"/>
              </a:rPr>
              <a:t>A.以经济利益为目的  </a:t>
            </a:r>
          </a:p>
          <a:p>
            <a:pPr marL="0" lvl="0" indent="0">
              <a:lnSpc>
                <a:spcPct val="200000"/>
              </a:lnSpc>
              <a:spcBef>
                <a:spcPct val="0"/>
              </a:spcBef>
              <a:buNone/>
            </a:pPr>
            <a:r>
              <a:rPr sz="2000">
                <a:latin typeface="微软雅黑" panose="020B0503020204020204" charset="-122"/>
                <a:ea typeface="微软雅黑" panose="020B0503020204020204" charset="-122"/>
              </a:rPr>
              <a:t>B.影响谈判的因素复杂  </a:t>
            </a:r>
          </a:p>
          <a:p>
            <a:pPr marL="0" lvl="0" indent="0">
              <a:lnSpc>
                <a:spcPct val="200000"/>
              </a:lnSpc>
              <a:spcBef>
                <a:spcPct val="0"/>
              </a:spcBef>
              <a:buNone/>
            </a:pPr>
            <a:r>
              <a:rPr sz="2000">
                <a:latin typeface="微软雅黑" panose="020B0503020204020204" charset="-122"/>
                <a:ea typeface="微软雅黑" panose="020B0503020204020204" charset="-122"/>
              </a:rPr>
              <a:t>C.以价格作为谈判核心 </a:t>
            </a:r>
          </a:p>
          <a:p>
            <a:pPr marL="0" lvl="0" indent="0">
              <a:lnSpc>
                <a:spcPct val="200000"/>
              </a:lnSpc>
              <a:spcBef>
                <a:spcPct val="0"/>
              </a:spcBef>
              <a:buNone/>
            </a:pPr>
            <a:r>
              <a:rPr sz="2000">
                <a:latin typeface="微软雅黑" panose="020B0503020204020204" charset="-122"/>
                <a:ea typeface="微软雅黑" panose="020B0503020204020204" charset="-122"/>
              </a:rPr>
              <a:t>D.以经济利益作为谈判的主要评价指标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第四章 国际商务谈判各阶段的策略</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936750" y="1546225"/>
            <a:ext cx="6847840" cy="4228465"/>
          </a:xfrm>
          <a:prstGeom prst="rect">
            <a:avLst/>
          </a:prstGeom>
        </p:spPr>
      </p:pic>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第三节 报价阶段的策略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（1）如果预期双方各不相让——“先下手为强” </a:t>
            </a:r>
          </a:p>
          <a:p>
            <a:pPr marL="0" lvl="0" indent="0">
              <a:lnSpc>
                <a:spcPct val="200000"/>
              </a:lnSpc>
              <a:spcBef>
                <a:spcPct val="0"/>
              </a:spcBef>
              <a:buNone/>
            </a:pPr>
            <a:r>
              <a:rPr sz="2000">
                <a:latin typeface="微软雅黑" panose="020B0503020204020204" charset="-122"/>
                <a:ea typeface="微软雅黑" panose="020B0503020204020204" charset="-122"/>
              </a:rPr>
              <a:t>（2）如果己方强于对方——己方先报价有利</a:t>
            </a:r>
          </a:p>
          <a:p>
            <a:pPr marL="0" lvl="0" indent="0">
              <a:lnSpc>
                <a:spcPct val="200000"/>
              </a:lnSpc>
              <a:spcBef>
                <a:spcPct val="0"/>
              </a:spcBef>
              <a:buNone/>
            </a:pPr>
            <a:r>
              <a:rPr sz="2000">
                <a:latin typeface="微软雅黑" panose="020B0503020204020204" charset="-122"/>
                <a:ea typeface="微软雅黑" panose="020B0503020204020204" charset="-122"/>
              </a:rPr>
              <a:t>（3）如果对方是老客户且合作较愉快——谁先报价都可</a:t>
            </a:r>
          </a:p>
          <a:p>
            <a:pPr marL="0" lvl="0" indent="0">
              <a:lnSpc>
                <a:spcPct val="200000"/>
              </a:lnSpc>
              <a:spcBef>
                <a:spcPct val="0"/>
              </a:spcBef>
              <a:buNone/>
            </a:pPr>
            <a:r>
              <a:rPr sz="2000">
                <a:latin typeface="微软雅黑" panose="020B0503020204020204" charset="-122"/>
                <a:ea typeface="微软雅黑" panose="020B0503020204020204" charset="-122"/>
              </a:rPr>
              <a:t>（4）就一般惯例而言，</a:t>
            </a:r>
            <a:r>
              <a:rPr sz="2000" u="sng">
                <a:solidFill>
                  <a:srgbClr val="C00000"/>
                </a:solidFill>
                <a:latin typeface="微软雅黑" panose="020B0503020204020204" charset="-122"/>
                <a:ea typeface="微软雅黑" panose="020B0503020204020204" charset="-122"/>
              </a:rPr>
              <a:t>发起谈判的人应带头先报价</a:t>
            </a:r>
            <a:r>
              <a:rPr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（5）如双方都是谈判行家，则谁先报价均可。</a:t>
            </a:r>
          </a:p>
          <a:p>
            <a:pPr marL="0" lvl="0" indent="0">
              <a:lnSpc>
                <a:spcPct val="200000"/>
              </a:lnSpc>
              <a:spcBef>
                <a:spcPct val="0"/>
              </a:spcBef>
              <a:buNone/>
            </a:pPr>
            <a:r>
              <a:rPr sz="2000">
                <a:latin typeface="微软雅黑" panose="020B0503020204020204" charset="-122"/>
                <a:ea typeface="微软雅黑" panose="020B0503020204020204" charset="-122"/>
              </a:rPr>
              <a:t>         如对方是谈判行家，自己不是，则让对方先报价可能较为有利</a:t>
            </a:r>
            <a:r>
              <a:rPr lang="zh-CN" sz="2000">
                <a:latin typeface="微软雅黑" panose="020B0503020204020204" charset="-122"/>
                <a:ea typeface="微软雅黑" panose="020B0503020204020204" charset="-122"/>
              </a:rPr>
              <a:t>（引导）</a:t>
            </a:r>
            <a:r>
              <a:rPr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（6）如对方是外行，自己先报价可能较为有利</a:t>
            </a:r>
          </a:p>
          <a:p>
            <a:pPr marL="0" lvl="0" indent="0">
              <a:lnSpc>
                <a:spcPct val="200000"/>
              </a:lnSpc>
              <a:spcBef>
                <a:spcPct val="0"/>
              </a:spcBef>
              <a:buNone/>
            </a:pPr>
            <a:r>
              <a:rPr sz="2000">
                <a:latin typeface="微软雅黑" panose="020B0503020204020204" charset="-122"/>
                <a:ea typeface="微软雅黑" panose="020B0503020204020204" charset="-122"/>
              </a:rPr>
              <a:t>（7）</a:t>
            </a:r>
            <a:r>
              <a:rPr sz="2000" u="sng">
                <a:solidFill>
                  <a:srgbClr val="C00000"/>
                </a:solidFill>
                <a:latin typeface="微软雅黑" panose="020B0503020204020204" charset="-122"/>
                <a:ea typeface="微软雅黑" panose="020B0503020204020204" charset="-122"/>
              </a:rPr>
              <a:t>按照惯例，由卖方先报价</a:t>
            </a:r>
            <a:r>
              <a:rPr sz="2000">
                <a:latin typeface="微软雅黑" panose="020B0503020204020204" charset="-122"/>
                <a:ea typeface="微软雅黑" panose="020B0503020204020204" charset="-122"/>
              </a:rPr>
              <a:t>。</a:t>
            </a:r>
            <a:r>
              <a:rPr lang="zh-CN" sz="2000">
                <a:latin typeface="微软雅黑" panose="020B0503020204020204" charset="-122"/>
                <a:ea typeface="微软雅黑" panose="020B0503020204020204" charset="-122"/>
              </a:rPr>
              <a:t>（卖方报价是一种义务，买方还价也是一种义务）</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一、报价的先后                    </a:t>
            </a:r>
            <a:r>
              <a:rPr lang="zh-CN" altLang="en-US" sz="2400" b="1">
                <a:solidFill>
                  <a:srgbClr val="C00000"/>
                </a:solidFill>
                <a:latin typeface="楷体" panose="02010609060101010101" charset="-122"/>
                <a:ea typeface="楷体" panose="02010609060101010101" charset="-122"/>
                <a:sym typeface="+mn-ea"/>
              </a:rPr>
              <a:t>总结</a:t>
            </a:r>
            <a:r>
              <a:rPr lang="en-US" altLang="zh-CN" sz="2400" b="1">
                <a:solidFill>
                  <a:srgbClr val="C00000"/>
                </a:solidFill>
                <a:latin typeface="楷体" panose="02010609060101010101" charset="-122"/>
                <a:ea typeface="楷体" panose="02010609060101010101" charset="-122"/>
                <a:sym typeface="+mn-ea"/>
              </a:rPr>
              <a:t>:</a:t>
            </a:r>
            <a:r>
              <a:rPr lang="zh-CN" altLang="en-US" sz="2400" b="1">
                <a:solidFill>
                  <a:srgbClr val="C00000"/>
                </a:solidFill>
                <a:latin typeface="楷体" panose="02010609060101010101" charset="-122"/>
                <a:ea typeface="楷体" panose="02010609060101010101" charset="-122"/>
                <a:sym typeface="+mn-ea"/>
              </a:rPr>
              <a:t>强的一方，先报价。</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如果谈判对方是外行，这时可采用的报价策略是 (  )</a:t>
            </a:r>
          </a:p>
          <a:p>
            <a:pPr marL="0" lvl="0" indent="0">
              <a:lnSpc>
                <a:spcPct val="200000"/>
              </a:lnSpc>
              <a:spcBef>
                <a:spcPct val="0"/>
              </a:spcBef>
              <a:buNone/>
            </a:pPr>
            <a:r>
              <a:rPr sz="2000">
                <a:latin typeface="微软雅黑" panose="020B0503020204020204" charset="-122"/>
                <a:ea typeface="微软雅黑" panose="020B0503020204020204" charset="-122"/>
              </a:rPr>
              <a:t>A.先报价  </a:t>
            </a:r>
          </a:p>
          <a:p>
            <a:pPr marL="0" lvl="0" indent="0">
              <a:lnSpc>
                <a:spcPct val="200000"/>
              </a:lnSpc>
              <a:spcBef>
                <a:spcPct val="0"/>
              </a:spcBef>
              <a:buNone/>
            </a:pPr>
            <a:r>
              <a:rPr sz="2000">
                <a:latin typeface="微软雅黑" panose="020B0503020204020204" charset="-122"/>
                <a:ea typeface="微软雅黑" panose="020B0503020204020204" charset="-122"/>
              </a:rPr>
              <a:t>B.后报价 </a:t>
            </a:r>
          </a:p>
          <a:p>
            <a:pPr marL="0" lvl="0" indent="0">
              <a:lnSpc>
                <a:spcPct val="200000"/>
              </a:lnSpc>
              <a:spcBef>
                <a:spcPct val="0"/>
              </a:spcBef>
              <a:buNone/>
            </a:pPr>
            <a:r>
              <a:rPr sz="2000">
                <a:latin typeface="微软雅黑" panose="020B0503020204020204" charset="-122"/>
                <a:ea typeface="微软雅黑" panose="020B0503020204020204" charset="-122"/>
              </a:rPr>
              <a:t>C.先后无所谓 </a:t>
            </a:r>
          </a:p>
          <a:p>
            <a:pPr marL="0" lvl="0" indent="0">
              <a:lnSpc>
                <a:spcPct val="200000"/>
              </a:lnSpc>
              <a:spcBef>
                <a:spcPct val="0"/>
              </a:spcBef>
              <a:buNone/>
            </a:pPr>
            <a:r>
              <a:rPr sz="2000">
                <a:latin typeface="微软雅黑" panose="020B0503020204020204" charset="-122"/>
                <a:ea typeface="微软雅黑" panose="020B0503020204020204" charset="-122"/>
              </a:rPr>
              <a:t>D.不清楚</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如果谈判对方是外行，这时可采用的报价策略是 (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A.先报价</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B.后报价 </a:t>
            </a:r>
          </a:p>
          <a:p>
            <a:pPr marL="0" lvl="0" indent="0">
              <a:lnSpc>
                <a:spcPct val="200000"/>
              </a:lnSpc>
              <a:spcBef>
                <a:spcPct val="0"/>
              </a:spcBef>
              <a:buNone/>
            </a:pPr>
            <a:r>
              <a:rPr sz="2000">
                <a:latin typeface="微软雅黑" panose="020B0503020204020204" charset="-122"/>
                <a:ea typeface="微软雅黑" panose="020B0503020204020204" charset="-122"/>
              </a:rPr>
              <a:t>C.先后无所谓 </a:t>
            </a:r>
          </a:p>
          <a:p>
            <a:pPr marL="0" lvl="0" indent="0">
              <a:lnSpc>
                <a:spcPct val="200000"/>
              </a:lnSpc>
              <a:spcBef>
                <a:spcPct val="0"/>
              </a:spcBef>
              <a:buNone/>
            </a:pPr>
            <a:r>
              <a:rPr sz="2000">
                <a:latin typeface="微软雅黑" panose="020B0503020204020204" charset="-122"/>
                <a:ea typeface="微软雅黑" panose="020B0503020204020204" charset="-122"/>
              </a:rPr>
              <a:t>D.不清楚</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第三节 报价阶段的策略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报价</a:t>
            </a:r>
            <a:r>
              <a:rPr sz="2000">
                <a:latin typeface="微软雅黑" panose="020B0503020204020204" charset="-122"/>
                <a:ea typeface="微软雅黑" panose="020B0503020204020204" charset="-122"/>
              </a:rPr>
              <a:t>原则：</a:t>
            </a:r>
          </a:p>
          <a:p>
            <a:pPr marL="0" lvl="0" indent="0">
              <a:lnSpc>
                <a:spcPct val="200000"/>
              </a:lnSpc>
              <a:spcBef>
                <a:spcPct val="0"/>
              </a:spcBef>
              <a:buNone/>
            </a:pPr>
            <a:r>
              <a:rPr sz="2000">
                <a:latin typeface="微软雅黑" panose="020B0503020204020204" charset="-122"/>
                <a:ea typeface="微软雅黑" panose="020B0503020204020204" charset="-122"/>
              </a:rPr>
              <a:t>    （一）掌握行情是报价的基础</a:t>
            </a:r>
          </a:p>
          <a:p>
            <a:pPr marL="0" lvl="0" indent="0">
              <a:lnSpc>
                <a:spcPct val="200000"/>
              </a:lnSpc>
              <a:spcBef>
                <a:spcPct val="0"/>
              </a:spcBef>
              <a:buNone/>
            </a:pPr>
            <a:r>
              <a:rPr sz="2000">
                <a:latin typeface="微软雅黑" panose="020B0503020204020204" charset="-122"/>
                <a:ea typeface="微软雅黑" panose="020B0503020204020204" charset="-122"/>
              </a:rPr>
              <a:t>    （二）报价的原则</a:t>
            </a:r>
          </a:p>
          <a:p>
            <a:pPr marL="0" lvl="0" indent="0">
              <a:lnSpc>
                <a:spcPct val="200000"/>
              </a:lnSpc>
              <a:spcBef>
                <a:spcPct val="0"/>
              </a:spcBef>
              <a:buNone/>
            </a:pPr>
            <a:r>
              <a:rPr sz="2000">
                <a:latin typeface="微软雅黑" panose="020B0503020204020204" charset="-122"/>
                <a:ea typeface="微软雅黑" panose="020B0503020204020204" charset="-122"/>
              </a:rPr>
              <a:t>    （三）最低可接纳水平</a:t>
            </a:r>
          </a:p>
          <a:p>
            <a:pPr marL="0" lvl="0" indent="0">
              <a:lnSpc>
                <a:spcPct val="200000"/>
              </a:lnSpc>
              <a:spcBef>
                <a:spcPct val="0"/>
              </a:spcBef>
              <a:buNone/>
            </a:pPr>
            <a:r>
              <a:rPr sz="2000">
                <a:latin typeface="微软雅黑" panose="020B0503020204020204" charset="-122"/>
                <a:ea typeface="微软雅黑" panose="020B0503020204020204" charset="-122"/>
              </a:rPr>
              <a:t>    （四）确定报价</a:t>
            </a:r>
          </a:p>
          <a:p>
            <a:pPr marL="0" lvl="0" indent="0">
              <a:lnSpc>
                <a:spcPct val="200000"/>
              </a:lnSpc>
              <a:spcBef>
                <a:spcPct val="0"/>
              </a:spcBef>
              <a:buNone/>
            </a:pPr>
            <a:r>
              <a:rPr sz="2000">
                <a:latin typeface="微软雅黑" panose="020B0503020204020204" charset="-122"/>
                <a:ea typeface="微软雅黑" panose="020B0503020204020204" charset="-122"/>
              </a:rPr>
              <a:t>    （五）报价过程</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（六）两种典型报价术</a:t>
            </a:r>
            <a:endParaRPr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二、如何报价</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第三节 报价阶段的策略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70789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b="1">
                <a:latin typeface="微软雅黑" panose="020B0503020204020204" charset="-122"/>
                <a:ea typeface="微软雅黑" panose="020B0503020204020204" charset="-122"/>
              </a:rPr>
              <a:t>（一）掌握行情是报价的基础</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谈判人员根据以往和现在所收集和掌握的、来自各种渠道的商业情报和市场信息，对其进行比较、分析、判断和预测。</a:t>
            </a:r>
          </a:p>
          <a:p>
            <a:pPr marL="0" lvl="0" indent="0">
              <a:lnSpc>
                <a:spcPct val="150000"/>
              </a:lnSpc>
              <a:spcBef>
                <a:spcPct val="0"/>
              </a:spcBef>
              <a:buNone/>
            </a:pPr>
            <a:r>
              <a:rPr sz="2000" b="1">
                <a:latin typeface="微软雅黑" panose="020B0503020204020204" charset="-122"/>
                <a:ea typeface="微软雅黑" panose="020B0503020204020204" charset="-122"/>
              </a:rPr>
              <a:t>（二）报价的原则</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通过反复比较和权衡，设法找出价格所带来的利益与被接受的成功率之间的最佳结合点。</a:t>
            </a:r>
          </a:p>
          <a:p>
            <a:pPr marL="0" lvl="0" indent="0">
              <a:lnSpc>
                <a:spcPct val="150000"/>
              </a:lnSpc>
              <a:spcBef>
                <a:spcPct val="0"/>
              </a:spcBef>
              <a:buNone/>
            </a:pPr>
            <a:r>
              <a:rPr sz="2000" b="1">
                <a:latin typeface="微软雅黑" panose="020B0503020204020204" charset="-122"/>
                <a:ea typeface="微软雅黑" panose="020B0503020204020204" charset="-122"/>
              </a:rPr>
              <a:t>（三）最低可接纳水平</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最低可接纳水平是指最差的但却可以勉强接纳的最终谈判结果。</a:t>
            </a:r>
          </a:p>
          <a:p>
            <a:pPr marL="0" lvl="0" indent="0">
              <a:lnSpc>
                <a:spcPct val="150000"/>
              </a:lnSpc>
              <a:spcBef>
                <a:spcPct val="0"/>
              </a:spcBef>
              <a:buNone/>
            </a:pPr>
            <a:r>
              <a:rPr sz="2000" b="1">
                <a:latin typeface="微软雅黑" panose="020B0503020204020204" charset="-122"/>
                <a:ea typeface="微软雅黑" panose="020B0503020204020204" charset="-122"/>
              </a:rPr>
              <a:t>（四）确定报价：</a:t>
            </a:r>
            <a:r>
              <a:rPr sz="2000">
                <a:latin typeface="微软雅黑" panose="020B0503020204020204" charset="-122"/>
                <a:ea typeface="微软雅黑" panose="020B0503020204020204" charset="-122"/>
              </a:rPr>
              <a:t>报价的虚头必须是合情合理的，即能找出合适的理由为之辩护。</a:t>
            </a:r>
          </a:p>
          <a:p>
            <a:pPr marL="0" lvl="0" indent="0">
              <a:lnSpc>
                <a:spcPct val="150000"/>
              </a:lnSpc>
              <a:spcBef>
                <a:spcPct val="0"/>
              </a:spcBef>
              <a:buNone/>
            </a:pPr>
            <a:r>
              <a:rPr sz="2000" b="1">
                <a:latin typeface="微软雅黑" panose="020B0503020204020204" charset="-122"/>
                <a:ea typeface="微软雅黑" panose="020B0503020204020204" charset="-122"/>
              </a:rPr>
              <a:t>（五）报价过程</a:t>
            </a:r>
            <a:endParaRPr sz="2000">
              <a:latin typeface="微软雅黑" panose="020B0503020204020204" charset="-122"/>
              <a:ea typeface="微软雅黑" panose="020B0503020204020204" charset="-122"/>
            </a:endParaRPr>
          </a:p>
          <a:p>
            <a:pPr marL="0" lvl="0" indent="0">
              <a:lnSpc>
                <a:spcPct val="150000"/>
              </a:lnSpc>
              <a:spcBef>
                <a:spcPct val="0"/>
              </a:spcBef>
              <a:buNone/>
            </a:pPr>
            <a:r>
              <a:rPr sz="2000">
                <a:latin typeface="微软雅黑" panose="020B0503020204020204" charset="-122"/>
                <a:ea typeface="微软雅黑" panose="020B0503020204020204" charset="-122"/>
              </a:rPr>
              <a:t>    报盘：卖方主动开盘报价叫报盘。</a:t>
            </a:r>
          </a:p>
          <a:p>
            <a:pPr marL="0" lvl="0" indent="0">
              <a:lnSpc>
                <a:spcPct val="150000"/>
              </a:lnSpc>
              <a:spcBef>
                <a:spcPct val="0"/>
              </a:spcBef>
              <a:buNone/>
            </a:pPr>
            <a:r>
              <a:rPr sz="2000">
                <a:latin typeface="微软雅黑" panose="020B0503020204020204" charset="-122"/>
                <a:ea typeface="微软雅黑" panose="020B0503020204020204" charset="-122"/>
              </a:rPr>
              <a:t>    递盘：买方主动开盘报价叫递盘。</a:t>
            </a:r>
          </a:p>
          <a:p>
            <a:pPr marL="0" lvl="0" indent="0">
              <a:lnSpc>
                <a:spcPct val="150000"/>
              </a:lnSpc>
              <a:spcBef>
                <a:spcPct val="0"/>
              </a:spcBef>
              <a:buNone/>
            </a:pPr>
            <a:r>
              <a:rPr sz="2000">
                <a:latin typeface="微软雅黑" panose="020B0503020204020204" charset="-122"/>
                <a:ea typeface="微软雅黑" panose="020B0503020204020204" charset="-122"/>
              </a:rPr>
              <a:t>    实盘：在正式谈判中，开盘都是不可撤销的。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二、如何报价</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在正式谈判中，不可撤销的开盘叫</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A．报盘	</a:t>
            </a:r>
          </a:p>
          <a:p>
            <a:pPr marL="0" lvl="0" indent="0">
              <a:lnSpc>
                <a:spcPct val="200000"/>
              </a:lnSpc>
              <a:spcBef>
                <a:spcPct val="0"/>
              </a:spcBef>
              <a:buNone/>
            </a:pPr>
            <a:r>
              <a:rPr sz="2000">
                <a:latin typeface="微软雅黑" panose="020B0503020204020204" charset="-122"/>
                <a:ea typeface="微软雅黑" panose="020B0503020204020204" charset="-122"/>
              </a:rPr>
              <a:t>B．递盘</a:t>
            </a:r>
          </a:p>
          <a:p>
            <a:pPr marL="0" lvl="0" indent="0">
              <a:lnSpc>
                <a:spcPct val="200000"/>
              </a:lnSpc>
              <a:spcBef>
                <a:spcPct val="0"/>
              </a:spcBef>
              <a:buNone/>
            </a:pPr>
            <a:r>
              <a:rPr sz="2000">
                <a:latin typeface="微软雅黑" panose="020B0503020204020204" charset="-122"/>
                <a:ea typeface="微软雅黑" panose="020B0503020204020204" charset="-122"/>
              </a:rPr>
              <a:t>C．实盘	</a:t>
            </a:r>
          </a:p>
          <a:p>
            <a:pPr marL="0" lvl="0" indent="0">
              <a:lnSpc>
                <a:spcPct val="200000"/>
              </a:lnSpc>
              <a:spcBef>
                <a:spcPct val="0"/>
              </a:spcBef>
              <a:buNone/>
            </a:pPr>
            <a:r>
              <a:rPr sz="2000">
                <a:latin typeface="微软雅黑" panose="020B0503020204020204" charset="-122"/>
                <a:ea typeface="微软雅黑" panose="020B0503020204020204" charset="-122"/>
              </a:rPr>
              <a:t>D．虚盘</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在正式谈判中，不可撤销的开盘叫</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A．报盘	</a:t>
            </a:r>
          </a:p>
          <a:p>
            <a:pPr marL="0" lvl="0" indent="0">
              <a:lnSpc>
                <a:spcPct val="200000"/>
              </a:lnSpc>
              <a:spcBef>
                <a:spcPct val="0"/>
              </a:spcBef>
              <a:buNone/>
            </a:pPr>
            <a:r>
              <a:rPr sz="2000">
                <a:latin typeface="微软雅黑" panose="020B0503020204020204" charset="-122"/>
                <a:ea typeface="微软雅黑" panose="020B0503020204020204" charset="-122"/>
              </a:rPr>
              <a:t>B．递盘</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C．实盘</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D．虚盘</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第三节 报价阶段的策略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70789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b="1">
                <a:latin typeface="微软雅黑" panose="020B0503020204020204" charset="-122"/>
                <a:ea typeface="微软雅黑" panose="020B0503020204020204" charset="-122"/>
              </a:rPr>
              <a:t>（六）两种典型报价术</a:t>
            </a:r>
          </a:p>
          <a:p>
            <a:pPr marL="0" lvl="0" indent="0">
              <a:lnSpc>
                <a:spcPct val="150000"/>
              </a:lnSpc>
              <a:spcBef>
                <a:spcPct val="0"/>
              </a:spcBef>
              <a:buNone/>
            </a:pPr>
            <a:r>
              <a:rPr sz="2000">
                <a:latin typeface="微软雅黑" panose="020B0503020204020204" charset="-122"/>
                <a:ea typeface="微软雅黑" panose="020B0503020204020204" charset="-122"/>
              </a:rPr>
              <a:t>1.</a:t>
            </a:r>
            <a:r>
              <a:rPr sz="2000" u="sng">
                <a:solidFill>
                  <a:srgbClr val="C00000"/>
                </a:solidFill>
                <a:latin typeface="微软雅黑" panose="020B0503020204020204" charset="-122"/>
                <a:ea typeface="微软雅黑" panose="020B0503020204020204" charset="-122"/>
              </a:rPr>
              <a:t>西欧式报价</a:t>
            </a:r>
          </a:p>
          <a:p>
            <a:pPr marL="0" lvl="0" indent="0">
              <a:lnSpc>
                <a:spcPct val="150000"/>
              </a:lnSpc>
              <a:spcBef>
                <a:spcPct val="0"/>
              </a:spcBef>
              <a:buNone/>
            </a:pPr>
            <a:r>
              <a:rPr sz="2000">
                <a:latin typeface="微软雅黑" panose="020B0503020204020204" charset="-122"/>
                <a:ea typeface="微软雅黑" panose="020B0503020204020204" charset="-122"/>
              </a:rPr>
              <a:t>（1）提出含有较大虚头的价格</a:t>
            </a:r>
          </a:p>
          <a:p>
            <a:pPr marL="0" lvl="0" indent="0">
              <a:lnSpc>
                <a:spcPct val="150000"/>
              </a:lnSpc>
              <a:spcBef>
                <a:spcPct val="0"/>
              </a:spcBef>
              <a:buNone/>
            </a:pPr>
            <a:r>
              <a:rPr sz="2000">
                <a:latin typeface="微软雅黑" panose="020B0503020204020204" charset="-122"/>
                <a:ea typeface="微软雅黑" panose="020B0503020204020204" charset="-122"/>
              </a:rPr>
              <a:t>（2）根据买卖双方的实力对比和该笔交易的外部竞争状况，通过给予各种优惠，来逐步软化和接近买方的市场和条件，最终达成交易。</a:t>
            </a:r>
          </a:p>
          <a:p>
            <a:pPr marL="0" lvl="0" indent="0">
              <a:lnSpc>
                <a:spcPct val="150000"/>
              </a:lnSpc>
              <a:spcBef>
                <a:spcPct val="0"/>
              </a:spcBef>
              <a:buNone/>
            </a:pPr>
            <a:r>
              <a:rPr sz="2000">
                <a:latin typeface="微软雅黑" panose="020B0503020204020204" charset="-122"/>
                <a:ea typeface="微软雅黑" panose="020B0503020204020204" charset="-122"/>
              </a:rPr>
              <a:t>2.</a:t>
            </a:r>
            <a:r>
              <a:rPr sz="2000" u="sng">
                <a:solidFill>
                  <a:srgbClr val="C00000"/>
                </a:solidFill>
                <a:latin typeface="微软雅黑" panose="020B0503020204020204" charset="-122"/>
                <a:ea typeface="微软雅黑" panose="020B0503020204020204" charset="-122"/>
              </a:rPr>
              <a:t>日本式报价术</a:t>
            </a:r>
          </a:p>
          <a:p>
            <a:pPr marL="0" lvl="0" indent="0">
              <a:lnSpc>
                <a:spcPct val="150000"/>
              </a:lnSpc>
              <a:spcBef>
                <a:spcPct val="0"/>
              </a:spcBef>
              <a:buNone/>
            </a:pPr>
            <a:r>
              <a:rPr sz="2000">
                <a:latin typeface="微软雅黑" panose="020B0503020204020204" charset="-122"/>
                <a:ea typeface="微软雅黑" panose="020B0503020204020204" charset="-122"/>
              </a:rPr>
              <a:t>    概念：将最低价格列在价格表上，以求首先引起买主的兴趣。</a:t>
            </a:r>
          </a:p>
          <a:p>
            <a:pPr marL="0" lvl="0" indent="0">
              <a:lnSpc>
                <a:spcPct val="150000"/>
              </a:lnSpc>
              <a:spcBef>
                <a:spcPct val="0"/>
              </a:spcBef>
              <a:buNone/>
            </a:pPr>
            <a:r>
              <a:rPr sz="2000">
                <a:latin typeface="微软雅黑" panose="020B0503020204020204" charset="-122"/>
                <a:ea typeface="微软雅黑" panose="020B0503020204020204" charset="-122"/>
              </a:rPr>
              <a:t>    特点：以卖方最有利的结算条件为前提的，价格对买方有利，但其他方面条件对买方不利，如果买主要求改变有关条件，则卖主就会相应提高价格。因此，买卖双方最后成交的价格，往往高于价格表中的价格。</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二、如何报价</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第三节 报价阶段的策略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价格解释</a:t>
            </a:r>
            <a:r>
              <a:rPr sz="2000">
                <a:latin typeface="微软雅黑" panose="020B0503020204020204" charset="-122"/>
                <a:ea typeface="微软雅黑" panose="020B0503020204020204" charset="-122"/>
              </a:rPr>
              <a:t>：在对方报价完毕之后，不急于还价，而是要求对方对其价格的构成、报价依据、计算的基础以及方式方法等作出详细的解释。</a:t>
            </a:r>
          </a:p>
          <a:p>
            <a:pPr marL="0" lvl="0" indent="0">
              <a:lnSpc>
                <a:spcPct val="200000"/>
              </a:lnSpc>
              <a:spcBef>
                <a:spcPct val="0"/>
              </a:spcBef>
              <a:buNone/>
            </a:pPr>
            <a:r>
              <a:rPr sz="2000">
                <a:latin typeface="微软雅黑" panose="020B0503020204020204" charset="-122"/>
                <a:ea typeface="微软雅黑" panose="020B0503020204020204" charset="-122"/>
              </a:rPr>
              <a:t>      针对对方的报价，有两种行动选择：</a:t>
            </a:r>
          </a:p>
          <a:p>
            <a:pPr marL="0" lvl="0" indent="0">
              <a:lnSpc>
                <a:spcPct val="200000"/>
              </a:lnSpc>
              <a:spcBef>
                <a:spcPct val="0"/>
              </a:spcBef>
              <a:buNone/>
            </a:pPr>
            <a:r>
              <a:rPr sz="2000">
                <a:latin typeface="微软雅黑" panose="020B0503020204020204" charset="-122"/>
                <a:ea typeface="微软雅黑" panose="020B0503020204020204" charset="-122"/>
              </a:rPr>
              <a:t>         ①要求对方降低报价；</a:t>
            </a:r>
          </a:p>
          <a:p>
            <a:pPr marL="0" lvl="0" indent="0">
              <a:lnSpc>
                <a:spcPct val="200000"/>
              </a:lnSpc>
              <a:spcBef>
                <a:spcPct val="0"/>
              </a:spcBef>
              <a:buNone/>
            </a:pPr>
            <a:r>
              <a:rPr sz="2000">
                <a:latin typeface="微软雅黑" panose="020B0503020204020204" charset="-122"/>
                <a:ea typeface="微软雅黑" panose="020B0503020204020204" charset="-122"/>
              </a:rPr>
              <a:t>         ②提出自己的报价。</a:t>
            </a:r>
          </a:p>
          <a:p>
            <a:pPr marL="0" lvl="0" indent="0">
              <a:lnSpc>
                <a:spcPct val="200000"/>
              </a:lnSpc>
              <a:spcBef>
                <a:spcPct val="0"/>
              </a:spcBef>
              <a:buNone/>
            </a:pPr>
            <a:r>
              <a:rPr sz="2000">
                <a:latin typeface="微软雅黑" panose="020B0503020204020204" charset="-122"/>
                <a:ea typeface="微软雅黑" panose="020B0503020204020204" charset="-122"/>
              </a:rPr>
              <a:t>      一般来讲，第一种选择比较有利。</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三、如何对待对方的报价</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1610</a:t>
            </a:r>
            <a:r>
              <a:rPr lang="zh-CN" altLang="en-US" sz="2000">
                <a:latin typeface="微软雅黑" panose="020B0503020204020204" charset="-122"/>
                <a:ea typeface="微软雅黑" panose="020B0503020204020204" charset="-122"/>
              </a:rPr>
              <a:t>真题】</a:t>
            </a:r>
            <a:r>
              <a:rPr sz="2000">
                <a:latin typeface="微软雅黑" panose="020B0503020204020204" charset="-122"/>
                <a:ea typeface="微软雅黑" panose="020B0503020204020204" charset="-122"/>
              </a:rPr>
              <a:t>下列选项不属于国际商务谈判与一般贸易谈判共性的是（  ）</a:t>
            </a:r>
          </a:p>
          <a:p>
            <a:pPr marL="0" lvl="0" indent="0">
              <a:lnSpc>
                <a:spcPct val="200000"/>
              </a:lnSpc>
              <a:spcBef>
                <a:spcPct val="0"/>
              </a:spcBef>
              <a:buNone/>
            </a:pPr>
            <a:r>
              <a:rPr sz="2000">
                <a:latin typeface="微软雅黑" panose="020B0503020204020204" charset="-122"/>
                <a:ea typeface="微软雅黑" panose="020B0503020204020204" charset="-122"/>
              </a:rPr>
              <a:t>A.以经济利益为目的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B.影响谈判的因素复杂  </a:t>
            </a:r>
          </a:p>
          <a:p>
            <a:pPr marL="0" lvl="0" indent="0">
              <a:lnSpc>
                <a:spcPct val="200000"/>
              </a:lnSpc>
              <a:spcBef>
                <a:spcPct val="0"/>
              </a:spcBef>
              <a:buNone/>
            </a:pPr>
            <a:r>
              <a:rPr sz="2000">
                <a:latin typeface="微软雅黑" panose="020B0503020204020204" charset="-122"/>
                <a:ea typeface="微软雅黑" panose="020B0503020204020204" charset="-122"/>
              </a:rPr>
              <a:t>C.以价格作为谈判核心 </a:t>
            </a:r>
          </a:p>
          <a:p>
            <a:pPr marL="0" lvl="0" indent="0">
              <a:lnSpc>
                <a:spcPct val="200000"/>
              </a:lnSpc>
              <a:spcBef>
                <a:spcPct val="0"/>
              </a:spcBef>
              <a:buNone/>
            </a:pPr>
            <a:r>
              <a:rPr sz="2000">
                <a:latin typeface="微软雅黑" panose="020B0503020204020204" charset="-122"/>
                <a:ea typeface="微软雅黑" panose="020B0503020204020204" charset="-122"/>
              </a:rPr>
              <a:t>D.以经济利益作为谈判的主要评价指标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第三节 报价阶段的策略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报价解释时必须遵守的原则：</a:t>
            </a:r>
          </a:p>
          <a:p>
            <a:pPr marL="0" lvl="0" indent="0">
              <a:lnSpc>
                <a:spcPct val="200000"/>
              </a:lnSpc>
              <a:spcBef>
                <a:spcPct val="0"/>
              </a:spcBef>
              <a:buNone/>
            </a:pPr>
            <a:r>
              <a:rPr sz="2000">
                <a:latin typeface="微软雅黑" panose="020B0503020204020204" charset="-122"/>
                <a:ea typeface="微软雅黑" panose="020B0503020204020204" charset="-122"/>
              </a:rPr>
              <a:t>（1）</a:t>
            </a:r>
            <a:r>
              <a:rPr sz="2000" u="sng">
                <a:solidFill>
                  <a:srgbClr val="C00000"/>
                </a:solidFill>
                <a:latin typeface="微软雅黑" panose="020B0503020204020204" charset="-122"/>
                <a:ea typeface="微软雅黑" panose="020B0503020204020204" charset="-122"/>
              </a:rPr>
              <a:t>不问不答</a:t>
            </a:r>
            <a:r>
              <a:rPr sz="2000">
                <a:latin typeface="微软雅黑" panose="020B0503020204020204" charset="-122"/>
                <a:ea typeface="微软雅黑" panose="020B0503020204020204" charset="-122"/>
              </a:rPr>
              <a:t>：言多必失</a:t>
            </a:r>
          </a:p>
          <a:p>
            <a:pPr marL="0" lvl="0" indent="0">
              <a:lnSpc>
                <a:spcPct val="200000"/>
              </a:lnSpc>
              <a:spcBef>
                <a:spcPct val="0"/>
              </a:spcBef>
              <a:buNone/>
            </a:pPr>
            <a:r>
              <a:rPr sz="2000">
                <a:latin typeface="微软雅黑" panose="020B0503020204020204" charset="-122"/>
                <a:ea typeface="微软雅黑" panose="020B0503020204020204" charset="-122"/>
              </a:rPr>
              <a:t>（2）</a:t>
            </a:r>
            <a:r>
              <a:rPr sz="2000" u="sng">
                <a:solidFill>
                  <a:srgbClr val="C00000"/>
                </a:solidFill>
                <a:latin typeface="微软雅黑" panose="020B0503020204020204" charset="-122"/>
                <a:ea typeface="微软雅黑" panose="020B0503020204020204" charset="-122"/>
              </a:rPr>
              <a:t>有问必答</a:t>
            </a:r>
            <a:r>
              <a:rPr sz="2000">
                <a:latin typeface="微软雅黑" panose="020B0503020204020204" charset="-122"/>
                <a:ea typeface="微软雅黑" panose="020B0503020204020204" charset="-122"/>
              </a:rPr>
              <a:t>：对对方提出的所有有关问题，都要</a:t>
            </a:r>
            <a:r>
              <a:rPr lang="zh-CN" sz="2000">
                <a:latin typeface="微软雅黑" panose="020B0503020204020204" charset="-122"/>
                <a:ea typeface="微软雅黑" panose="020B0503020204020204" charset="-122"/>
              </a:rPr>
              <a:t>一一</a:t>
            </a:r>
            <a:r>
              <a:rPr sz="2000">
                <a:latin typeface="微软雅黑" panose="020B0503020204020204" charset="-122"/>
                <a:ea typeface="微软雅黑" panose="020B0503020204020204" charset="-122"/>
              </a:rPr>
              <a:t>作出回答，并且要很流畅、</a:t>
            </a:r>
          </a:p>
          <a:p>
            <a:pPr marL="0" lvl="0" indent="0">
              <a:lnSpc>
                <a:spcPct val="200000"/>
              </a:lnSpc>
              <a:spcBef>
                <a:spcPct val="0"/>
              </a:spcBef>
              <a:buNone/>
            </a:pPr>
            <a:r>
              <a:rPr sz="2000">
                <a:latin typeface="微软雅黑" panose="020B0503020204020204" charset="-122"/>
                <a:ea typeface="微软雅黑" panose="020B0503020204020204" charset="-122"/>
              </a:rPr>
              <a:t>                         很痛快地予以回答。</a:t>
            </a:r>
          </a:p>
          <a:p>
            <a:pPr marL="0" lvl="0" indent="0">
              <a:lnSpc>
                <a:spcPct val="200000"/>
              </a:lnSpc>
              <a:spcBef>
                <a:spcPct val="0"/>
              </a:spcBef>
              <a:buNone/>
            </a:pPr>
            <a:r>
              <a:rPr sz="2000">
                <a:latin typeface="微软雅黑" panose="020B0503020204020204" charset="-122"/>
                <a:ea typeface="微软雅黑" panose="020B0503020204020204" charset="-122"/>
              </a:rPr>
              <a:t>（3）</a:t>
            </a:r>
            <a:r>
              <a:rPr sz="2000" u="sng">
                <a:solidFill>
                  <a:srgbClr val="C00000"/>
                </a:solidFill>
                <a:latin typeface="微软雅黑" panose="020B0503020204020204" charset="-122"/>
                <a:ea typeface="微软雅黑" panose="020B0503020204020204" charset="-122"/>
              </a:rPr>
              <a:t>避虚就实</a:t>
            </a:r>
            <a:r>
              <a:rPr sz="2000">
                <a:latin typeface="微软雅黑" panose="020B0503020204020204" charset="-122"/>
                <a:ea typeface="微软雅黑" panose="020B0503020204020204" charset="-122"/>
              </a:rPr>
              <a:t>：对己方报价中比较实质的部分应多讲一些，对于比较虚的部分，</a:t>
            </a:r>
          </a:p>
          <a:p>
            <a:pPr marL="0" lvl="0" indent="0">
              <a:lnSpc>
                <a:spcPct val="200000"/>
              </a:lnSpc>
              <a:spcBef>
                <a:spcPct val="0"/>
              </a:spcBef>
              <a:buNone/>
            </a:pPr>
            <a:r>
              <a:rPr sz="2000">
                <a:latin typeface="微软雅黑" panose="020B0503020204020204" charset="-122"/>
                <a:ea typeface="微软雅黑" panose="020B0503020204020204" charset="-122"/>
              </a:rPr>
              <a:t>                         应该少讲一些，甚至不讲。</a:t>
            </a:r>
          </a:p>
          <a:p>
            <a:pPr marL="0" lvl="0" indent="0">
              <a:lnSpc>
                <a:spcPct val="200000"/>
              </a:lnSpc>
              <a:spcBef>
                <a:spcPct val="0"/>
              </a:spcBef>
              <a:buNone/>
            </a:pPr>
            <a:r>
              <a:rPr sz="2000">
                <a:latin typeface="微软雅黑" panose="020B0503020204020204" charset="-122"/>
                <a:ea typeface="微软雅黑" panose="020B0503020204020204" charset="-122"/>
              </a:rPr>
              <a:t>（4）</a:t>
            </a:r>
            <a:r>
              <a:rPr sz="2000" u="sng">
                <a:solidFill>
                  <a:srgbClr val="C00000"/>
                </a:solidFill>
                <a:latin typeface="微软雅黑" panose="020B0503020204020204" charset="-122"/>
                <a:ea typeface="微软雅黑" panose="020B0503020204020204" charset="-122"/>
              </a:rPr>
              <a:t>能言不书</a:t>
            </a:r>
            <a:r>
              <a:rPr sz="2000">
                <a:latin typeface="微软雅黑" panose="020B0503020204020204" charset="-122"/>
                <a:ea typeface="微软雅黑" panose="020B0503020204020204" charset="-122"/>
              </a:rPr>
              <a:t>：能用口头表达和解释的，就不要用文字来书写</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 进行报价解释时必须遵循的原则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在谈判中进行报价解释时必须遵循的原则是（ ）</a:t>
            </a:r>
          </a:p>
          <a:p>
            <a:pPr marL="0" lvl="0" indent="0">
              <a:lnSpc>
                <a:spcPct val="200000"/>
              </a:lnSpc>
              <a:spcBef>
                <a:spcPct val="0"/>
              </a:spcBef>
              <a:buNone/>
            </a:pPr>
            <a:r>
              <a:rPr sz="2000">
                <a:latin typeface="微软雅黑" panose="020B0503020204020204" charset="-122"/>
                <a:ea typeface="微软雅黑" panose="020B0503020204020204" charset="-122"/>
              </a:rPr>
              <a:t>A．有问必答       </a:t>
            </a:r>
          </a:p>
          <a:p>
            <a:pPr marL="0" lvl="0" indent="0">
              <a:lnSpc>
                <a:spcPct val="200000"/>
              </a:lnSpc>
              <a:spcBef>
                <a:spcPct val="0"/>
              </a:spcBef>
              <a:buNone/>
            </a:pPr>
            <a:r>
              <a:rPr sz="2000">
                <a:latin typeface="微软雅黑" panose="020B0503020204020204" charset="-122"/>
                <a:ea typeface="微软雅黑" panose="020B0503020204020204" charset="-122"/>
              </a:rPr>
              <a:t>B．不问也答        </a:t>
            </a:r>
          </a:p>
          <a:p>
            <a:pPr marL="0" lvl="0" indent="0">
              <a:lnSpc>
                <a:spcPct val="200000"/>
              </a:lnSpc>
              <a:spcBef>
                <a:spcPct val="0"/>
              </a:spcBef>
              <a:buNone/>
            </a:pPr>
            <a:r>
              <a:rPr sz="2000">
                <a:latin typeface="微软雅黑" panose="020B0503020204020204" charset="-122"/>
                <a:ea typeface="微软雅黑" panose="020B0503020204020204" charset="-122"/>
              </a:rPr>
              <a:t>C．能书不言        </a:t>
            </a:r>
          </a:p>
          <a:p>
            <a:pPr marL="0" lvl="0" indent="0">
              <a:lnSpc>
                <a:spcPct val="200000"/>
              </a:lnSpc>
              <a:spcBef>
                <a:spcPct val="0"/>
              </a:spcBef>
              <a:buNone/>
            </a:pPr>
            <a:r>
              <a:rPr sz="2000">
                <a:latin typeface="微软雅黑" panose="020B0503020204020204" charset="-122"/>
                <a:ea typeface="微软雅黑" panose="020B0503020204020204" charset="-122"/>
              </a:rPr>
              <a:t>D．避实就虚</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在谈判中进行报价解释时必须遵循的原则是（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A．有问必答</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B．不问也答        </a:t>
            </a:r>
          </a:p>
          <a:p>
            <a:pPr marL="0" lvl="0" indent="0">
              <a:lnSpc>
                <a:spcPct val="200000"/>
              </a:lnSpc>
              <a:spcBef>
                <a:spcPct val="0"/>
              </a:spcBef>
              <a:buNone/>
            </a:pPr>
            <a:r>
              <a:rPr sz="2000">
                <a:latin typeface="微软雅黑" panose="020B0503020204020204" charset="-122"/>
                <a:ea typeface="微软雅黑" panose="020B0503020204020204" charset="-122"/>
              </a:rPr>
              <a:t>C．能书不言        </a:t>
            </a:r>
          </a:p>
          <a:p>
            <a:pPr marL="0" lvl="0" indent="0">
              <a:lnSpc>
                <a:spcPct val="200000"/>
              </a:lnSpc>
              <a:spcBef>
                <a:spcPct val="0"/>
              </a:spcBef>
              <a:buNone/>
            </a:pPr>
            <a:r>
              <a:rPr sz="2000">
                <a:latin typeface="微软雅黑" panose="020B0503020204020204" charset="-122"/>
                <a:ea typeface="微软雅黑" panose="020B0503020204020204" charset="-122"/>
              </a:rPr>
              <a:t>D．避实就虚</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第四章 国际商务谈判各阶段的策略</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936750" y="1546225"/>
            <a:ext cx="6847840" cy="4228465"/>
          </a:xfrm>
          <a:prstGeom prst="rect">
            <a:avLst/>
          </a:prstGeom>
        </p:spPr>
      </p:pic>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第四节  磋商阶段的策略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70675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sz="2000">
                <a:latin typeface="微软雅黑" panose="020B0503020204020204" charset="-122"/>
                <a:ea typeface="微软雅黑" panose="020B0503020204020204" charset="-122"/>
              </a:rPr>
              <a:t>      </a:t>
            </a:r>
            <a:r>
              <a:rPr sz="2000">
                <a:latin typeface="微软雅黑" panose="020B0503020204020204" charset="-122"/>
                <a:ea typeface="微软雅黑" panose="020B0503020204020204" charset="-122"/>
              </a:rPr>
              <a:t>磋商阶段也可叫</a:t>
            </a:r>
            <a:r>
              <a:rPr sz="2000" b="1">
                <a:solidFill>
                  <a:srgbClr val="C00000"/>
                </a:solidFill>
                <a:latin typeface="微软雅黑" panose="020B0503020204020204" charset="-122"/>
                <a:ea typeface="微软雅黑" panose="020B0503020204020204" charset="-122"/>
              </a:rPr>
              <a:t>讨价还价阶段</a:t>
            </a:r>
            <a:r>
              <a:rPr sz="2000">
                <a:latin typeface="微软雅黑" panose="020B0503020204020204" charset="-122"/>
                <a:ea typeface="微软雅黑" panose="020B0503020204020204" charset="-122"/>
              </a:rPr>
              <a:t>，关键</a:t>
            </a:r>
            <a:r>
              <a:rPr lang="zh-CN" sz="2000">
                <a:latin typeface="微软雅黑" panose="020B0503020204020204" charset="-122"/>
                <a:ea typeface="微软雅黑" panose="020B0503020204020204" charset="-122"/>
              </a:rPr>
              <a:t>阶段，</a:t>
            </a:r>
            <a:r>
              <a:rPr sz="2000">
                <a:latin typeface="微软雅黑" panose="020B0503020204020204" charset="-122"/>
                <a:ea typeface="微软雅黑" panose="020B0503020204020204" charset="-122"/>
              </a:rPr>
              <a:t>最困难、最紧张的阶段。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第四节  磋商阶段的策略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谈判双方的分歧可分为</a:t>
            </a:r>
            <a:r>
              <a:rPr sz="2000" b="1" u="sng">
                <a:solidFill>
                  <a:srgbClr val="C00000"/>
                </a:solidFill>
                <a:latin typeface="微软雅黑" panose="020B0503020204020204" charset="-122"/>
                <a:ea typeface="微软雅黑" panose="020B0503020204020204" charset="-122"/>
              </a:rPr>
              <a:t>实质性分歧</a:t>
            </a:r>
            <a:r>
              <a:rPr sz="2000" b="1">
                <a:latin typeface="微软雅黑" panose="020B0503020204020204" charset="-122"/>
                <a:ea typeface="微软雅黑" panose="020B0503020204020204" charset="-122"/>
              </a:rPr>
              <a:t>和</a:t>
            </a:r>
            <a:r>
              <a:rPr sz="2000" b="1" u="sng">
                <a:solidFill>
                  <a:srgbClr val="C00000"/>
                </a:solidFill>
                <a:latin typeface="微软雅黑" panose="020B0503020204020204" charset="-122"/>
                <a:ea typeface="微软雅黑" panose="020B0503020204020204" charset="-122"/>
              </a:rPr>
              <a:t>假性分歧</a:t>
            </a:r>
            <a:r>
              <a:rPr sz="2000" b="1">
                <a:latin typeface="微软雅黑" panose="020B0503020204020204" charset="-122"/>
                <a:ea typeface="微软雅黑" panose="020B0503020204020204" charset="-122"/>
              </a:rPr>
              <a:t>两种。</a:t>
            </a:r>
          </a:p>
          <a:p>
            <a:pPr marL="0" lvl="0" indent="0">
              <a:lnSpc>
                <a:spcPct val="200000"/>
              </a:lnSpc>
              <a:spcBef>
                <a:spcPct val="0"/>
              </a:spcBef>
              <a:buNone/>
            </a:pPr>
            <a:r>
              <a:rPr sz="2000">
                <a:latin typeface="微软雅黑" panose="020B0503020204020204" charset="-122"/>
                <a:ea typeface="微软雅黑" panose="020B0503020204020204" charset="-122"/>
              </a:rPr>
              <a:t>    1.实质性分歧</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原则性的根本利益的真正分歧；</a:t>
            </a:r>
          </a:p>
          <a:p>
            <a:pPr marL="0" lvl="0" indent="0">
              <a:lnSpc>
                <a:spcPct val="200000"/>
              </a:lnSpc>
              <a:spcBef>
                <a:spcPct val="0"/>
              </a:spcBef>
              <a:buNone/>
            </a:pPr>
            <a:r>
              <a:rPr sz="2000">
                <a:latin typeface="微软雅黑" panose="020B0503020204020204" charset="-122"/>
                <a:ea typeface="微软雅黑" panose="020B0503020204020204" charset="-122"/>
              </a:rPr>
              <a:t>    2.假性分歧</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由于谈判中的一方或双方为了达到某种目的人为设置的难题或障碍，</a:t>
            </a:r>
          </a:p>
          <a:p>
            <a:pPr marL="0" lvl="0" indent="0">
              <a:lnSpc>
                <a:spcPct val="200000"/>
              </a:lnSpc>
              <a:spcBef>
                <a:spcPct val="0"/>
              </a:spcBef>
              <a:buNone/>
            </a:pPr>
            <a:r>
              <a:rPr sz="2000">
                <a:latin typeface="微软雅黑" panose="020B0503020204020204" charset="-122"/>
                <a:ea typeface="微软雅黑" panose="020B0503020204020204" charset="-122"/>
              </a:rPr>
              <a:t>                        是</a:t>
            </a:r>
            <a:r>
              <a:rPr sz="2000" u="sng">
                <a:solidFill>
                  <a:srgbClr val="C00000"/>
                </a:solidFill>
                <a:latin typeface="微软雅黑" panose="020B0503020204020204" charset="-122"/>
                <a:ea typeface="微软雅黑" panose="020B0503020204020204" charset="-122"/>
              </a:rPr>
              <a:t>人为制造的分歧</a:t>
            </a:r>
            <a:r>
              <a:rPr sz="2000">
                <a:latin typeface="微软雅黑" panose="020B0503020204020204" charset="-122"/>
                <a:ea typeface="微软雅黑" panose="020B0503020204020204" charset="-122"/>
              </a:rPr>
              <a:t>，目的是使自己在谈判中有较多的回旋余地。</a:t>
            </a:r>
          </a:p>
          <a:p>
            <a:pPr marL="0" lvl="0" indent="0">
              <a:lnSpc>
                <a:spcPct val="200000"/>
              </a:lnSpc>
              <a:spcBef>
                <a:spcPct val="0"/>
              </a:spcBef>
              <a:buNone/>
            </a:pPr>
            <a:r>
              <a:rPr sz="2000" b="1">
                <a:latin typeface="微软雅黑" panose="020B0503020204020204" charset="-122"/>
                <a:ea typeface="微软雅黑" panose="020B0503020204020204" charset="-122"/>
              </a:rPr>
              <a:t>对策：</a:t>
            </a:r>
            <a:r>
              <a:rPr sz="2000">
                <a:latin typeface="微软雅黑" panose="020B0503020204020204" charset="-122"/>
                <a:ea typeface="微软雅黑" panose="020B0503020204020204" charset="-122"/>
              </a:rPr>
              <a:t>1.对于假性分歧，要认真识别，坚持说理。</a:t>
            </a:r>
          </a:p>
          <a:p>
            <a:pPr marL="0" lvl="0" indent="0">
              <a:lnSpc>
                <a:spcPct val="200000"/>
              </a:lnSpc>
              <a:spcBef>
                <a:spcPct val="0"/>
              </a:spcBef>
              <a:buNone/>
            </a:pPr>
            <a:r>
              <a:rPr sz="2000">
                <a:latin typeface="微软雅黑" panose="020B0503020204020204" charset="-122"/>
                <a:ea typeface="微软雅黑" panose="020B0503020204020204" charset="-122"/>
              </a:rPr>
              <a:t>          2.对于实质性分歧就更需要认真对待。</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一、还价前的准备</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第四节  磋商阶段的策略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（一）考虑对方的反应</a:t>
            </a:r>
          </a:p>
          <a:p>
            <a:pPr marL="0" lvl="0" indent="0">
              <a:lnSpc>
                <a:spcPct val="200000"/>
              </a:lnSpc>
              <a:spcBef>
                <a:spcPct val="0"/>
              </a:spcBef>
              <a:buNone/>
            </a:pPr>
            <a:r>
              <a:rPr sz="2000">
                <a:latin typeface="微软雅黑" panose="020B0503020204020204" charset="-122"/>
                <a:ea typeface="微软雅黑" panose="020B0503020204020204" charset="-122"/>
              </a:rPr>
              <a:t>    （1）</a:t>
            </a:r>
            <a:r>
              <a:rPr sz="2000">
                <a:latin typeface="微软雅黑" panose="020B0503020204020204" charset="-122"/>
                <a:ea typeface="微软雅黑" panose="020B0503020204020204" charset="-122"/>
                <a:sym typeface="+mn-ea"/>
              </a:rPr>
              <a:t>己方最希望的结果</a:t>
            </a:r>
            <a:r>
              <a:rPr lang="zh-CN"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rPr>
              <a:t>对方</a:t>
            </a:r>
            <a:r>
              <a:rPr sz="2000" u="sng">
                <a:solidFill>
                  <a:srgbClr val="C00000"/>
                </a:solidFill>
                <a:latin typeface="微软雅黑" panose="020B0503020204020204" charset="-122"/>
                <a:ea typeface="微软雅黑" panose="020B0503020204020204" charset="-122"/>
              </a:rPr>
              <a:t>很看重</a:t>
            </a:r>
            <a:r>
              <a:rPr sz="2000">
                <a:latin typeface="微软雅黑" panose="020B0503020204020204" charset="-122"/>
                <a:ea typeface="微软雅黑" panose="020B0503020204020204" charset="-122"/>
              </a:rPr>
              <a:t>己方的让步，会作些松动和让步</a:t>
            </a:r>
            <a:endParaRPr sz="2000" u="sng">
              <a:solidFill>
                <a:srgbClr val="C00000"/>
              </a:solidFill>
              <a:latin typeface="微软雅黑" panose="020B0503020204020204" charset="-122"/>
              <a:ea typeface="微软雅黑" panose="020B0503020204020204" charset="-122"/>
            </a:endParaRPr>
          </a:p>
          <a:p>
            <a:pPr marL="0" lvl="0" indent="0">
              <a:lnSpc>
                <a:spcPct val="200000"/>
              </a:lnSpc>
              <a:spcBef>
                <a:spcPct val="0"/>
              </a:spcBef>
              <a:buNone/>
            </a:pPr>
            <a:r>
              <a:rPr sz="2000">
                <a:latin typeface="微软雅黑" panose="020B0503020204020204" charset="-122"/>
                <a:ea typeface="微软雅黑" panose="020B0503020204020204" charset="-122"/>
              </a:rPr>
              <a:t>    （2）</a:t>
            </a:r>
            <a:r>
              <a:rPr lang="zh-CN" sz="2000">
                <a:latin typeface="微软雅黑" panose="020B0503020204020204" charset="-122"/>
                <a:ea typeface="微软雅黑" panose="020B0503020204020204" charset="-122"/>
              </a:rPr>
              <a:t>己方</a:t>
            </a:r>
            <a:r>
              <a:rPr sz="2000">
                <a:latin typeface="微软雅黑" panose="020B0503020204020204" charset="-122"/>
                <a:ea typeface="微软雅黑" panose="020B0503020204020204" charset="-122"/>
                <a:sym typeface="+mn-ea"/>
              </a:rPr>
              <a:t>不愿看到</a:t>
            </a:r>
            <a:r>
              <a:rPr lang="zh-CN" sz="2000">
                <a:latin typeface="微软雅黑" panose="020B0503020204020204" charset="-122"/>
                <a:ea typeface="微软雅黑" panose="020B0503020204020204" charset="-122"/>
                <a:sym typeface="+mn-ea"/>
              </a:rPr>
              <a:t>的结果：</a:t>
            </a:r>
          </a:p>
          <a:p>
            <a:pPr marL="0" lvl="0" indent="0">
              <a:lnSpc>
                <a:spcPct val="200000"/>
              </a:lnSpc>
              <a:spcBef>
                <a:spcPct val="0"/>
              </a:spcBef>
              <a:buNone/>
            </a:pPr>
            <a:r>
              <a:rPr lang="zh-CN" sz="2000">
                <a:latin typeface="微软雅黑" panose="020B0503020204020204" charset="-122"/>
                <a:ea typeface="微软雅黑" panose="020B0503020204020204" charset="-122"/>
                <a:sym typeface="+mn-ea"/>
              </a:rPr>
              <a:t>             ①</a:t>
            </a:r>
            <a:r>
              <a:rPr sz="2000">
                <a:latin typeface="微软雅黑" panose="020B0503020204020204" charset="-122"/>
                <a:ea typeface="微软雅黑" panose="020B0503020204020204" charset="-122"/>
              </a:rPr>
              <a:t>对方对已方的让步</a:t>
            </a:r>
            <a:r>
              <a:rPr sz="2000" u="sng">
                <a:solidFill>
                  <a:srgbClr val="C00000"/>
                </a:solidFill>
                <a:latin typeface="微软雅黑" panose="020B0503020204020204" charset="-122"/>
                <a:ea typeface="微软雅黑" panose="020B0503020204020204" charset="-122"/>
              </a:rPr>
              <a:t>不很在乎</a:t>
            </a:r>
            <a:r>
              <a:rPr sz="2000">
                <a:latin typeface="微软雅黑" panose="020B0503020204020204" charset="-122"/>
                <a:ea typeface="微软雅黑" panose="020B0503020204020204" charset="-122"/>
              </a:rPr>
              <a:t>，没有任何改变或是松动的表示。</a:t>
            </a:r>
          </a:p>
          <a:p>
            <a:pPr marL="0" lvl="0" indent="0">
              <a:lnSpc>
                <a:spcPct val="200000"/>
              </a:lnSpc>
              <a:spcBef>
                <a:spcPct val="0"/>
              </a:spcBef>
              <a:buNone/>
            </a:pPr>
            <a:r>
              <a:rPr sz="2000">
                <a:latin typeface="微软雅黑" panose="020B0503020204020204" charset="-122"/>
                <a:ea typeface="微软雅黑" panose="020B0503020204020204" charset="-122"/>
              </a:rPr>
              <a:t>             ②已方的让步使对方认为己方的</a:t>
            </a:r>
            <a:r>
              <a:rPr sz="2000" u="sng">
                <a:solidFill>
                  <a:srgbClr val="C00000"/>
                </a:solidFill>
                <a:latin typeface="微软雅黑" panose="020B0503020204020204" charset="-122"/>
                <a:ea typeface="微软雅黑" panose="020B0503020204020204" charset="-122"/>
              </a:rPr>
              <a:t>报价有很大的水分</a:t>
            </a:r>
            <a:r>
              <a:rPr sz="2000">
                <a:latin typeface="微软雅黑" panose="020B0503020204020204" charset="-122"/>
                <a:ea typeface="微软雅黑" panose="020B0503020204020204" charset="-122"/>
              </a:rPr>
              <a:t>，甚至认为已方还会作出新的让步。</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二、让步阶段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第四节  磋商阶段的策略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70789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b="1">
                <a:latin typeface="微软雅黑" panose="020B0503020204020204" charset="-122"/>
                <a:ea typeface="微软雅黑" panose="020B0503020204020204" charset="-122"/>
              </a:rPr>
              <a:t>（二）注意让步的原则</a:t>
            </a:r>
          </a:p>
          <a:p>
            <a:pPr marL="0" lvl="0" indent="0">
              <a:lnSpc>
                <a:spcPct val="150000"/>
              </a:lnSpc>
              <a:spcBef>
                <a:spcPct val="0"/>
              </a:spcBef>
              <a:buNone/>
            </a:pPr>
            <a:r>
              <a:rPr sz="2000" b="1">
                <a:latin typeface="微软雅黑" panose="020B0503020204020204" charset="-122"/>
                <a:ea typeface="微软雅黑" panose="020B0503020204020204" charset="-122"/>
              </a:rPr>
              <a:t>    </a:t>
            </a:r>
            <a:r>
              <a:rPr sz="2000">
                <a:latin typeface="微软雅黑" panose="020B0503020204020204" charset="-122"/>
                <a:ea typeface="微软雅黑" panose="020B0503020204020204" charset="-122"/>
              </a:rPr>
              <a:t>（1）</a:t>
            </a:r>
            <a:r>
              <a:rPr sz="2000" u="sng">
                <a:solidFill>
                  <a:srgbClr val="C00000"/>
                </a:solidFill>
                <a:latin typeface="微软雅黑" panose="020B0503020204020204" charset="-122"/>
                <a:ea typeface="微软雅黑" panose="020B0503020204020204" charset="-122"/>
              </a:rPr>
              <a:t>不做无谓的让步</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体现对己方有利的宗旨</a:t>
            </a:r>
          </a:p>
          <a:p>
            <a:pPr marL="0" lvl="0" indent="0">
              <a:lnSpc>
                <a:spcPct val="150000"/>
              </a:lnSpc>
              <a:spcBef>
                <a:spcPct val="0"/>
              </a:spcBef>
              <a:buNone/>
            </a:pPr>
            <a:r>
              <a:rPr sz="2000">
                <a:latin typeface="微软雅黑" panose="020B0503020204020204" charset="-122"/>
                <a:ea typeface="微软雅黑" panose="020B0503020204020204" charset="-122"/>
              </a:rPr>
              <a:t>    （2）</a:t>
            </a:r>
            <a:r>
              <a:rPr sz="2000" u="sng">
                <a:solidFill>
                  <a:srgbClr val="C00000"/>
                </a:solidFill>
                <a:latin typeface="微软雅黑" panose="020B0503020204020204" charset="-122"/>
                <a:ea typeface="微软雅黑" panose="020B0503020204020204" charset="-122"/>
              </a:rPr>
              <a:t>让在关键环节上</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使己方较小的让步能给对方以较大的满足</a:t>
            </a:r>
          </a:p>
          <a:p>
            <a:pPr marL="0" lvl="0" indent="0">
              <a:lnSpc>
                <a:spcPct val="150000"/>
              </a:lnSpc>
              <a:spcBef>
                <a:spcPct val="0"/>
              </a:spcBef>
              <a:buNone/>
            </a:pPr>
            <a:r>
              <a:rPr sz="2000">
                <a:latin typeface="微软雅黑" panose="020B0503020204020204" charset="-122"/>
                <a:ea typeface="微软雅黑" panose="020B0503020204020204" charset="-122"/>
              </a:rPr>
              <a:t>    （3）在</a:t>
            </a:r>
            <a:r>
              <a:rPr sz="2000" u="sng">
                <a:solidFill>
                  <a:srgbClr val="C00000"/>
                </a:solidFill>
                <a:latin typeface="微软雅黑" panose="020B0503020204020204" charset="-122"/>
                <a:ea typeface="微软雅黑" panose="020B0503020204020204" charset="-122"/>
              </a:rPr>
              <a:t>己方认为重要的问题上要力求对方先让步</a:t>
            </a:r>
            <a:r>
              <a:rPr sz="2000">
                <a:latin typeface="微软雅黑" panose="020B0503020204020204" charset="-122"/>
                <a:ea typeface="微软雅黑" panose="020B0503020204020204" charset="-122"/>
              </a:rPr>
              <a:t>，</a:t>
            </a:r>
          </a:p>
          <a:p>
            <a:pPr marL="0" lvl="0" indent="0">
              <a:lnSpc>
                <a:spcPct val="150000"/>
              </a:lnSpc>
              <a:spcBef>
                <a:spcPct val="0"/>
              </a:spcBef>
              <a:buNone/>
            </a:pPr>
            <a:r>
              <a:rPr sz="2000">
                <a:latin typeface="微软雅黑" panose="020B0503020204020204" charset="-122"/>
                <a:ea typeface="微软雅黑" panose="020B0503020204020204" charset="-122"/>
              </a:rPr>
              <a:t>             在较为次要的问题上，根据需要，己方可以考虑先作让步。</a:t>
            </a:r>
          </a:p>
          <a:p>
            <a:pPr marL="0" lvl="0" indent="0">
              <a:lnSpc>
                <a:spcPct val="150000"/>
              </a:lnSpc>
              <a:spcBef>
                <a:spcPct val="0"/>
              </a:spcBef>
              <a:buNone/>
            </a:pPr>
            <a:r>
              <a:rPr sz="2000">
                <a:latin typeface="微软雅黑" panose="020B0503020204020204" charset="-122"/>
                <a:ea typeface="微软雅黑" panose="020B0503020204020204" charset="-122"/>
              </a:rPr>
              <a:t>    （4）</a:t>
            </a:r>
            <a:r>
              <a:rPr sz="2000" u="sng">
                <a:solidFill>
                  <a:srgbClr val="C00000"/>
                </a:solidFill>
                <a:latin typeface="微软雅黑" panose="020B0503020204020204" charset="-122"/>
                <a:ea typeface="微软雅黑" panose="020B0503020204020204" charset="-122"/>
              </a:rPr>
              <a:t>不</a:t>
            </a:r>
            <a:r>
              <a:rPr sz="2000">
                <a:latin typeface="微软雅黑" panose="020B0503020204020204" charset="-122"/>
                <a:ea typeface="微软雅黑" panose="020B0503020204020204" charset="-122"/>
              </a:rPr>
              <a:t>要</a:t>
            </a:r>
            <a:r>
              <a:rPr sz="2000" u="sng">
                <a:solidFill>
                  <a:srgbClr val="C00000"/>
                </a:solidFill>
                <a:latin typeface="微软雅黑" panose="020B0503020204020204" charset="-122"/>
                <a:ea typeface="微软雅黑" panose="020B0503020204020204" charset="-122"/>
              </a:rPr>
              <a:t>承诺作同等幅度的让步</a:t>
            </a:r>
            <a:endParaRPr sz="2000">
              <a:latin typeface="微软雅黑" panose="020B0503020204020204" charset="-122"/>
              <a:ea typeface="微软雅黑" panose="020B0503020204020204" charset="-122"/>
            </a:endParaRPr>
          </a:p>
          <a:p>
            <a:pPr marL="0" lvl="0" indent="0">
              <a:lnSpc>
                <a:spcPct val="150000"/>
              </a:lnSpc>
              <a:spcBef>
                <a:spcPct val="0"/>
              </a:spcBef>
              <a:buNone/>
            </a:pPr>
            <a:r>
              <a:rPr sz="2000">
                <a:latin typeface="微软雅黑" panose="020B0503020204020204" charset="-122"/>
                <a:ea typeface="微软雅黑" panose="020B0503020204020204" charset="-122"/>
              </a:rPr>
              <a:t>    （5）作出让步时要</a:t>
            </a:r>
            <a:r>
              <a:rPr sz="2000" u="sng">
                <a:solidFill>
                  <a:srgbClr val="C00000"/>
                </a:solidFill>
                <a:latin typeface="微软雅黑" panose="020B0503020204020204" charset="-122"/>
                <a:ea typeface="微软雅黑" panose="020B0503020204020204" charset="-122"/>
              </a:rPr>
              <a:t>三思而行</a:t>
            </a:r>
            <a:r>
              <a:rPr sz="2000">
                <a:latin typeface="微软雅黑" panose="020B0503020204020204" charset="-122"/>
                <a:ea typeface="微软雅黑" panose="020B0503020204020204" charset="-122"/>
              </a:rPr>
              <a:t>，不要掉以轻心</a:t>
            </a:r>
          </a:p>
          <a:p>
            <a:pPr marL="0" lvl="0" indent="0">
              <a:lnSpc>
                <a:spcPct val="150000"/>
              </a:lnSpc>
              <a:spcBef>
                <a:spcPct val="0"/>
              </a:spcBef>
              <a:buNone/>
            </a:pPr>
            <a:r>
              <a:rPr sz="2000">
                <a:latin typeface="微软雅黑" panose="020B0503020204020204" charset="-122"/>
                <a:ea typeface="微软雅黑" panose="020B0503020204020204" charset="-122"/>
              </a:rPr>
              <a:t>    （6）如果作了让步后又觉得考虑欠周，可以</a:t>
            </a:r>
            <a:r>
              <a:rPr sz="2000" u="sng">
                <a:solidFill>
                  <a:srgbClr val="C00000"/>
                </a:solidFill>
                <a:latin typeface="微软雅黑" panose="020B0503020204020204" charset="-122"/>
                <a:ea typeface="微软雅黑" panose="020B0503020204020204" charset="-122"/>
              </a:rPr>
              <a:t>推倒重来</a:t>
            </a:r>
          </a:p>
          <a:p>
            <a:pPr marL="0" lvl="0" indent="0">
              <a:lnSpc>
                <a:spcPct val="150000"/>
              </a:lnSpc>
              <a:spcBef>
                <a:spcPct val="0"/>
              </a:spcBef>
              <a:buNone/>
            </a:pPr>
            <a:r>
              <a:rPr sz="2000">
                <a:latin typeface="微软雅黑" panose="020B0503020204020204" charset="-122"/>
                <a:ea typeface="微软雅黑" panose="020B0503020204020204" charset="-122"/>
              </a:rPr>
              <a:t>    （7）即使己方已决定作出让步，也要</a:t>
            </a:r>
            <a:r>
              <a:rPr sz="2000" u="sng">
                <a:solidFill>
                  <a:srgbClr val="C00000"/>
                </a:solidFill>
                <a:latin typeface="微软雅黑" panose="020B0503020204020204" charset="-122"/>
                <a:ea typeface="微软雅黑" panose="020B0503020204020204" charset="-122"/>
              </a:rPr>
              <a:t>使对方感到己方让步的艰难</a:t>
            </a:r>
            <a:endParaRPr sz="2000">
              <a:latin typeface="微软雅黑" panose="020B0503020204020204" charset="-122"/>
              <a:ea typeface="微软雅黑" panose="020B0503020204020204" charset="-122"/>
            </a:endParaRPr>
          </a:p>
          <a:p>
            <a:pPr marL="0" lvl="0" indent="0">
              <a:lnSpc>
                <a:spcPct val="150000"/>
              </a:lnSpc>
              <a:spcBef>
                <a:spcPct val="0"/>
              </a:spcBef>
              <a:buNone/>
            </a:pPr>
            <a:r>
              <a:rPr sz="2000">
                <a:latin typeface="微软雅黑" panose="020B0503020204020204" charset="-122"/>
                <a:ea typeface="微软雅黑" panose="020B0503020204020204" charset="-122"/>
              </a:rPr>
              <a:t>    （8）一次让步的幅度不要过大，节奏不宜太快，应做到</a:t>
            </a:r>
            <a:r>
              <a:rPr sz="2000" u="sng">
                <a:solidFill>
                  <a:srgbClr val="C00000"/>
                </a:solidFill>
                <a:latin typeface="微软雅黑" panose="020B0503020204020204" charset="-122"/>
                <a:ea typeface="微软雅黑" panose="020B0503020204020204" charset="-122"/>
              </a:rPr>
              <a:t>步步为营</a:t>
            </a:r>
            <a:endParaRPr sz="2000" b="1" u="sng">
              <a:solidFill>
                <a:srgbClr val="C00000"/>
              </a:solidFill>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二、让步阶段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让步的原则不包括（  ）</a:t>
            </a:r>
          </a:p>
          <a:p>
            <a:pPr marL="0" lvl="0" indent="0">
              <a:lnSpc>
                <a:spcPct val="200000"/>
              </a:lnSpc>
              <a:spcBef>
                <a:spcPct val="0"/>
              </a:spcBef>
              <a:buNone/>
            </a:pPr>
            <a:r>
              <a:rPr sz="2000">
                <a:latin typeface="微软雅黑" panose="020B0503020204020204" charset="-122"/>
                <a:ea typeface="微软雅黑" panose="020B0503020204020204" charset="-122"/>
              </a:rPr>
              <a:t>A.不做无谓让步</a:t>
            </a:r>
          </a:p>
          <a:p>
            <a:pPr marL="0" lvl="0" indent="0">
              <a:lnSpc>
                <a:spcPct val="200000"/>
              </a:lnSpc>
              <a:spcBef>
                <a:spcPct val="0"/>
              </a:spcBef>
              <a:buNone/>
            </a:pPr>
            <a:r>
              <a:rPr sz="2000">
                <a:latin typeface="微软雅黑" panose="020B0503020204020204" charset="-122"/>
                <a:ea typeface="微软雅黑" panose="020B0503020204020204" charset="-122"/>
              </a:rPr>
              <a:t>B.不做同等幅度让步</a:t>
            </a:r>
          </a:p>
          <a:p>
            <a:pPr marL="0" lvl="0" indent="0">
              <a:lnSpc>
                <a:spcPct val="200000"/>
              </a:lnSpc>
              <a:spcBef>
                <a:spcPct val="0"/>
              </a:spcBef>
              <a:buNone/>
            </a:pPr>
            <a:r>
              <a:rPr sz="2000">
                <a:latin typeface="微软雅黑" panose="020B0503020204020204" charset="-122"/>
                <a:ea typeface="微软雅黑" panose="020B0503020204020204" charset="-122"/>
              </a:rPr>
              <a:t>C.使对方感到让步的艰难</a:t>
            </a:r>
          </a:p>
          <a:p>
            <a:pPr marL="0" lvl="0" indent="0">
              <a:lnSpc>
                <a:spcPct val="200000"/>
              </a:lnSpc>
              <a:spcBef>
                <a:spcPct val="0"/>
              </a:spcBef>
              <a:buNone/>
            </a:pPr>
            <a:r>
              <a:rPr sz="2000">
                <a:latin typeface="微软雅黑" panose="020B0503020204020204" charset="-122"/>
                <a:ea typeface="微软雅黑" panose="020B0503020204020204" charset="-122"/>
              </a:rPr>
              <a:t>D.让步一旦做出就不要收回</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让步的原则不包括（  ）</a:t>
            </a:r>
          </a:p>
          <a:p>
            <a:pPr marL="0" lvl="0" indent="0">
              <a:lnSpc>
                <a:spcPct val="200000"/>
              </a:lnSpc>
              <a:spcBef>
                <a:spcPct val="0"/>
              </a:spcBef>
              <a:buNone/>
            </a:pPr>
            <a:r>
              <a:rPr sz="2000">
                <a:latin typeface="微软雅黑" panose="020B0503020204020204" charset="-122"/>
                <a:ea typeface="微软雅黑" panose="020B0503020204020204" charset="-122"/>
              </a:rPr>
              <a:t>A.不做无谓让步</a:t>
            </a:r>
          </a:p>
          <a:p>
            <a:pPr marL="0" lvl="0" indent="0">
              <a:lnSpc>
                <a:spcPct val="200000"/>
              </a:lnSpc>
              <a:spcBef>
                <a:spcPct val="0"/>
              </a:spcBef>
              <a:buNone/>
            </a:pPr>
            <a:r>
              <a:rPr sz="2000">
                <a:latin typeface="微软雅黑" panose="020B0503020204020204" charset="-122"/>
                <a:ea typeface="微软雅黑" panose="020B0503020204020204" charset="-122"/>
              </a:rPr>
              <a:t>B.不做同等幅度让步</a:t>
            </a:r>
          </a:p>
          <a:p>
            <a:pPr marL="0" lvl="0" indent="0">
              <a:lnSpc>
                <a:spcPct val="200000"/>
              </a:lnSpc>
              <a:spcBef>
                <a:spcPct val="0"/>
              </a:spcBef>
              <a:buNone/>
            </a:pPr>
            <a:r>
              <a:rPr sz="2000">
                <a:latin typeface="微软雅黑" panose="020B0503020204020204" charset="-122"/>
                <a:ea typeface="微软雅黑" panose="020B0503020204020204" charset="-122"/>
              </a:rPr>
              <a:t>C.使对方感到让步的艰难</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D.让步一旦做出就不要收回</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第二节 国际商务谈判的种类</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一、按照参加谈判的人数规模来划分</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412875" y="1729105"/>
            <a:ext cx="8876030" cy="1666875"/>
          </a:xfrm>
          <a:prstGeom prst="rect">
            <a:avLst/>
          </a:prstGeom>
        </p:spPr>
      </p:pic>
      <p:sp>
        <p:nvSpPr>
          <p:cNvPr id="4" name="文本框 3"/>
          <p:cNvSpPr txBox="1"/>
          <p:nvPr/>
        </p:nvSpPr>
        <p:spPr>
          <a:xfrm>
            <a:off x="1412875" y="3512185"/>
            <a:ext cx="9721215" cy="398780"/>
          </a:xfrm>
          <a:prstGeom prst="rect">
            <a:avLst/>
          </a:prstGeom>
          <a:noFill/>
        </p:spPr>
        <p:txBody>
          <a:bodyPr wrap="square" rtlCol="0">
            <a:spAutoFit/>
          </a:bodyPr>
          <a:lstStyle/>
          <a:p>
            <a:r>
              <a:rPr lang="zh-CN" altLang="en-US" sz="2000" b="1">
                <a:latin typeface="楷体" panose="02010609060101010101" charset="-122"/>
                <a:ea typeface="楷体" panose="02010609060101010101" charset="-122"/>
              </a:rPr>
              <a:t>个体谈判</a:t>
            </a:r>
            <a:r>
              <a:rPr lang="zh-CN" altLang="en-US" sz="2000">
                <a:latin typeface="楷体" panose="02010609060101010101" charset="-122"/>
                <a:ea typeface="楷体" panose="02010609060101010101" charset="-122"/>
              </a:rPr>
              <a:t>：</a:t>
            </a:r>
            <a:r>
              <a:rPr lang="zh-CN" altLang="en-US" sz="2000" u="sng">
                <a:solidFill>
                  <a:srgbClr val="C00000"/>
                </a:solidFill>
                <a:latin typeface="楷体" panose="02010609060101010101" charset="-122"/>
                <a:ea typeface="楷体" panose="02010609060101010101" charset="-122"/>
              </a:rPr>
              <a:t>全能型人才</a:t>
            </a:r>
            <a:r>
              <a:rPr lang="en-US" altLang="zh-CN" sz="2000">
                <a:latin typeface="楷体" panose="02010609060101010101" charset="-122"/>
                <a:ea typeface="楷体" panose="02010609060101010101" charset="-122"/>
              </a:rPr>
              <a:t>——</a:t>
            </a:r>
            <a:r>
              <a:rPr lang="zh-CN" altLang="en-US" sz="2000">
                <a:latin typeface="楷体" panose="02010609060101010101" charset="-122"/>
                <a:ea typeface="楷体" panose="02010609060101010101" charset="-122"/>
              </a:rPr>
              <a:t>不易得到他人帮助；不存在意见协商困难，避免内耗。</a:t>
            </a:r>
          </a:p>
        </p:txBody>
      </p:sp>
      <p:sp>
        <p:nvSpPr>
          <p:cNvPr id="6" name="文本框 8"/>
          <p:cNvSpPr txBox="1"/>
          <p:nvPr/>
        </p:nvSpPr>
        <p:spPr>
          <a:xfrm>
            <a:off x="766445" y="40373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二、按照谈判的利益主体的数量来划分</a:t>
            </a:r>
            <a:endParaRPr lang="zh-CN" altLang="en-US" sz="2400" b="1">
              <a:solidFill>
                <a:srgbClr val="0000CC"/>
              </a:solidFill>
              <a:latin typeface="方正清刻本悦宋简体" panose="02000000000000000000" charset="-122"/>
              <a:ea typeface="方正清刻本悦宋简体" panose="02000000000000000000" charset="-122"/>
            </a:endParaRPr>
          </a:p>
        </p:txBody>
      </p:sp>
      <p:pic>
        <p:nvPicPr>
          <p:cNvPr id="7" name="图片 6"/>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1271270" y="4329430"/>
            <a:ext cx="10163175" cy="2153920"/>
          </a:xfrm>
          <a:prstGeom prst="rect">
            <a:avLst/>
          </a:prstGeom>
        </p:spPr>
      </p:pic>
      <p:sp>
        <p:nvSpPr>
          <p:cNvPr id="8" name="五边形 7"/>
          <p:cNvSpPr/>
          <p:nvPr/>
        </p:nvSpPr>
        <p:spPr>
          <a:xfrm flipH="1">
            <a:off x="6476365" y="12719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6651625" y="12890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
        <p:nvSpPr>
          <p:cNvPr id="9" name="五边形 8"/>
          <p:cNvSpPr/>
          <p:nvPr/>
        </p:nvSpPr>
        <p:spPr>
          <a:xfrm flipH="1">
            <a:off x="6387465" y="40278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TextBox 7"/>
          <p:cNvSpPr txBox="1"/>
          <p:nvPr/>
        </p:nvSpPr>
        <p:spPr>
          <a:xfrm>
            <a:off x="6562725" y="40449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第四节  磋商阶段的策略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5530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b="1">
                <a:latin typeface="微软雅黑" panose="020B0503020204020204" charset="-122"/>
                <a:ea typeface="微软雅黑" panose="020B0503020204020204" charset="-122"/>
              </a:rPr>
              <a:t>（三）选择理想的让步方式</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二、让步阶段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aphicFrame>
        <p:nvGraphicFramePr>
          <p:cNvPr id="3" name="表格 2"/>
          <p:cNvGraphicFramePr/>
          <p:nvPr/>
        </p:nvGraphicFramePr>
        <p:xfrm>
          <a:off x="872490" y="2300605"/>
          <a:ext cx="8446770" cy="4182745"/>
        </p:xfrm>
        <a:graphic>
          <a:graphicData uri="http://schemas.openxmlformats.org/drawingml/2006/table">
            <a:tbl>
              <a:tblPr>
                <a:tableStyleId>{5C22544A-7EE6-4342-B048-85BDC9FD1C3A}</a:tableStyleId>
              </a:tblPr>
              <a:tblGrid>
                <a:gridCol w="1407795"/>
                <a:gridCol w="1407795"/>
                <a:gridCol w="1407795"/>
                <a:gridCol w="1407795"/>
                <a:gridCol w="1407795"/>
                <a:gridCol w="1407795"/>
              </a:tblGrid>
              <a:tr h="485140">
                <a:tc>
                  <a:txBody>
                    <a:bodyPr/>
                    <a:lstStyle/>
                    <a:p>
                      <a:pPr algn="ctr" fontAlgn="auto">
                        <a:lnSpc>
                          <a:spcPct val="150000"/>
                        </a:lnSpc>
                        <a:spcAft>
                          <a:spcPts val="0"/>
                        </a:spcAft>
                      </a:pPr>
                      <a:r>
                        <a:rPr lang="zh-CN" sz="2000" kern="100" dirty="0">
                          <a:effectLst/>
                        </a:rPr>
                        <a:t>序号</a:t>
                      </a:r>
                      <a:endParaRPr lang="zh-CN" sz="2000" kern="100" dirty="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zh-CN" sz="2000" kern="100">
                          <a:effectLst/>
                        </a:rPr>
                        <a:t>预定让步</a:t>
                      </a:r>
                      <a:endParaRPr lang="zh-CN" sz="2000" kern="10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zh-CN" sz="2000" kern="100">
                          <a:effectLst/>
                        </a:rPr>
                        <a:t>第一期让步</a:t>
                      </a:r>
                      <a:endParaRPr lang="zh-CN" sz="2000" kern="10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zh-CN" sz="2000" kern="100">
                          <a:effectLst/>
                        </a:rPr>
                        <a:t>第二期让步</a:t>
                      </a:r>
                      <a:endParaRPr lang="zh-CN" sz="2000" kern="10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zh-CN" sz="2000" kern="100">
                          <a:effectLst/>
                        </a:rPr>
                        <a:t>第三期让步</a:t>
                      </a:r>
                      <a:endParaRPr lang="zh-CN" sz="2000" kern="10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zh-CN" sz="2000" kern="100">
                          <a:effectLst/>
                        </a:rPr>
                        <a:t>第四期让步</a:t>
                      </a:r>
                      <a:endParaRPr lang="zh-CN" sz="2000" kern="10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r>
              <a:tr h="3697605">
                <a:tc>
                  <a:txBody>
                    <a:bodyPr/>
                    <a:lstStyle/>
                    <a:p>
                      <a:pPr algn="ctr" fontAlgn="auto">
                        <a:lnSpc>
                          <a:spcPct val="150000"/>
                        </a:lnSpc>
                        <a:spcAft>
                          <a:spcPts val="0"/>
                        </a:spcAft>
                      </a:pPr>
                      <a:r>
                        <a:rPr lang="en-US" sz="2000" kern="100" dirty="0">
                          <a:effectLst/>
                        </a:rPr>
                        <a:t>1</a:t>
                      </a:r>
                      <a:endParaRPr lang="zh-CN" sz="2000" kern="100" dirty="0">
                        <a:effectLst/>
                      </a:endParaRPr>
                    </a:p>
                    <a:p>
                      <a:pPr algn="ctr" fontAlgn="auto">
                        <a:lnSpc>
                          <a:spcPct val="150000"/>
                        </a:lnSpc>
                        <a:spcAft>
                          <a:spcPts val="0"/>
                        </a:spcAft>
                      </a:pPr>
                      <a:r>
                        <a:rPr lang="en-US" sz="2000" kern="100" dirty="0">
                          <a:solidFill>
                            <a:srgbClr val="FF0000"/>
                          </a:solidFill>
                          <a:effectLst/>
                        </a:rPr>
                        <a:t>2</a:t>
                      </a:r>
                    </a:p>
                    <a:p>
                      <a:pPr algn="ctr" fontAlgn="auto">
                        <a:lnSpc>
                          <a:spcPct val="150000"/>
                        </a:lnSpc>
                        <a:spcAft>
                          <a:spcPts val="0"/>
                        </a:spcAft>
                      </a:pPr>
                      <a:r>
                        <a:rPr lang="en-US" sz="2000" kern="100" dirty="0">
                          <a:effectLst/>
                        </a:rPr>
                        <a:t>3</a:t>
                      </a:r>
                      <a:endParaRPr lang="zh-CN" sz="2000" kern="100" dirty="0">
                        <a:effectLst/>
                      </a:endParaRPr>
                    </a:p>
                    <a:p>
                      <a:pPr algn="ctr" fontAlgn="auto">
                        <a:lnSpc>
                          <a:spcPct val="150000"/>
                        </a:lnSpc>
                        <a:spcAft>
                          <a:spcPts val="0"/>
                        </a:spcAft>
                      </a:pPr>
                      <a:r>
                        <a:rPr lang="en-US" sz="2000" kern="100" dirty="0">
                          <a:solidFill>
                            <a:srgbClr val="FF0000"/>
                          </a:solidFill>
                          <a:effectLst/>
                        </a:rPr>
                        <a:t>4</a:t>
                      </a:r>
                    </a:p>
                    <a:p>
                      <a:pPr algn="ctr" fontAlgn="auto">
                        <a:lnSpc>
                          <a:spcPct val="150000"/>
                        </a:lnSpc>
                        <a:spcAft>
                          <a:spcPts val="0"/>
                        </a:spcAft>
                      </a:pPr>
                      <a:r>
                        <a:rPr lang="en-US" sz="2000" kern="100" dirty="0">
                          <a:solidFill>
                            <a:srgbClr val="FF0000"/>
                          </a:solidFill>
                          <a:effectLst/>
                        </a:rPr>
                        <a:t>5</a:t>
                      </a:r>
                    </a:p>
                    <a:p>
                      <a:pPr algn="ctr" fontAlgn="auto">
                        <a:lnSpc>
                          <a:spcPct val="150000"/>
                        </a:lnSpc>
                        <a:spcAft>
                          <a:spcPts val="0"/>
                        </a:spcAft>
                      </a:pPr>
                      <a:r>
                        <a:rPr lang="en-US" sz="2000" kern="100" dirty="0">
                          <a:effectLst/>
                        </a:rPr>
                        <a:t>6</a:t>
                      </a:r>
                      <a:endParaRPr lang="zh-CN" sz="2000" kern="100" dirty="0">
                        <a:effectLst/>
                      </a:endParaRPr>
                    </a:p>
                    <a:p>
                      <a:pPr algn="ctr" fontAlgn="auto">
                        <a:lnSpc>
                          <a:spcPct val="150000"/>
                        </a:lnSpc>
                        <a:spcAft>
                          <a:spcPts val="0"/>
                        </a:spcAft>
                      </a:pPr>
                      <a:r>
                        <a:rPr lang="en-US" sz="2000" kern="100" dirty="0">
                          <a:effectLst/>
                        </a:rPr>
                        <a:t>7</a:t>
                      </a:r>
                      <a:endParaRPr lang="zh-CN" sz="2000" kern="100" dirty="0">
                        <a:effectLst/>
                      </a:endParaRPr>
                    </a:p>
                    <a:p>
                      <a:pPr algn="ctr" fontAlgn="auto">
                        <a:lnSpc>
                          <a:spcPct val="150000"/>
                        </a:lnSpc>
                        <a:spcAft>
                          <a:spcPts val="0"/>
                        </a:spcAft>
                      </a:pPr>
                      <a:r>
                        <a:rPr lang="en-US" sz="2000" kern="100" dirty="0">
                          <a:effectLst/>
                        </a:rPr>
                        <a:t>8</a:t>
                      </a:r>
                      <a:endParaRPr lang="zh-CN" sz="2000" kern="100" dirty="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en-US" sz="2000" kern="100" dirty="0">
                          <a:effectLst/>
                        </a:rPr>
                        <a:t>60</a:t>
                      </a:r>
                      <a:endParaRPr lang="zh-CN" sz="2000" kern="100" dirty="0">
                        <a:effectLst/>
                      </a:endParaRPr>
                    </a:p>
                    <a:p>
                      <a:pPr algn="ctr" fontAlgn="auto">
                        <a:lnSpc>
                          <a:spcPct val="150000"/>
                        </a:lnSpc>
                        <a:spcAft>
                          <a:spcPts val="0"/>
                        </a:spcAft>
                      </a:pPr>
                      <a:r>
                        <a:rPr lang="en-US" sz="2000" kern="100" dirty="0">
                          <a:effectLst/>
                        </a:rPr>
                        <a:t>60</a:t>
                      </a:r>
                      <a:endParaRPr lang="zh-CN" sz="2000" kern="100" dirty="0">
                        <a:effectLst/>
                      </a:endParaRPr>
                    </a:p>
                    <a:p>
                      <a:pPr algn="ctr" fontAlgn="auto">
                        <a:lnSpc>
                          <a:spcPct val="150000"/>
                        </a:lnSpc>
                        <a:spcAft>
                          <a:spcPts val="0"/>
                        </a:spcAft>
                      </a:pPr>
                      <a:r>
                        <a:rPr lang="en-US" sz="2000" kern="100" dirty="0">
                          <a:effectLst/>
                        </a:rPr>
                        <a:t>60</a:t>
                      </a:r>
                      <a:endParaRPr lang="zh-CN" sz="2000" kern="100" dirty="0">
                        <a:effectLst/>
                      </a:endParaRPr>
                    </a:p>
                    <a:p>
                      <a:pPr algn="ctr" fontAlgn="auto">
                        <a:lnSpc>
                          <a:spcPct val="150000"/>
                        </a:lnSpc>
                        <a:spcAft>
                          <a:spcPts val="0"/>
                        </a:spcAft>
                      </a:pPr>
                      <a:r>
                        <a:rPr lang="en-US" sz="2000" kern="100" dirty="0">
                          <a:effectLst/>
                        </a:rPr>
                        <a:t>60</a:t>
                      </a:r>
                      <a:endParaRPr lang="zh-CN" sz="2000" kern="100" dirty="0">
                        <a:effectLst/>
                      </a:endParaRPr>
                    </a:p>
                    <a:p>
                      <a:pPr algn="ctr" fontAlgn="auto">
                        <a:lnSpc>
                          <a:spcPct val="150000"/>
                        </a:lnSpc>
                        <a:spcAft>
                          <a:spcPts val="0"/>
                        </a:spcAft>
                      </a:pPr>
                      <a:r>
                        <a:rPr lang="en-US" sz="2000" kern="100" dirty="0">
                          <a:effectLst/>
                        </a:rPr>
                        <a:t>60</a:t>
                      </a:r>
                      <a:endParaRPr lang="zh-CN" sz="2000" kern="100" dirty="0">
                        <a:effectLst/>
                      </a:endParaRPr>
                    </a:p>
                    <a:p>
                      <a:pPr algn="ctr" fontAlgn="auto">
                        <a:lnSpc>
                          <a:spcPct val="150000"/>
                        </a:lnSpc>
                        <a:spcAft>
                          <a:spcPts val="0"/>
                        </a:spcAft>
                      </a:pPr>
                      <a:r>
                        <a:rPr lang="en-US" sz="2000" kern="100" dirty="0">
                          <a:effectLst/>
                        </a:rPr>
                        <a:t>60</a:t>
                      </a:r>
                      <a:endParaRPr lang="zh-CN" sz="2000" kern="100" dirty="0">
                        <a:effectLst/>
                      </a:endParaRPr>
                    </a:p>
                    <a:p>
                      <a:pPr algn="ctr" fontAlgn="auto">
                        <a:lnSpc>
                          <a:spcPct val="150000"/>
                        </a:lnSpc>
                        <a:spcAft>
                          <a:spcPts val="0"/>
                        </a:spcAft>
                      </a:pPr>
                      <a:r>
                        <a:rPr lang="en-US" sz="2000" kern="100" dirty="0">
                          <a:effectLst/>
                        </a:rPr>
                        <a:t>60</a:t>
                      </a:r>
                      <a:endParaRPr lang="zh-CN" sz="2000" kern="100" dirty="0">
                        <a:effectLst/>
                      </a:endParaRPr>
                    </a:p>
                    <a:p>
                      <a:pPr algn="ctr" fontAlgn="auto">
                        <a:lnSpc>
                          <a:spcPct val="150000"/>
                        </a:lnSpc>
                        <a:spcAft>
                          <a:spcPts val="0"/>
                        </a:spcAft>
                      </a:pPr>
                      <a:r>
                        <a:rPr lang="en-US" sz="2000" kern="100" dirty="0">
                          <a:effectLst/>
                        </a:rPr>
                        <a:t>60</a:t>
                      </a:r>
                      <a:endParaRPr lang="zh-CN" sz="2000" kern="100" dirty="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en-US" sz="2000" kern="100" dirty="0">
                          <a:effectLst/>
                        </a:rPr>
                        <a:t>0</a:t>
                      </a:r>
                      <a:endParaRPr lang="zh-CN" sz="2000" kern="100" dirty="0">
                        <a:effectLst/>
                      </a:endParaRPr>
                    </a:p>
                    <a:p>
                      <a:pPr algn="ctr" fontAlgn="auto">
                        <a:lnSpc>
                          <a:spcPct val="150000"/>
                        </a:lnSpc>
                        <a:spcAft>
                          <a:spcPts val="0"/>
                        </a:spcAft>
                      </a:pPr>
                      <a:r>
                        <a:rPr lang="en-US" sz="2000" kern="100" dirty="0">
                          <a:effectLst/>
                        </a:rPr>
                        <a:t>15</a:t>
                      </a:r>
                      <a:endParaRPr lang="zh-CN" sz="2000" kern="100" dirty="0">
                        <a:effectLst/>
                      </a:endParaRPr>
                    </a:p>
                    <a:p>
                      <a:pPr algn="ctr" fontAlgn="auto">
                        <a:lnSpc>
                          <a:spcPct val="150000"/>
                        </a:lnSpc>
                        <a:spcAft>
                          <a:spcPts val="0"/>
                        </a:spcAft>
                      </a:pPr>
                      <a:r>
                        <a:rPr lang="en-US" sz="2000" kern="100" dirty="0">
                          <a:effectLst/>
                        </a:rPr>
                        <a:t>13</a:t>
                      </a:r>
                      <a:endParaRPr lang="zh-CN" sz="2000" kern="100" dirty="0">
                        <a:effectLst/>
                      </a:endParaRPr>
                    </a:p>
                    <a:p>
                      <a:pPr algn="ctr" fontAlgn="auto">
                        <a:lnSpc>
                          <a:spcPct val="150000"/>
                        </a:lnSpc>
                        <a:spcAft>
                          <a:spcPts val="0"/>
                        </a:spcAft>
                      </a:pPr>
                      <a:r>
                        <a:rPr lang="en-US" sz="2000" kern="100" dirty="0">
                          <a:effectLst/>
                        </a:rPr>
                        <a:t>22</a:t>
                      </a:r>
                      <a:endParaRPr lang="zh-CN" sz="2000" kern="100" dirty="0">
                        <a:effectLst/>
                      </a:endParaRPr>
                    </a:p>
                    <a:p>
                      <a:pPr algn="ctr" fontAlgn="auto">
                        <a:lnSpc>
                          <a:spcPct val="150000"/>
                        </a:lnSpc>
                        <a:spcAft>
                          <a:spcPts val="0"/>
                        </a:spcAft>
                      </a:pPr>
                      <a:r>
                        <a:rPr lang="en-US" sz="2000" kern="100" dirty="0">
                          <a:effectLst/>
                        </a:rPr>
                        <a:t>26</a:t>
                      </a:r>
                      <a:endParaRPr lang="zh-CN" sz="2000" kern="100" dirty="0">
                        <a:effectLst/>
                      </a:endParaRPr>
                    </a:p>
                    <a:p>
                      <a:pPr algn="ctr" fontAlgn="auto">
                        <a:lnSpc>
                          <a:spcPct val="150000"/>
                        </a:lnSpc>
                        <a:spcAft>
                          <a:spcPts val="0"/>
                        </a:spcAft>
                      </a:pPr>
                      <a:r>
                        <a:rPr lang="en-US" sz="2000" kern="100" dirty="0">
                          <a:effectLst/>
                        </a:rPr>
                        <a:t>46</a:t>
                      </a:r>
                      <a:endParaRPr lang="zh-CN" sz="2000" kern="100" dirty="0">
                        <a:effectLst/>
                      </a:endParaRPr>
                    </a:p>
                    <a:p>
                      <a:pPr algn="ctr" fontAlgn="auto">
                        <a:lnSpc>
                          <a:spcPct val="150000"/>
                        </a:lnSpc>
                        <a:spcAft>
                          <a:spcPts val="0"/>
                        </a:spcAft>
                      </a:pPr>
                      <a:r>
                        <a:rPr lang="en-US" sz="2000" kern="100" dirty="0">
                          <a:effectLst/>
                        </a:rPr>
                        <a:t>50</a:t>
                      </a:r>
                      <a:endParaRPr lang="zh-CN" sz="2000" kern="100" dirty="0">
                        <a:effectLst/>
                      </a:endParaRPr>
                    </a:p>
                    <a:p>
                      <a:pPr algn="ctr" fontAlgn="auto">
                        <a:lnSpc>
                          <a:spcPct val="150000"/>
                        </a:lnSpc>
                        <a:spcAft>
                          <a:spcPts val="0"/>
                        </a:spcAft>
                      </a:pPr>
                      <a:r>
                        <a:rPr lang="en-US" sz="2000" kern="100" dirty="0">
                          <a:effectLst/>
                        </a:rPr>
                        <a:t>60</a:t>
                      </a:r>
                      <a:endParaRPr lang="zh-CN" sz="2000" kern="100" dirty="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en-US" sz="2000" kern="100">
                          <a:effectLst/>
                        </a:rPr>
                        <a:t>0</a:t>
                      </a:r>
                      <a:endParaRPr lang="zh-CN" sz="2000" kern="100">
                        <a:effectLst/>
                      </a:endParaRPr>
                    </a:p>
                    <a:p>
                      <a:pPr algn="ctr" fontAlgn="auto">
                        <a:lnSpc>
                          <a:spcPct val="150000"/>
                        </a:lnSpc>
                        <a:spcAft>
                          <a:spcPts val="0"/>
                        </a:spcAft>
                      </a:pPr>
                      <a:r>
                        <a:rPr lang="en-US" sz="2000" kern="100">
                          <a:effectLst/>
                        </a:rPr>
                        <a:t>15</a:t>
                      </a:r>
                      <a:endParaRPr lang="zh-CN" sz="2000" kern="100">
                        <a:effectLst/>
                      </a:endParaRPr>
                    </a:p>
                    <a:p>
                      <a:pPr algn="ctr" fontAlgn="auto">
                        <a:lnSpc>
                          <a:spcPct val="150000"/>
                        </a:lnSpc>
                        <a:spcAft>
                          <a:spcPts val="0"/>
                        </a:spcAft>
                      </a:pPr>
                      <a:r>
                        <a:rPr lang="en-US" sz="2000" kern="100">
                          <a:effectLst/>
                        </a:rPr>
                        <a:t>8</a:t>
                      </a:r>
                      <a:endParaRPr lang="zh-CN" sz="2000" kern="100">
                        <a:effectLst/>
                      </a:endParaRPr>
                    </a:p>
                    <a:p>
                      <a:pPr algn="ctr" fontAlgn="auto">
                        <a:lnSpc>
                          <a:spcPct val="150000"/>
                        </a:lnSpc>
                        <a:spcAft>
                          <a:spcPts val="0"/>
                        </a:spcAft>
                      </a:pPr>
                      <a:r>
                        <a:rPr lang="en-US" sz="2000" kern="100">
                          <a:effectLst/>
                        </a:rPr>
                        <a:t>17</a:t>
                      </a:r>
                      <a:endParaRPr lang="zh-CN" sz="2000" kern="100">
                        <a:effectLst/>
                      </a:endParaRPr>
                    </a:p>
                    <a:p>
                      <a:pPr algn="ctr" fontAlgn="auto">
                        <a:lnSpc>
                          <a:spcPct val="150000"/>
                        </a:lnSpc>
                        <a:spcAft>
                          <a:spcPts val="0"/>
                        </a:spcAft>
                      </a:pPr>
                      <a:r>
                        <a:rPr lang="en-US" sz="2000" kern="100">
                          <a:effectLst/>
                        </a:rPr>
                        <a:t>20</a:t>
                      </a:r>
                      <a:endParaRPr lang="zh-CN" sz="2000" kern="100">
                        <a:effectLst/>
                      </a:endParaRPr>
                    </a:p>
                    <a:p>
                      <a:pPr algn="ctr" fontAlgn="auto">
                        <a:lnSpc>
                          <a:spcPct val="150000"/>
                        </a:lnSpc>
                        <a:spcAft>
                          <a:spcPts val="0"/>
                        </a:spcAft>
                      </a:pPr>
                      <a:r>
                        <a:rPr lang="en-US" sz="2000" kern="100">
                          <a:effectLst/>
                        </a:rPr>
                        <a:t>10</a:t>
                      </a:r>
                      <a:endParaRPr lang="zh-CN" sz="2000" kern="100">
                        <a:effectLst/>
                      </a:endParaRPr>
                    </a:p>
                    <a:p>
                      <a:pPr algn="ctr" fontAlgn="auto">
                        <a:lnSpc>
                          <a:spcPct val="150000"/>
                        </a:lnSpc>
                        <a:spcAft>
                          <a:spcPts val="0"/>
                        </a:spcAft>
                      </a:pPr>
                      <a:r>
                        <a:rPr lang="en-US" sz="2000" kern="100">
                          <a:effectLst/>
                        </a:rPr>
                        <a:t>10</a:t>
                      </a:r>
                      <a:endParaRPr lang="zh-CN" sz="2000" kern="100">
                        <a:effectLst/>
                      </a:endParaRPr>
                    </a:p>
                    <a:p>
                      <a:pPr algn="ctr" fontAlgn="auto">
                        <a:lnSpc>
                          <a:spcPct val="150000"/>
                        </a:lnSpc>
                        <a:spcAft>
                          <a:spcPts val="0"/>
                        </a:spcAft>
                      </a:pPr>
                      <a:r>
                        <a:rPr lang="en-US" sz="2000" kern="100">
                          <a:effectLst/>
                        </a:rPr>
                        <a:t>0</a:t>
                      </a:r>
                      <a:endParaRPr lang="zh-CN" sz="2000" kern="10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en-US" sz="2000" kern="100">
                          <a:effectLst/>
                        </a:rPr>
                        <a:t>0</a:t>
                      </a:r>
                      <a:endParaRPr lang="zh-CN" sz="2000" kern="100">
                        <a:effectLst/>
                      </a:endParaRPr>
                    </a:p>
                    <a:p>
                      <a:pPr algn="ctr" fontAlgn="auto">
                        <a:lnSpc>
                          <a:spcPct val="150000"/>
                        </a:lnSpc>
                        <a:spcAft>
                          <a:spcPts val="0"/>
                        </a:spcAft>
                      </a:pPr>
                      <a:r>
                        <a:rPr lang="en-US" sz="2000" kern="100">
                          <a:effectLst/>
                        </a:rPr>
                        <a:t>15</a:t>
                      </a:r>
                      <a:endParaRPr lang="zh-CN" sz="2000" kern="100">
                        <a:effectLst/>
                      </a:endParaRPr>
                    </a:p>
                    <a:p>
                      <a:pPr algn="ctr" fontAlgn="auto">
                        <a:lnSpc>
                          <a:spcPct val="150000"/>
                        </a:lnSpc>
                        <a:spcAft>
                          <a:spcPts val="0"/>
                        </a:spcAft>
                      </a:pPr>
                      <a:r>
                        <a:rPr lang="en-US" sz="2000" kern="100">
                          <a:effectLst/>
                        </a:rPr>
                        <a:t>17</a:t>
                      </a:r>
                      <a:endParaRPr lang="zh-CN" sz="2000" kern="100">
                        <a:effectLst/>
                      </a:endParaRPr>
                    </a:p>
                    <a:p>
                      <a:pPr algn="ctr" fontAlgn="auto">
                        <a:lnSpc>
                          <a:spcPct val="150000"/>
                        </a:lnSpc>
                        <a:spcAft>
                          <a:spcPts val="0"/>
                        </a:spcAft>
                      </a:pPr>
                      <a:r>
                        <a:rPr lang="en-US" sz="2000" kern="100">
                          <a:effectLst/>
                        </a:rPr>
                        <a:t>13</a:t>
                      </a:r>
                      <a:endParaRPr lang="zh-CN" sz="2000" kern="100">
                        <a:effectLst/>
                      </a:endParaRPr>
                    </a:p>
                    <a:p>
                      <a:pPr algn="ctr" fontAlgn="auto">
                        <a:lnSpc>
                          <a:spcPct val="150000"/>
                        </a:lnSpc>
                        <a:spcAft>
                          <a:spcPts val="0"/>
                        </a:spcAft>
                      </a:pPr>
                      <a:r>
                        <a:rPr lang="en-US" sz="2000" kern="100">
                          <a:effectLst/>
                        </a:rPr>
                        <a:t>12</a:t>
                      </a:r>
                      <a:endParaRPr lang="zh-CN" sz="2000" kern="100">
                        <a:effectLst/>
                      </a:endParaRPr>
                    </a:p>
                    <a:p>
                      <a:pPr algn="ctr" fontAlgn="auto">
                        <a:lnSpc>
                          <a:spcPct val="150000"/>
                        </a:lnSpc>
                        <a:spcAft>
                          <a:spcPts val="0"/>
                        </a:spcAft>
                      </a:pPr>
                      <a:r>
                        <a:rPr lang="en-US" sz="2000" kern="100">
                          <a:effectLst/>
                        </a:rPr>
                        <a:t>0</a:t>
                      </a:r>
                      <a:endParaRPr lang="zh-CN" sz="2000" kern="100">
                        <a:effectLst/>
                      </a:endParaRPr>
                    </a:p>
                    <a:p>
                      <a:pPr algn="ctr" fontAlgn="auto">
                        <a:lnSpc>
                          <a:spcPct val="150000"/>
                        </a:lnSpc>
                        <a:spcAft>
                          <a:spcPts val="0"/>
                        </a:spcAft>
                      </a:pPr>
                      <a:r>
                        <a:rPr lang="zh-CN" sz="2000" kern="100">
                          <a:effectLst/>
                        </a:rPr>
                        <a:t>—</a:t>
                      </a:r>
                      <a:r>
                        <a:rPr lang="en-US" sz="2000" kern="100">
                          <a:effectLst/>
                        </a:rPr>
                        <a:t>1</a:t>
                      </a:r>
                      <a:endParaRPr lang="zh-CN" sz="2000" kern="100">
                        <a:effectLst/>
                      </a:endParaRPr>
                    </a:p>
                    <a:p>
                      <a:pPr algn="ctr" fontAlgn="auto">
                        <a:lnSpc>
                          <a:spcPct val="150000"/>
                        </a:lnSpc>
                        <a:spcAft>
                          <a:spcPts val="0"/>
                        </a:spcAft>
                      </a:pPr>
                      <a:r>
                        <a:rPr lang="en-US" sz="2000" kern="100">
                          <a:effectLst/>
                        </a:rPr>
                        <a:t>0</a:t>
                      </a:r>
                      <a:endParaRPr lang="zh-CN" sz="2000" kern="10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pPr algn="ctr" fontAlgn="auto">
                        <a:lnSpc>
                          <a:spcPct val="150000"/>
                        </a:lnSpc>
                        <a:spcAft>
                          <a:spcPts val="0"/>
                        </a:spcAft>
                      </a:pPr>
                      <a:r>
                        <a:rPr lang="en-US" sz="2000" kern="100" dirty="0">
                          <a:effectLst/>
                        </a:rPr>
                        <a:t>60</a:t>
                      </a:r>
                      <a:endParaRPr lang="zh-CN" sz="2000" kern="100" dirty="0">
                        <a:effectLst/>
                      </a:endParaRPr>
                    </a:p>
                    <a:p>
                      <a:pPr algn="ctr" fontAlgn="auto">
                        <a:lnSpc>
                          <a:spcPct val="150000"/>
                        </a:lnSpc>
                        <a:spcAft>
                          <a:spcPts val="0"/>
                        </a:spcAft>
                      </a:pPr>
                      <a:r>
                        <a:rPr lang="en-US" sz="2000" kern="100" dirty="0">
                          <a:effectLst/>
                        </a:rPr>
                        <a:t>15</a:t>
                      </a:r>
                      <a:endParaRPr lang="zh-CN" sz="2000" kern="100" dirty="0">
                        <a:effectLst/>
                      </a:endParaRPr>
                    </a:p>
                    <a:p>
                      <a:pPr algn="ctr" fontAlgn="auto">
                        <a:lnSpc>
                          <a:spcPct val="150000"/>
                        </a:lnSpc>
                        <a:spcAft>
                          <a:spcPts val="0"/>
                        </a:spcAft>
                      </a:pPr>
                      <a:r>
                        <a:rPr lang="en-US" sz="2000" kern="100" dirty="0">
                          <a:effectLst/>
                        </a:rPr>
                        <a:t>22</a:t>
                      </a:r>
                      <a:endParaRPr lang="zh-CN" sz="2000" kern="100" dirty="0">
                        <a:effectLst/>
                      </a:endParaRPr>
                    </a:p>
                    <a:p>
                      <a:pPr algn="ctr" fontAlgn="auto">
                        <a:lnSpc>
                          <a:spcPct val="150000"/>
                        </a:lnSpc>
                        <a:spcAft>
                          <a:spcPts val="0"/>
                        </a:spcAft>
                      </a:pPr>
                      <a:r>
                        <a:rPr lang="en-US" sz="2000" kern="100" dirty="0">
                          <a:effectLst/>
                        </a:rPr>
                        <a:t>8</a:t>
                      </a:r>
                      <a:endParaRPr lang="zh-CN" sz="2000" kern="100" dirty="0">
                        <a:effectLst/>
                      </a:endParaRPr>
                    </a:p>
                    <a:p>
                      <a:pPr algn="ctr" fontAlgn="auto">
                        <a:lnSpc>
                          <a:spcPct val="150000"/>
                        </a:lnSpc>
                        <a:spcAft>
                          <a:spcPts val="0"/>
                        </a:spcAft>
                      </a:pPr>
                      <a:r>
                        <a:rPr lang="en-US" sz="2000" kern="100" dirty="0">
                          <a:effectLst/>
                        </a:rPr>
                        <a:t>2</a:t>
                      </a:r>
                      <a:endParaRPr lang="zh-CN" sz="2000" kern="100" dirty="0">
                        <a:effectLst/>
                      </a:endParaRPr>
                    </a:p>
                    <a:p>
                      <a:pPr algn="ctr" fontAlgn="auto">
                        <a:lnSpc>
                          <a:spcPct val="150000"/>
                        </a:lnSpc>
                        <a:spcAft>
                          <a:spcPts val="0"/>
                        </a:spcAft>
                      </a:pPr>
                      <a:r>
                        <a:rPr lang="en-US" sz="2000" kern="100" dirty="0">
                          <a:effectLst/>
                        </a:rPr>
                        <a:t>4</a:t>
                      </a:r>
                      <a:endParaRPr lang="zh-CN" sz="2000" kern="100" dirty="0">
                        <a:effectLst/>
                      </a:endParaRPr>
                    </a:p>
                    <a:p>
                      <a:pPr algn="ctr" fontAlgn="auto">
                        <a:lnSpc>
                          <a:spcPct val="150000"/>
                        </a:lnSpc>
                        <a:spcAft>
                          <a:spcPts val="0"/>
                        </a:spcAft>
                      </a:pPr>
                      <a:r>
                        <a:rPr lang="en-US" sz="2000" kern="100" dirty="0">
                          <a:effectLst/>
                        </a:rPr>
                        <a:t>1</a:t>
                      </a:r>
                      <a:endParaRPr lang="zh-CN" sz="2000" kern="100" dirty="0">
                        <a:effectLst/>
                      </a:endParaRPr>
                    </a:p>
                    <a:p>
                      <a:pPr algn="ctr" fontAlgn="auto">
                        <a:lnSpc>
                          <a:spcPct val="150000"/>
                        </a:lnSpc>
                        <a:spcAft>
                          <a:spcPts val="0"/>
                        </a:spcAft>
                      </a:pPr>
                      <a:r>
                        <a:rPr lang="en-US" sz="2000" kern="100" dirty="0">
                          <a:effectLst/>
                        </a:rPr>
                        <a:t>0</a:t>
                      </a:r>
                      <a:endParaRPr lang="zh-CN" sz="2000" kern="100" dirty="0">
                        <a:effectLst/>
                        <a:latin typeface="Times New Roman" panose="02020603050405020304"/>
                        <a:ea typeface="宋体" panose="02010600030101010101" pitchFamily="2" charset="-122"/>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r>
            </a:tbl>
          </a:graphicData>
        </a:graphic>
      </p:graphicFrame>
      <p:sp>
        <p:nvSpPr>
          <p:cNvPr id="4" name="文本框 3"/>
          <p:cNvSpPr txBox="1"/>
          <p:nvPr/>
        </p:nvSpPr>
        <p:spPr>
          <a:xfrm>
            <a:off x="9571355" y="2152015"/>
            <a:ext cx="2012950" cy="2553335"/>
          </a:xfrm>
          <a:prstGeom prst="rect">
            <a:avLst/>
          </a:prstGeom>
          <a:noFill/>
        </p:spPr>
        <p:txBody>
          <a:bodyPr wrap="square" rtlCol="0">
            <a:spAutoFit/>
          </a:bodyPr>
          <a:lstStyle/>
          <a:p>
            <a:pPr>
              <a:lnSpc>
                <a:spcPct val="200000"/>
              </a:lnSpc>
            </a:pPr>
            <a:r>
              <a:rPr lang="en-US" altLang="zh-CN" sz="2000" dirty="0" smtClean="0">
                <a:latin typeface="微软雅黑" panose="020B0503020204020204" charset="-122"/>
                <a:ea typeface="微软雅黑" panose="020B0503020204020204" charset="-122"/>
                <a:sym typeface="+mn-ea"/>
              </a:rPr>
              <a:t>8</a:t>
            </a:r>
            <a:r>
              <a:rPr lang="zh-CN" altLang="zh-CN" sz="2000" dirty="0">
                <a:latin typeface="微软雅黑" panose="020B0503020204020204" charset="-122"/>
                <a:ea typeface="微软雅黑" panose="020B0503020204020204" charset="-122"/>
                <a:sym typeface="+mn-ea"/>
              </a:rPr>
              <a:t>种常见的、理想的让步方式</a:t>
            </a:r>
            <a:r>
              <a:rPr lang="zh-CN" altLang="zh-CN" sz="2000" dirty="0" smtClean="0">
                <a:latin typeface="微软雅黑" panose="020B0503020204020204" charset="-122"/>
                <a:ea typeface="微软雅黑" panose="020B0503020204020204" charset="-122"/>
                <a:sym typeface="+mn-ea"/>
              </a:rPr>
              <a:t>。</a:t>
            </a:r>
          </a:p>
          <a:p>
            <a:pPr>
              <a:lnSpc>
                <a:spcPct val="200000"/>
              </a:lnSpc>
            </a:pPr>
            <a:r>
              <a:rPr lang="zh-CN" altLang="zh-CN" sz="2000" dirty="0" smtClean="0">
                <a:solidFill>
                  <a:srgbClr val="FF0000"/>
                </a:solidFill>
                <a:latin typeface="微软雅黑" panose="020B0503020204020204" charset="-122"/>
                <a:ea typeface="微软雅黑" panose="020B0503020204020204" charset="-122"/>
                <a:sym typeface="+mn-ea"/>
              </a:rPr>
              <a:t>方式</a:t>
            </a:r>
            <a:r>
              <a:rPr lang="en-US" altLang="zh-CN" sz="2000" dirty="0" smtClean="0">
                <a:solidFill>
                  <a:srgbClr val="FF0000"/>
                </a:solidFill>
                <a:latin typeface="微软雅黑" panose="020B0503020204020204" charset="-122"/>
                <a:ea typeface="微软雅黑" panose="020B0503020204020204" charset="-122"/>
                <a:sym typeface="+mn-ea"/>
              </a:rPr>
              <a:t>2</a:t>
            </a:r>
            <a:r>
              <a:rPr lang="zh-CN" altLang="en-US" sz="2000" dirty="0" smtClean="0">
                <a:solidFill>
                  <a:srgbClr val="FF0000"/>
                </a:solidFill>
                <a:latin typeface="微软雅黑" panose="020B0503020204020204" charset="-122"/>
                <a:ea typeface="微软雅黑" panose="020B0503020204020204" charset="-122"/>
                <a:sym typeface="+mn-ea"/>
              </a:rPr>
              <a:t>常考</a:t>
            </a:r>
            <a:r>
              <a:rPr lang="zh-CN" altLang="en-US" sz="2000" dirty="0" smtClean="0">
                <a:latin typeface="微软雅黑" panose="020B0503020204020204" charset="-122"/>
                <a:ea typeface="微软雅黑" panose="020B0503020204020204" charset="-122"/>
                <a:sym typeface="+mn-ea"/>
              </a:rPr>
              <a:t>，方式</a:t>
            </a:r>
            <a:r>
              <a:rPr lang="en-US" altLang="zh-CN" sz="2000" dirty="0" smtClean="0">
                <a:latin typeface="微软雅黑" panose="020B0503020204020204" charset="-122"/>
                <a:ea typeface="微软雅黑" panose="020B0503020204020204" charset="-122"/>
                <a:sym typeface="+mn-ea"/>
              </a:rPr>
              <a:t>4</a:t>
            </a:r>
            <a:r>
              <a:rPr lang="zh-CN" altLang="en-US" sz="2000" dirty="0" smtClean="0">
                <a:latin typeface="微软雅黑" panose="020B0503020204020204" charset="-122"/>
                <a:ea typeface="微软雅黑" panose="020B0503020204020204" charset="-122"/>
                <a:sym typeface="+mn-ea"/>
              </a:rPr>
              <a:t>、</a:t>
            </a:r>
            <a:r>
              <a:rPr lang="en-US" altLang="zh-CN" sz="2000" dirty="0" smtClean="0">
                <a:latin typeface="微软雅黑" panose="020B0503020204020204" charset="-122"/>
                <a:ea typeface="微软雅黑" panose="020B0503020204020204" charset="-122"/>
                <a:sym typeface="+mn-ea"/>
              </a:rPr>
              <a:t>5</a:t>
            </a:r>
            <a:r>
              <a:rPr lang="zh-CN" altLang="en-US" sz="2000" dirty="0" smtClean="0">
                <a:latin typeface="微软雅黑" panose="020B0503020204020204" charset="-122"/>
                <a:ea typeface="微软雅黑" panose="020B0503020204020204" charset="-122"/>
                <a:sym typeface="+mn-ea"/>
              </a:rPr>
              <a:t>最常用</a:t>
            </a:r>
            <a:endParaRPr lang="zh-CN" altLang="en-US" sz="2000">
              <a:latin typeface="微软雅黑" panose="020B0503020204020204" charset="-122"/>
              <a:ea typeface="微软雅黑" panose="020B0503020204020204" charset="-122"/>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第四节  磋商阶段的策略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70789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b="1">
                <a:latin typeface="微软雅黑" panose="020B0503020204020204" charset="-122"/>
                <a:ea typeface="微软雅黑" panose="020B0503020204020204" charset="-122"/>
              </a:rPr>
              <a:t> （三）选择理想的让步方式</a:t>
            </a:r>
          </a:p>
          <a:p>
            <a:pPr marL="0" lvl="0" indent="0">
              <a:lnSpc>
                <a:spcPct val="150000"/>
              </a:lnSpc>
              <a:spcBef>
                <a:spcPct val="0"/>
              </a:spcBef>
              <a:buNone/>
            </a:pPr>
            <a:r>
              <a:rPr sz="2000" b="1">
                <a:solidFill>
                  <a:srgbClr val="C00000"/>
                </a:solidFill>
                <a:latin typeface="微软雅黑" panose="020B0503020204020204" charset="-122"/>
                <a:ea typeface="微软雅黑" panose="020B0503020204020204" charset="-122"/>
              </a:rPr>
              <a:t>方式二</a:t>
            </a:r>
            <a:r>
              <a:rPr lang="zh-CN" sz="2000" b="1">
                <a:solidFill>
                  <a:srgbClr val="C00000"/>
                </a:solidFill>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又叫</a:t>
            </a:r>
            <a:r>
              <a:rPr sz="2000" u="sng">
                <a:solidFill>
                  <a:srgbClr val="C00000"/>
                </a:solidFill>
                <a:latin typeface="微软雅黑" panose="020B0503020204020204" charset="-122"/>
                <a:ea typeface="微软雅黑" panose="020B0503020204020204" charset="-122"/>
              </a:rPr>
              <a:t>“色拉米”香肠式谈判让步</a:t>
            </a:r>
            <a:r>
              <a:rPr sz="2000">
                <a:latin typeface="微软雅黑" panose="020B0503020204020204" charset="-122"/>
                <a:ea typeface="微软雅黑" panose="020B0503020204020204" charset="-122"/>
              </a:rPr>
              <a:t>，是一种等额地让出可让利益的让步方式。</a:t>
            </a:r>
          </a:p>
          <a:p>
            <a:pPr marL="0" lvl="0" indent="0">
              <a:lnSpc>
                <a:spcPct val="150000"/>
              </a:lnSpc>
              <a:spcBef>
                <a:spcPct val="0"/>
              </a:spcBef>
              <a:buNone/>
            </a:pPr>
            <a:r>
              <a:rPr sz="2000">
                <a:latin typeface="微软雅黑" panose="020B0503020204020204" charset="-122"/>
                <a:ea typeface="微软雅黑" panose="020B0503020204020204" charset="-122"/>
              </a:rPr>
              <a:t>    （1）特点</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不断地讨价还价，像挤牙膏一样，挤一步让一步，让步的数量和速度都是均等、稳定的</a:t>
            </a:r>
          </a:p>
          <a:p>
            <a:pPr marL="0" lvl="0" indent="0">
              <a:lnSpc>
                <a:spcPct val="150000"/>
              </a:lnSpc>
              <a:spcBef>
                <a:spcPct val="0"/>
              </a:spcBef>
              <a:buNone/>
            </a:pPr>
            <a:r>
              <a:rPr sz="2000">
                <a:latin typeface="微软雅黑" panose="020B0503020204020204" charset="-122"/>
                <a:ea typeface="微软雅黑" panose="020B0503020204020204" charset="-122"/>
              </a:rPr>
              <a:t>    （2）优点</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①步步为营，不易让对方轻易占到便宜；②对双方充分讨价还价有利，易在利益均享的情况下达成协议；③遇到性情急躁或无时间长谈的对方时，会占上风。</a:t>
            </a:r>
          </a:p>
          <a:p>
            <a:pPr marL="0" lvl="0" indent="0">
              <a:lnSpc>
                <a:spcPct val="150000"/>
              </a:lnSpc>
              <a:spcBef>
                <a:spcPct val="0"/>
              </a:spcBef>
              <a:buNone/>
            </a:pPr>
            <a:r>
              <a:rPr sz="2000">
                <a:latin typeface="微软雅黑" panose="020B0503020204020204" charset="-122"/>
                <a:ea typeface="微软雅黑" panose="020B0503020204020204" charset="-122"/>
              </a:rPr>
              <a:t>    （3）缺点。①每次让利的数量相等、速度平稳，给人的感觉平淡无奇，易使人产生疲劳、厌倦之感；②效率极低且谈判成本较高；③会给对方传递一种信息，即只要耐心等待，总有希望获得更大的利益。</a:t>
            </a:r>
          </a:p>
          <a:p>
            <a:pPr marL="0" lvl="0" indent="0">
              <a:lnSpc>
                <a:spcPct val="150000"/>
              </a:lnSpc>
              <a:spcBef>
                <a:spcPct val="0"/>
              </a:spcBef>
              <a:buNone/>
            </a:pPr>
            <a:r>
              <a:rPr sz="2000">
                <a:latin typeface="微软雅黑" panose="020B0503020204020204" charset="-122"/>
                <a:ea typeface="微软雅黑" panose="020B0503020204020204" charset="-122"/>
              </a:rPr>
              <a:t>    （4）适用对象</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在缺乏谈判知识或经验的情况下&amp;在进行一些较为陌生的谈判时运用。</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二、让步阶段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“色拉米”香肠式谈判让步方式的优点包括（  ）</a:t>
            </a:r>
          </a:p>
          <a:p>
            <a:pPr marL="0" lvl="0" indent="0">
              <a:lnSpc>
                <a:spcPct val="200000"/>
              </a:lnSpc>
              <a:spcBef>
                <a:spcPct val="0"/>
              </a:spcBef>
              <a:buNone/>
            </a:pPr>
            <a:r>
              <a:rPr sz="2000">
                <a:latin typeface="微软雅黑" panose="020B0503020204020204" charset="-122"/>
                <a:ea typeface="微软雅黑" panose="020B0503020204020204" charset="-122"/>
              </a:rPr>
              <a:t>A.谈判成本较小</a:t>
            </a:r>
          </a:p>
          <a:p>
            <a:pPr marL="0" lvl="0" indent="0">
              <a:lnSpc>
                <a:spcPct val="200000"/>
              </a:lnSpc>
              <a:spcBef>
                <a:spcPct val="0"/>
              </a:spcBef>
              <a:buNone/>
            </a:pPr>
            <a:r>
              <a:rPr sz="2000">
                <a:latin typeface="微软雅黑" panose="020B0503020204020204" charset="-122"/>
                <a:ea typeface="微软雅黑" panose="020B0503020204020204" charset="-122"/>
              </a:rPr>
              <a:t>B.谈判效率较高</a:t>
            </a:r>
          </a:p>
          <a:p>
            <a:pPr marL="0" lvl="0" indent="0">
              <a:lnSpc>
                <a:spcPct val="200000"/>
              </a:lnSpc>
              <a:spcBef>
                <a:spcPct val="0"/>
              </a:spcBef>
              <a:buNone/>
            </a:pPr>
            <a:r>
              <a:rPr sz="2000">
                <a:latin typeface="微软雅黑" panose="020B0503020204020204" charset="-122"/>
                <a:ea typeface="微软雅黑" panose="020B0503020204020204" charset="-122"/>
              </a:rPr>
              <a:t>C.对方不易占到便宜</a:t>
            </a:r>
          </a:p>
          <a:p>
            <a:pPr marL="0" lvl="0" indent="0">
              <a:lnSpc>
                <a:spcPct val="200000"/>
              </a:lnSpc>
              <a:spcBef>
                <a:spcPct val="0"/>
              </a:spcBef>
              <a:buNone/>
            </a:pPr>
            <a:r>
              <a:rPr sz="2000">
                <a:latin typeface="微软雅黑" panose="020B0503020204020204" charset="-122"/>
                <a:ea typeface="微软雅黑" panose="020B0503020204020204" charset="-122"/>
              </a:rPr>
              <a:t>D.易在利益均享</a:t>
            </a:r>
            <a:r>
              <a:rPr lang="zh-CN" sz="2000">
                <a:latin typeface="微软雅黑" panose="020B0503020204020204" charset="-122"/>
                <a:ea typeface="微软雅黑" panose="020B0503020204020204" charset="-122"/>
              </a:rPr>
              <a:t>情况</a:t>
            </a:r>
            <a:r>
              <a:rPr sz="2000">
                <a:latin typeface="微软雅黑" panose="020B0503020204020204" charset="-122"/>
                <a:ea typeface="微软雅黑" panose="020B0503020204020204" charset="-122"/>
              </a:rPr>
              <a:t>下达成协议</a:t>
            </a:r>
          </a:p>
          <a:p>
            <a:pPr marL="0" lvl="0" indent="0">
              <a:lnSpc>
                <a:spcPct val="200000"/>
              </a:lnSpc>
              <a:spcBef>
                <a:spcPct val="0"/>
              </a:spcBef>
              <a:buNone/>
            </a:pPr>
            <a:r>
              <a:rPr sz="2000">
                <a:latin typeface="微软雅黑" panose="020B0503020204020204" charset="-122"/>
                <a:ea typeface="微软雅黑" panose="020B0503020204020204" charset="-122"/>
              </a:rPr>
              <a:t>E.遇到性情急躁的谈判者时可占上风</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“色拉米”香肠式谈判让步方式的优点包括（  ）</a:t>
            </a:r>
          </a:p>
          <a:p>
            <a:pPr marL="0" lvl="0" indent="0">
              <a:lnSpc>
                <a:spcPct val="200000"/>
              </a:lnSpc>
              <a:spcBef>
                <a:spcPct val="0"/>
              </a:spcBef>
              <a:buNone/>
            </a:pPr>
            <a:r>
              <a:rPr sz="2000">
                <a:latin typeface="微软雅黑" panose="020B0503020204020204" charset="-122"/>
                <a:ea typeface="微软雅黑" panose="020B0503020204020204" charset="-122"/>
              </a:rPr>
              <a:t>A.谈判成本较小</a:t>
            </a:r>
          </a:p>
          <a:p>
            <a:pPr marL="0" lvl="0" indent="0">
              <a:lnSpc>
                <a:spcPct val="200000"/>
              </a:lnSpc>
              <a:spcBef>
                <a:spcPct val="0"/>
              </a:spcBef>
              <a:buNone/>
            </a:pPr>
            <a:r>
              <a:rPr sz="2000">
                <a:latin typeface="微软雅黑" panose="020B0503020204020204" charset="-122"/>
                <a:ea typeface="微软雅黑" panose="020B0503020204020204" charset="-122"/>
              </a:rPr>
              <a:t>B.谈判效率较高</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C.对方不易占到便宜</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D.易在利益均享</a:t>
            </a:r>
            <a:r>
              <a:rPr lang="zh-CN" sz="2000" b="1">
                <a:solidFill>
                  <a:srgbClr val="C00000"/>
                </a:solidFill>
                <a:latin typeface="微软雅黑" panose="020B0503020204020204" charset="-122"/>
                <a:ea typeface="微软雅黑" panose="020B0503020204020204" charset="-122"/>
              </a:rPr>
              <a:t>情况</a:t>
            </a:r>
            <a:r>
              <a:rPr sz="2000" b="1">
                <a:solidFill>
                  <a:srgbClr val="C00000"/>
                </a:solidFill>
                <a:latin typeface="微软雅黑" panose="020B0503020204020204" charset="-122"/>
                <a:ea typeface="微软雅黑" panose="020B0503020204020204" charset="-122"/>
              </a:rPr>
              <a:t>下达成协议</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E.遇到性情急躁的谈判者时可占上风</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第四节  磋商阶段的策略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b="1">
                <a:latin typeface="微软雅黑" panose="020B0503020204020204" charset="-122"/>
                <a:ea typeface="微软雅黑" panose="020B0503020204020204" charset="-122"/>
              </a:rPr>
              <a:t>（四）运用适当的让步策略</a:t>
            </a:r>
          </a:p>
          <a:p>
            <a:pPr marL="0" lvl="0" indent="0">
              <a:lnSpc>
                <a:spcPct val="150000"/>
              </a:lnSpc>
              <a:spcBef>
                <a:spcPct val="0"/>
              </a:spcBef>
              <a:buNone/>
            </a:pPr>
            <a:r>
              <a:rPr sz="2000">
                <a:latin typeface="微软雅黑" panose="020B0503020204020204" charset="-122"/>
                <a:ea typeface="微软雅黑" panose="020B0503020204020204" charset="-122"/>
              </a:rPr>
              <a:t>1．</a:t>
            </a:r>
            <a:r>
              <a:rPr sz="2000" b="1">
                <a:solidFill>
                  <a:srgbClr val="C00000"/>
                </a:solidFill>
                <a:latin typeface="微软雅黑" panose="020B0503020204020204" charset="-122"/>
                <a:ea typeface="微软雅黑" panose="020B0503020204020204" charset="-122"/>
              </a:rPr>
              <a:t>互利互惠</a:t>
            </a:r>
          </a:p>
          <a:p>
            <a:pPr marL="0" lvl="0" indent="0">
              <a:lnSpc>
                <a:spcPct val="150000"/>
              </a:lnSpc>
              <a:spcBef>
                <a:spcPct val="0"/>
              </a:spcBef>
              <a:buNone/>
            </a:pPr>
            <a:r>
              <a:rPr sz="2000">
                <a:latin typeface="微软雅黑" panose="020B0503020204020204" charset="-122"/>
                <a:ea typeface="微软雅黑" panose="020B0503020204020204" charset="-122"/>
              </a:rPr>
              <a:t>     一方在作出让步后，能否获得对方的让步，取决于该方商谈的方式：</a:t>
            </a:r>
          </a:p>
          <a:p>
            <a:pPr marL="0" lvl="0" indent="0">
              <a:lnSpc>
                <a:spcPct val="150000"/>
              </a:lnSpc>
              <a:spcBef>
                <a:spcPct val="0"/>
              </a:spcBef>
              <a:buNone/>
            </a:pPr>
            <a:r>
              <a:rPr sz="2000">
                <a:latin typeface="微软雅黑" panose="020B0503020204020204" charset="-122"/>
                <a:ea typeface="微软雅黑" panose="020B0503020204020204" charset="-122"/>
              </a:rPr>
              <a:t>（1）横向谈判</a:t>
            </a:r>
            <a:r>
              <a:rPr lang="zh-CN"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采取横向铺开的方法，几个议题同时讨论，同时展开。</a:t>
            </a:r>
          </a:p>
          <a:p>
            <a:pPr marL="0" lvl="0" indent="0">
              <a:lnSpc>
                <a:spcPct val="150000"/>
              </a:lnSpc>
              <a:spcBef>
                <a:spcPct val="0"/>
              </a:spcBef>
              <a:buNone/>
            </a:pPr>
            <a:r>
              <a:rPr sz="2000">
                <a:latin typeface="微软雅黑" panose="020B0503020204020204" charset="-122"/>
                <a:ea typeface="微软雅黑" panose="020B0503020204020204" charset="-122"/>
              </a:rPr>
              <a:t>（2）纵向深入方法</a:t>
            </a:r>
            <a:r>
              <a:rPr lang="zh-CN" sz="2000">
                <a:latin typeface="微软雅黑" panose="020B0503020204020204" charset="-122"/>
                <a:ea typeface="微软雅黑" panose="020B0503020204020204" charset="-122"/>
              </a:rPr>
              <a:t>：先集中解决某一个议题，进行全面深入的研究讨论，再解决其他议题</a:t>
            </a:r>
          </a:p>
          <a:p>
            <a:pPr marL="0" lvl="0" indent="0">
              <a:lnSpc>
                <a:spcPct val="150000"/>
              </a:lnSpc>
              <a:spcBef>
                <a:spcPct val="0"/>
              </a:spcBef>
              <a:buNone/>
            </a:pPr>
            <a:r>
              <a:rPr sz="2000">
                <a:latin typeface="微软雅黑" panose="020B0503020204020204" charset="-122"/>
                <a:ea typeface="微软雅黑" panose="020B0503020204020204" charset="-122"/>
              </a:rPr>
              <a:t>        </a:t>
            </a:r>
            <a:r>
              <a:rPr sz="2000" u="sng">
                <a:solidFill>
                  <a:srgbClr val="C00000"/>
                </a:solidFill>
                <a:latin typeface="微软雅黑" panose="020B0503020204020204" charset="-122"/>
                <a:ea typeface="微软雅黑" panose="020B0503020204020204" charset="-122"/>
              </a:rPr>
              <a:t>互惠式让步适用于横向谈判，要求谈判者有开阔的思路和视野</a:t>
            </a:r>
            <a:r>
              <a:rPr sz="2000">
                <a:latin typeface="微软雅黑" panose="020B0503020204020204" charset="-122"/>
                <a:ea typeface="微软雅黑" panose="020B0503020204020204" charset="-122"/>
              </a:rPr>
              <a:t>。</a:t>
            </a:r>
            <a:r>
              <a:rPr lang="zh-CN" sz="2000">
                <a:latin typeface="楷体" panose="02010609060101010101" charset="-122"/>
                <a:ea typeface="楷体" panose="02010609060101010101" charset="-122"/>
              </a:rPr>
              <a:t>（在其他方面得到补偿）</a:t>
            </a:r>
          </a:p>
          <a:p>
            <a:pPr marL="0" lvl="0" indent="0">
              <a:lnSpc>
                <a:spcPct val="150000"/>
              </a:lnSpc>
              <a:spcBef>
                <a:spcPct val="0"/>
              </a:spcBef>
              <a:buNone/>
            </a:pPr>
            <a:r>
              <a:rPr sz="2000">
                <a:latin typeface="微软雅黑" panose="020B0503020204020204" charset="-122"/>
                <a:ea typeface="微软雅黑" panose="020B0503020204020204" charset="-122"/>
              </a:rPr>
              <a:t>2．</a:t>
            </a:r>
            <a:r>
              <a:rPr sz="2000" b="1">
                <a:solidFill>
                  <a:srgbClr val="C00000"/>
                </a:solidFill>
                <a:latin typeface="微软雅黑" panose="020B0503020204020204" charset="-122"/>
                <a:ea typeface="微软雅黑" panose="020B0503020204020204" charset="-122"/>
              </a:rPr>
              <a:t>予远利谋近惠</a:t>
            </a:r>
            <a:endParaRPr sz="2000">
              <a:latin typeface="微软雅黑" panose="020B0503020204020204" charset="-122"/>
              <a:ea typeface="微软雅黑" panose="020B0503020204020204" charset="-122"/>
            </a:endParaRPr>
          </a:p>
          <a:p>
            <a:pPr marL="0" lvl="0" indent="0">
              <a:lnSpc>
                <a:spcPct val="150000"/>
              </a:lnSpc>
              <a:spcBef>
                <a:spcPct val="0"/>
              </a:spcBef>
              <a:buNone/>
            </a:pPr>
            <a:r>
              <a:rPr sz="2000">
                <a:latin typeface="微软雅黑" panose="020B0503020204020204" charset="-122"/>
                <a:ea typeface="微软雅黑" panose="020B0503020204020204" charset="-122"/>
              </a:rPr>
              <a:t>3．</a:t>
            </a:r>
            <a:r>
              <a:rPr sz="2000" b="1">
                <a:solidFill>
                  <a:srgbClr val="C00000"/>
                </a:solidFill>
                <a:latin typeface="微软雅黑" panose="020B0503020204020204" charset="-122"/>
                <a:ea typeface="微软雅黑" panose="020B0503020204020204" charset="-122"/>
              </a:rPr>
              <a:t>丝毫无损</a:t>
            </a:r>
            <a:r>
              <a:rPr lang="zh-CN" sz="2000" b="1">
                <a:solidFill>
                  <a:srgbClr val="C00000"/>
                </a:solidFill>
                <a:latin typeface="微软雅黑" panose="020B0503020204020204" charset="-122"/>
                <a:ea typeface="微软雅黑" panose="020B0503020204020204" charset="-122"/>
              </a:rPr>
              <a:t>：</a:t>
            </a:r>
            <a:r>
              <a:rPr lang="zh-CN" sz="2000">
                <a:solidFill>
                  <a:schemeClr val="tx1"/>
                </a:solidFill>
                <a:latin typeface="楷体" panose="02010609060101010101" charset="-122"/>
                <a:ea typeface="楷体" panose="02010609060101010101" charset="-122"/>
              </a:rPr>
              <a:t>理解，但难以接受，会一视同仁</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二、让步阶段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第四节  磋商阶段的策略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b="1">
                <a:latin typeface="微软雅黑" panose="020B0503020204020204" charset="-122"/>
                <a:ea typeface="微软雅黑" panose="020B0503020204020204" charset="-122"/>
              </a:rPr>
              <a:t>（一）利用竞争</a:t>
            </a:r>
          </a:p>
          <a:p>
            <a:pPr marL="0" lvl="0" indent="0">
              <a:lnSpc>
                <a:spcPct val="150000"/>
              </a:lnSpc>
              <a:spcBef>
                <a:spcPct val="0"/>
              </a:spcBef>
              <a:buNone/>
            </a:pPr>
            <a:r>
              <a:rPr sz="2000" b="1">
                <a:latin typeface="微软雅黑" panose="020B0503020204020204" charset="-122"/>
                <a:ea typeface="微软雅黑" panose="020B0503020204020204" charset="-122"/>
              </a:rPr>
              <a:t>（二）软硬兼施</a:t>
            </a:r>
          </a:p>
          <a:p>
            <a:pPr marL="0" lvl="0" indent="0">
              <a:lnSpc>
                <a:spcPct val="150000"/>
              </a:lnSpc>
              <a:spcBef>
                <a:spcPct val="0"/>
              </a:spcBef>
              <a:buNone/>
            </a:pPr>
            <a:r>
              <a:rPr sz="2000" b="1">
                <a:latin typeface="微软雅黑" panose="020B0503020204020204" charset="-122"/>
                <a:ea typeface="微软雅黑" panose="020B0503020204020204" charset="-122"/>
              </a:rPr>
              <a:t>    </a:t>
            </a:r>
            <a:r>
              <a:rPr sz="2000">
                <a:latin typeface="微软雅黑" panose="020B0503020204020204" charset="-122"/>
                <a:ea typeface="微软雅黑" panose="020B0503020204020204" charset="-122"/>
              </a:rPr>
              <a:t> 做法：我方主谈人或负责人找一个借口暂时回避，让“强硬派”挂帅出阵。</a:t>
            </a:r>
          </a:p>
          <a:p>
            <a:pPr marL="0" lvl="0" indent="0">
              <a:lnSpc>
                <a:spcPct val="150000"/>
              </a:lnSpc>
              <a:spcBef>
                <a:spcPct val="0"/>
              </a:spcBef>
              <a:buNone/>
            </a:pPr>
            <a:r>
              <a:rPr sz="2000" b="1">
                <a:latin typeface="微软雅黑" panose="020B0503020204020204" charset="-122"/>
                <a:ea typeface="微软雅黑" panose="020B0503020204020204" charset="-122"/>
              </a:rPr>
              <a:t>（三）最后通牒</a:t>
            </a:r>
          </a:p>
          <a:p>
            <a:pPr marL="0" lvl="0" indent="0">
              <a:lnSpc>
                <a:spcPct val="150000"/>
              </a:lnSpc>
              <a:spcBef>
                <a:spcPct val="0"/>
              </a:spcBef>
              <a:buNone/>
            </a:pPr>
            <a:r>
              <a:rPr sz="2000" b="1">
                <a:latin typeface="微软雅黑" panose="020B0503020204020204" charset="-122"/>
                <a:ea typeface="微软雅黑" panose="020B0503020204020204" charset="-122"/>
              </a:rPr>
              <a:t>        </a:t>
            </a:r>
            <a:r>
              <a:rPr sz="2000">
                <a:latin typeface="微软雅黑" panose="020B0503020204020204" charset="-122"/>
                <a:ea typeface="微软雅黑" panose="020B0503020204020204" charset="-122"/>
              </a:rPr>
              <a:t>运用最后通牒策略必须注意以下几点：</a:t>
            </a:r>
          </a:p>
          <a:p>
            <a:pPr marL="0" lvl="0" indent="0">
              <a:lnSpc>
                <a:spcPct val="150000"/>
              </a:lnSpc>
              <a:spcBef>
                <a:spcPct val="0"/>
              </a:spcBef>
              <a:buNone/>
            </a:pPr>
            <a:r>
              <a:rPr sz="2000">
                <a:latin typeface="微软雅黑" panose="020B0503020204020204" charset="-122"/>
                <a:ea typeface="微软雅黑" panose="020B0503020204020204" charset="-122"/>
              </a:rPr>
              <a:t>（1）谈判人员知道自己处于一个强有力的地位    </a:t>
            </a:r>
          </a:p>
          <a:p>
            <a:pPr marL="0" lvl="0" indent="0">
              <a:lnSpc>
                <a:spcPct val="150000"/>
              </a:lnSpc>
              <a:spcBef>
                <a:spcPct val="0"/>
              </a:spcBef>
              <a:buNone/>
            </a:pPr>
            <a:r>
              <a:rPr sz="2000">
                <a:latin typeface="微软雅黑" panose="020B0503020204020204" charset="-122"/>
                <a:ea typeface="微软雅黑" panose="020B0503020204020204" charset="-122"/>
              </a:rPr>
              <a:t>（2）谈判的最后阶段或最后关键时刻才宜使用“最后通牒”。</a:t>
            </a:r>
          </a:p>
          <a:p>
            <a:pPr marL="0" lvl="0" indent="0">
              <a:lnSpc>
                <a:spcPct val="150000"/>
              </a:lnSpc>
              <a:spcBef>
                <a:spcPct val="0"/>
              </a:spcBef>
              <a:buNone/>
            </a:pPr>
            <a:r>
              <a:rPr sz="2000">
                <a:latin typeface="微软雅黑" panose="020B0503020204020204" charset="-122"/>
                <a:ea typeface="微软雅黑" panose="020B0503020204020204" charset="-122"/>
              </a:rPr>
              <a:t>（3）“最后通牒”的提出必须非常坚定、明确、毫不含糊。</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三、迫使对方让步的策略</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968184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第四节  磋商阶段的策略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360" y="1729105"/>
            <a:ext cx="10875010" cy="470789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sz="2000" b="1">
                <a:latin typeface="微软雅黑" panose="020B0503020204020204" charset="-122"/>
                <a:ea typeface="微软雅黑" panose="020B0503020204020204" charset="-122"/>
              </a:rPr>
              <a:t>（一）限制策略</a:t>
            </a:r>
          </a:p>
          <a:p>
            <a:pPr marL="0" lvl="0" indent="0">
              <a:lnSpc>
                <a:spcPct val="150000"/>
              </a:lnSpc>
              <a:spcBef>
                <a:spcPct val="0"/>
              </a:spcBef>
              <a:buNone/>
            </a:pPr>
            <a:r>
              <a:rPr sz="2000">
                <a:latin typeface="微软雅黑" panose="020B0503020204020204" charset="-122"/>
                <a:ea typeface="微软雅黑" panose="020B0503020204020204" charset="-122"/>
              </a:rPr>
              <a:t>1．权利限制</a:t>
            </a:r>
          </a:p>
          <a:p>
            <a:pPr marL="0" lvl="0" indent="0">
              <a:lnSpc>
                <a:spcPct val="150000"/>
              </a:lnSpc>
              <a:spcBef>
                <a:spcPct val="0"/>
              </a:spcBef>
              <a:buNone/>
            </a:pPr>
            <a:r>
              <a:rPr sz="2000">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未经授权，对方无法强迫他超越权限做出决策。</a:t>
            </a:r>
          </a:p>
          <a:p>
            <a:pPr marL="0" lvl="0" indent="0">
              <a:lnSpc>
                <a:spcPct val="150000"/>
              </a:lnSpc>
              <a:spcBef>
                <a:spcPct val="0"/>
              </a:spcBef>
              <a:buNone/>
            </a:pPr>
            <a:r>
              <a:rPr sz="2000">
                <a:latin typeface="微软雅黑" panose="020B0503020204020204" charset="-122"/>
                <a:ea typeface="微软雅黑" panose="020B0503020204020204" charset="-122"/>
              </a:rPr>
              <a:t>2．资料限制</a:t>
            </a:r>
          </a:p>
          <a:p>
            <a:pPr marL="0" lvl="0" indent="0">
              <a:lnSpc>
                <a:spcPct val="150000"/>
              </a:lnSpc>
              <a:spcBef>
                <a:spcPct val="0"/>
              </a:spcBef>
              <a:buNone/>
            </a:pPr>
            <a:r>
              <a:rPr sz="2000">
                <a:latin typeface="微软雅黑" panose="020B0503020204020204" charset="-122"/>
                <a:ea typeface="微软雅黑" panose="020B0503020204020204" charset="-122"/>
              </a:rPr>
              <a:t>    己方手边暂时没有，或者没有备齐，或者这属于本公司方面的商业秘密，</a:t>
            </a:r>
          </a:p>
          <a:p>
            <a:pPr marL="0" lvl="0" indent="0">
              <a:lnSpc>
                <a:spcPct val="150000"/>
              </a:lnSpc>
              <a:spcBef>
                <a:spcPct val="0"/>
              </a:spcBef>
              <a:buNone/>
            </a:pPr>
            <a:r>
              <a:rPr sz="2000">
                <a:latin typeface="微软雅黑" panose="020B0503020204020204" charset="-122"/>
                <a:ea typeface="微软雅黑" panose="020B0503020204020204" charset="-122"/>
              </a:rPr>
              <a:t>3．其他方面的限制</a:t>
            </a:r>
          </a:p>
          <a:p>
            <a:pPr marL="0" lvl="0" indent="0">
              <a:lnSpc>
                <a:spcPct val="150000"/>
              </a:lnSpc>
              <a:spcBef>
                <a:spcPct val="0"/>
              </a:spcBef>
              <a:buNone/>
            </a:pPr>
            <a:r>
              <a:rPr sz="2000">
                <a:latin typeface="微软雅黑" panose="020B0503020204020204" charset="-122"/>
                <a:ea typeface="微软雅黑" panose="020B0503020204020204" charset="-122"/>
              </a:rPr>
              <a:t>    包括自然环境、人力资源、生产技术要求、时间等因素</a:t>
            </a:r>
          </a:p>
          <a:p>
            <a:pPr marL="0" lvl="0" indent="0">
              <a:lnSpc>
                <a:spcPct val="150000"/>
              </a:lnSpc>
              <a:spcBef>
                <a:spcPct val="0"/>
              </a:spcBef>
              <a:buNone/>
            </a:pPr>
            <a:r>
              <a:rPr sz="2000">
                <a:latin typeface="微软雅黑" panose="020B0503020204020204" charset="-122"/>
                <a:ea typeface="微软雅黑" panose="020B0503020204020204" charset="-122"/>
              </a:rPr>
              <a:t>   限制策略使用的频率与效率是成反比</a:t>
            </a:r>
            <a:r>
              <a:rPr lang="zh-CN" sz="2000">
                <a:latin typeface="微软雅黑" panose="020B0503020204020204" charset="-122"/>
                <a:ea typeface="微软雅黑" panose="020B0503020204020204" charset="-122"/>
              </a:rPr>
              <a:t>的</a:t>
            </a:r>
            <a:r>
              <a:rPr sz="2000">
                <a:latin typeface="微软雅黑" panose="020B0503020204020204" charset="-122"/>
                <a:ea typeface="微软雅黑" panose="020B0503020204020204" charset="-122"/>
              </a:rPr>
              <a:t>。运用过多，会使对方怀疑己方无诚心谈判</a:t>
            </a:r>
            <a:r>
              <a:rPr lang="zh-CN" sz="2000">
                <a:latin typeface="微软雅黑" panose="020B0503020204020204" charset="-122"/>
                <a:ea typeface="微软雅黑" panose="020B0503020204020204" charset="-122"/>
              </a:rPr>
              <a:t>。</a:t>
            </a:r>
          </a:p>
          <a:p>
            <a:pPr marL="0" lvl="0" indent="0">
              <a:lnSpc>
                <a:spcPct val="150000"/>
              </a:lnSpc>
              <a:spcBef>
                <a:spcPct val="0"/>
              </a:spcBef>
              <a:buNone/>
            </a:pPr>
            <a:r>
              <a:rPr sz="2000" b="1">
                <a:latin typeface="微软雅黑" panose="020B0503020204020204" charset="-122"/>
                <a:ea typeface="微软雅黑" panose="020B0503020204020204" charset="-122"/>
              </a:rPr>
              <a:t>（二）示弱以求怜悯</a:t>
            </a:r>
          </a:p>
          <a:p>
            <a:pPr marL="0" lvl="0" indent="0">
              <a:lnSpc>
                <a:spcPct val="150000"/>
              </a:lnSpc>
              <a:spcBef>
                <a:spcPct val="0"/>
              </a:spcBef>
              <a:buNone/>
            </a:pPr>
            <a:r>
              <a:rPr sz="2000" b="1">
                <a:latin typeface="微软雅黑" panose="020B0503020204020204" charset="-122"/>
                <a:ea typeface="微软雅黑" panose="020B0503020204020204" charset="-122"/>
              </a:rPr>
              <a:t>（三）以攻对攻</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四、阻止对方进攻的策略</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19111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以下有关互惠式让步的说法中，正确的是（   ）</a:t>
            </a:r>
          </a:p>
          <a:p>
            <a:pPr marL="0" lvl="0" indent="0">
              <a:lnSpc>
                <a:spcPct val="200000"/>
              </a:lnSpc>
              <a:spcBef>
                <a:spcPct val="0"/>
              </a:spcBef>
              <a:buNone/>
            </a:pPr>
            <a:r>
              <a:rPr sz="2000">
                <a:latin typeface="微软雅黑" panose="020B0503020204020204" charset="-122"/>
                <a:ea typeface="微软雅黑" panose="020B0503020204020204" charset="-122"/>
              </a:rPr>
              <a:t>A.又称交叉式让步</a:t>
            </a:r>
          </a:p>
          <a:p>
            <a:pPr marL="0" lvl="0" indent="0">
              <a:lnSpc>
                <a:spcPct val="200000"/>
              </a:lnSpc>
              <a:spcBef>
                <a:spcPct val="0"/>
              </a:spcBef>
              <a:buNone/>
            </a:pPr>
            <a:r>
              <a:rPr sz="2000">
                <a:latin typeface="微软雅黑" panose="020B0503020204020204" charset="-122"/>
                <a:ea typeface="微软雅黑" panose="020B0503020204020204" charset="-122"/>
              </a:rPr>
              <a:t>B.常适用于纵向谈判</a:t>
            </a:r>
          </a:p>
          <a:p>
            <a:pPr marL="0" lvl="0" indent="0">
              <a:lnSpc>
                <a:spcPct val="200000"/>
              </a:lnSpc>
              <a:spcBef>
                <a:spcPct val="0"/>
              </a:spcBef>
              <a:buNone/>
            </a:pPr>
            <a:r>
              <a:rPr sz="2000">
                <a:latin typeface="微软雅黑" panose="020B0503020204020204" charset="-122"/>
                <a:ea typeface="微软雅黑" panose="020B0503020204020204" charset="-122"/>
              </a:rPr>
              <a:t>C.常用于摆脱谈判僵局</a:t>
            </a:r>
          </a:p>
          <a:p>
            <a:pPr marL="0" lvl="0" indent="0">
              <a:lnSpc>
                <a:spcPct val="200000"/>
              </a:lnSpc>
              <a:spcBef>
                <a:spcPct val="0"/>
              </a:spcBef>
              <a:buNone/>
            </a:pPr>
            <a:r>
              <a:rPr sz="2000">
                <a:latin typeface="微软雅黑" panose="020B0503020204020204" charset="-122"/>
                <a:ea typeface="微软雅黑" panose="020B0503020204020204" charset="-122"/>
              </a:rPr>
              <a:t>D.要求谈判者思路开阔</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以下有关互惠式让步的说法中，正确的是（   ）</a:t>
            </a:r>
          </a:p>
          <a:p>
            <a:pPr marL="0" lvl="0" indent="0">
              <a:lnSpc>
                <a:spcPct val="200000"/>
              </a:lnSpc>
              <a:spcBef>
                <a:spcPct val="0"/>
              </a:spcBef>
              <a:buNone/>
            </a:pPr>
            <a:r>
              <a:rPr sz="2000">
                <a:latin typeface="微软雅黑" panose="020B0503020204020204" charset="-122"/>
                <a:ea typeface="微软雅黑" panose="020B0503020204020204" charset="-122"/>
              </a:rPr>
              <a:t>A.又称交叉式让步</a:t>
            </a:r>
          </a:p>
          <a:p>
            <a:pPr marL="0" lvl="0" indent="0">
              <a:lnSpc>
                <a:spcPct val="200000"/>
              </a:lnSpc>
              <a:spcBef>
                <a:spcPct val="0"/>
              </a:spcBef>
              <a:buNone/>
            </a:pPr>
            <a:r>
              <a:rPr sz="2000">
                <a:latin typeface="微软雅黑" panose="020B0503020204020204" charset="-122"/>
                <a:ea typeface="微软雅黑" panose="020B0503020204020204" charset="-122"/>
              </a:rPr>
              <a:t>B.常适用于纵向谈判</a:t>
            </a:r>
          </a:p>
          <a:p>
            <a:pPr marL="0" lvl="0" indent="0">
              <a:lnSpc>
                <a:spcPct val="200000"/>
              </a:lnSpc>
              <a:spcBef>
                <a:spcPct val="0"/>
              </a:spcBef>
              <a:buNone/>
            </a:pPr>
            <a:r>
              <a:rPr sz="2000">
                <a:latin typeface="微软雅黑" panose="020B0503020204020204" charset="-122"/>
                <a:ea typeface="微软雅黑" panose="020B0503020204020204" charset="-122"/>
              </a:rPr>
              <a:t>C.常用于摆脱谈判僵局</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D.要求谈判者思路开阔</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当需要拒绝对方要求时，己方人员找一个借口暂时回避，让另一人员压迫对方让步的策略是 （ ）</a:t>
            </a:r>
          </a:p>
          <a:p>
            <a:pPr marL="0" lvl="0" indent="0">
              <a:lnSpc>
                <a:spcPct val="200000"/>
              </a:lnSpc>
              <a:spcBef>
                <a:spcPct val="0"/>
              </a:spcBef>
              <a:buNone/>
            </a:pPr>
            <a:r>
              <a:rPr sz="2000">
                <a:latin typeface="微软雅黑" panose="020B0503020204020204" charset="-122"/>
                <a:ea typeface="微软雅黑" panose="020B0503020204020204" charset="-122"/>
              </a:rPr>
              <a:t>A.限制策略 </a:t>
            </a:r>
          </a:p>
          <a:p>
            <a:pPr marL="0" lvl="0" indent="0">
              <a:lnSpc>
                <a:spcPct val="200000"/>
              </a:lnSpc>
              <a:spcBef>
                <a:spcPct val="0"/>
              </a:spcBef>
              <a:buNone/>
            </a:pPr>
            <a:r>
              <a:rPr sz="2000">
                <a:latin typeface="微软雅黑" panose="020B0503020204020204" charset="-122"/>
                <a:ea typeface="微软雅黑" panose="020B0503020204020204" charset="-122"/>
              </a:rPr>
              <a:t>B.软硬兼施 </a:t>
            </a:r>
          </a:p>
          <a:p>
            <a:pPr marL="0" lvl="0" indent="0">
              <a:lnSpc>
                <a:spcPct val="200000"/>
              </a:lnSpc>
              <a:spcBef>
                <a:spcPct val="0"/>
              </a:spcBef>
              <a:buNone/>
            </a:pPr>
            <a:r>
              <a:rPr sz="2000">
                <a:latin typeface="微软雅黑" panose="020B0503020204020204" charset="-122"/>
                <a:ea typeface="微软雅黑" panose="020B0503020204020204" charset="-122"/>
              </a:rPr>
              <a:t>C.最后通牒 </a:t>
            </a:r>
          </a:p>
          <a:p>
            <a:pPr marL="0" lvl="0" indent="0">
              <a:lnSpc>
                <a:spcPct val="200000"/>
              </a:lnSpc>
              <a:spcBef>
                <a:spcPct val="0"/>
              </a:spcBef>
              <a:buNone/>
            </a:pPr>
            <a:r>
              <a:rPr sz="2000">
                <a:latin typeface="微软雅黑" panose="020B0503020204020204" charset="-122"/>
                <a:ea typeface="微软雅黑" panose="020B0503020204020204" charset="-122"/>
              </a:rPr>
              <a:t>D.利用竞争</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638" y="402273"/>
            <a:ext cx="1808480" cy="583565"/>
          </a:xfrm>
          <a:prstGeom prst="rect">
            <a:avLst/>
          </a:prstGeom>
          <a:noFill/>
          <a:ln w="9525">
            <a:noFill/>
          </a:ln>
        </p:spPr>
        <p:txBody>
          <a:bodyPr wrap="non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知识结构</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lum bright="-6000"/>
          </a:blip>
          <a:stretch>
            <a:fillRect/>
          </a:stretch>
        </p:blipFill>
        <p:spPr>
          <a:xfrm>
            <a:off x="779780" y="1400810"/>
            <a:ext cx="10946130" cy="457327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a:t>
            </a:r>
            <a:r>
              <a:rPr lang="zh-CN" altLang="en-US" sz="2800">
                <a:latin typeface="方正清刻本悦宋简体" panose="02000000000000000000" charset="-122"/>
                <a:ea typeface="方正清刻本悦宋简体" panose="02000000000000000000" charset="-122"/>
                <a:sym typeface="+mn-ea"/>
              </a:rPr>
              <a:t>第二节 国际商务谈判的种类</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三、按照谈判双方接触的方式来划分</a:t>
            </a:r>
            <a:endParaRPr lang="zh-CN" altLang="en-US" sz="2400" b="1">
              <a:solidFill>
                <a:srgbClr val="0000CC"/>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644525" y="1828800"/>
            <a:ext cx="10902950" cy="4015105"/>
          </a:xfrm>
          <a:prstGeom prst="rect">
            <a:avLst/>
          </a:prstGeom>
        </p:spPr>
      </p:pic>
      <p:sp>
        <p:nvSpPr>
          <p:cNvPr id="7" name="五边形 6"/>
          <p:cNvSpPr/>
          <p:nvPr/>
        </p:nvSpPr>
        <p:spPr>
          <a:xfrm flipH="1">
            <a:off x="6476365" y="12719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6651625" y="12890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当需要拒绝对方要求时，己方人员找一个借口暂时回避，让另一人员压迫对方让步的策略是 （ ）</a:t>
            </a:r>
          </a:p>
          <a:p>
            <a:pPr marL="0" lvl="0" indent="0">
              <a:lnSpc>
                <a:spcPct val="200000"/>
              </a:lnSpc>
              <a:spcBef>
                <a:spcPct val="0"/>
              </a:spcBef>
              <a:buNone/>
            </a:pPr>
            <a:r>
              <a:rPr sz="2000">
                <a:latin typeface="微软雅黑" panose="020B0503020204020204" charset="-122"/>
                <a:ea typeface="微软雅黑" panose="020B0503020204020204" charset="-122"/>
              </a:rPr>
              <a:t>A.限制策略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B.软硬兼施</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C.最后通牒 </a:t>
            </a:r>
          </a:p>
          <a:p>
            <a:pPr marL="0" lvl="0" indent="0">
              <a:lnSpc>
                <a:spcPct val="200000"/>
              </a:lnSpc>
              <a:spcBef>
                <a:spcPct val="0"/>
              </a:spcBef>
              <a:buNone/>
            </a:pPr>
            <a:r>
              <a:rPr sz="2000">
                <a:latin typeface="微软雅黑" panose="020B0503020204020204" charset="-122"/>
                <a:ea typeface="微软雅黑" panose="020B0503020204020204" charset="-122"/>
              </a:rPr>
              <a:t>D.利用竞争</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限制策略有 （  ）</a:t>
            </a:r>
          </a:p>
          <a:p>
            <a:pPr marL="0" lvl="0" indent="0">
              <a:lnSpc>
                <a:spcPct val="200000"/>
              </a:lnSpc>
              <a:spcBef>
                <a:spcPct val="0"/>
              </a:spcBef>
              <a:buNone/>
            </a:pPr>
            <a:r>
              <a:rPr sz="2000">
                <a:latin typeface="微软雅黑" panose="020B0503020204020204" charset="-122"/>
                <a:ea typeface="微软雅黑" panose="020B0503020204020204" charset="-122"/>
              </a:rPr>
              <a:t>A.权利限制 </a:t>
            </a:r>
          </a:p>
          <a:p>
            <a:pPr marL="0" lvl="0" indent="0">
              <a:lnSpc>
                <a:spcPct val="200000"/>
              </a:lnSpc>
              <a:spcBef>
                <a:spcPct val="0"/>
              </a:spcBef>
              <a:buNone/>
            </a:pPr>
            <a:r>
              <a:rPr sz="2000">
                <a:latin typeface="微软雅黑" panose="020B0503020204020204" charset="-122"/>
                <a:ea typeface="微软雅黑" panose="020B0503020204020204" charset="-122"/>
              </a:rPr>
              <a:t>B.年龄限制 </a:t>
            </a:r>
          </a:p>
          <a:p>
            <a:pPr marL="0" lvl="0" indent="0">
              <a:lnSpc>
                <a:spcPct val="200000"/>
              </a:lnSpc>
              <a:spcBef>
                <a:spcPct val="0"/>
              </a:spcBef>
              <a:buNone/>
            </a:pPr>
            <a:r>
              <a:rPr sz="2000">
                <a:latin typeface="微软雅黑" panose="020B0503020204020204" charset="-122"/>
                <a:ea typeface="微软雅黑" panose="020B0503020204020204" charset="-122"/>
              </a:rPr>
              <a:t>C.资料限制 </a:t>
            </a:r>
          </a:p>
          <a:p>
            <a:pPr marL="0" lvl="0" indent="0">
              <a:lnSpc>
                <a:spcPct val="200000"/>
              </a:lnSpc>
              <a:spcBef>
                <a:spcPct val="0"/>
              </a:spcBef>
              <a:buNone/>
            </a:pPr>
            <a:r>
              <a:rPr sz="2000">
                <a:latin typeface="微软雅黑" panose="020B0503020204020204" charset="-122"/>
                <a:ea typeface="微软雅黑" panose="020B0503020204020204" charset="-122"/>
              </a:rPr>
              <a:t>D.自然环境限制 </a:t>
            </a:r>
          </a:p>
          <a:p>
            <a:pPr marL="0" lvl="0" indent="0">
              <a:lnSpc>
                <a:spcPct val="200000"/>
              </a:lnSpc>
              <a:spcBef>
                <a:spcPct val="0"/>
              </a:spcBef>
              <a:buNone/>
            </a:pPr>
            <a:r>
              <a:rPr sz="2000">
                <a:latin typeface="微软雅黑" panose="020B0503020204020204" charset="-122"/>
                <a:ea typeface="微软雅黑" panose="020B0503020204020204" charset="-122"/>
              </a:rPr>
              <a:t>E.人力资源限制</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限制策略有 （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A.权利限制 </a:t>
            </a:r>
          </a:p>
          <a:p>
            <a:pPr marL="0" lvl="0" indent="0">
              <a:lnSpc>
                <a:spcPct val="200000"/>
              </a:lnSpc>
              <a:spcBef>
                <a:spcPct val="0"/>
              </a:spcBef>
              <a:buNone/>
            </a:pPr>
            <a:r>
              <a:rPr sz="2000" b="1">
                <a:solidFill>
                  <a:schemeClr val="tx1"/>
                </a:solidFill>
                <a:latin typeface="微软雅黑" panose="020B0503020204020204" charset="-122"/>
                <a:ea typeface="微软雅黑" panose="020B0503020204020204" charset="-122"/>
              </a:rPr>
              <a:t>B.年龄限制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C.资料限制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D.自然环境限制 </a:t>
            </a:r>
            <a:endParaRPr sz="2000">
              <a:latin typeface="微软雅黑" panose="020B0503020204020204" charset="-122"/>
              <a:ea typeface="微软雅黑" panose="020B0503020204020204" charset="-122"/>
            </a:endParaRP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E.人力资源限制</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第四章 国际商务谈判各阶段的策略</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936750" y="1546225"/>
            <a:ext cx="6847840" cy="4228465"/>
          </a:xfrm>
          <a:prstGeom prst="rect">
            <a:avLst/>
          </a:prstGeom>
        </p:spPr>
      </p:pic>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第四章 国际商务谈判各阶段的策略</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936750" y="1546225"/>
            <a:ext cx="6847840" cy="4228465"/>
          </a:xfrm>
          <a:prstGeom prst="rect">
            <a:avLst/>
          </a:prstGeom>
        </p:spPr>
      </p:pic>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第五节 成交阶段的策略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36295" y="152336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一、场外交易</a:t>
            </a:r>
            <a:r>
              <a:rPr lang="zh-CN" sz="2000">
                <a:latin typeface="微软雅黑" panose="020B0503020204020204" charset="-122"/>
                <a:ea typeface="微软雅黑" panose="020B0503020204020204" charset="-122"/>
              </a:rPr>
              <a:t>    如酒宴或其他娱乐场所等，仅在</a:t>
            </a:r>
            <a:r>
              <a:rPr lang="zh-CN" sz="2000" u="sng">
                <a:solidFill>
                  <a:srgbClr val="C00000"/>
                </a:solidFill>
                <a:latin typeface="微软雅黑" panose="020B0503020204020204" charset="-122"/>
                <a:ea typeface="微软雅黑" panose="020B0503020204020204" charset="-122"/>
              </a:rPr>
              <a:t>只有一两个问题</a:t>
            </a:r>
            <a:r>
              <a:rPr lang="zh-CN" sz="2000">
                <a:latin typeface="微软雅黑" panose="020B0503020204020204" charset="-122"/>
                <a:ea typeface="微软雅黑" panose="020B0503020204020204" charset="-122"/>
              </a:rPr>
              <a:t>存在分歧、相持不下时。</a:t>
            </a:r>
          </a:p>
          <a:p>
            <a:pPr marL="0" lvl="0" indent="0">
              <a:lnSpc>
                <a:spcPct val="200000"/>
              </a:lnSpc>
              <a:spcBef>
                <a:spcPct val="0"/>
              </a:spcBef>
              <a:buNone/>
            </a:pPr>
            <a:r>
              <a:rPr lang="zh-CN" sz="2000" b="1">
                <a:solidFill>
                  <a:srgbClr val="C00000"/>
                </a:solidFill>
                <a:latin typeface="微软雅黑" panose="020B0503020204020204" charset="-122"/>
                <a:ea typeface="微软雅黑" panose="020B0503020204020204" charset="-122"/>
              </a:rPr>
              <a:t>二、最后让步</a:t>
            </a:r>
            <a:r>
              <a:rPr lang="zh-CN" sz="2000">
                <a:latin typeface="微软雅黑" panose="020B0503020204020204" charset="-122"/>
                <a:ea typeface="微软雅黑" panose="020B0503020204020204" charset="-122"/>
              </a:rPr>
              <a:t>    </a:t>
            </a:r>
            <a:r>
              <a:rPr lang="zh-CN" sz="2000" u="sng">
                <a:solidFill>
                  <a:srgbClr val="C00000"/>
                </a:solidFill>
                <a:latin typeface="微软雅黑" panose="020B0503020204020204" charset="-122"/>
                <a:ea typeface="微软雅黑" panose="020B0503020204020204" charset="-122"/>
              </a:rPr>
              <a:t>最后一两个有分歧的问题</a:t>
            </a:r>
            <a:r>
              <a:rPr lang="zh-CN" sz="2000">
                <a:latin typeface="微软雅黑" panose="020B0503020204020204" charset="-122"/>
                <a:ea typeface="微软雅黑" panose="020B0503020204020204" charset="-122"/>
              </a:rPr>
              <a:t>，需要通过最后的让步才能求得一致。</a:t>
            </a:r>
          </a:p>
          <a:p>
            <a:pPr marL="0" lvl="0" indent="0">
              <a:lnSpc>
                <a:spcPct val="200000"/>
              </a:lnSpc>
              <a:spcBef>
                <a:spcPct val="0"/>
              </a:spcBef>
              <a:buNone/>
            </a:pPr>
            <a:r>
              <a:rPr lang="zh-CN" sz="2000" b="1">
                <a:latin typeface="微软雅黑" panose="020B0503020204020204" charset="-122"/>
                <a:ea typeface="微软雅黑" panose="020B0503020204020204" charset="-122"/>
              </a:rPr>
              <a:t>三、不忘最后的获利        </a:t>
            </a:r>
            <a:r>
              <a:rPr lang="zh-CN" sz="2000">
                <a:latin typeface="微软雅黑" panose="020B0503020204020204" charset="-122"/>
                <a:ea typeface="微软雅黑" panose="020B0503020204020204" charset="-122"/>
              </a:rPr>
              <a:t>做法：签约之前，突然提出一个</a:t>
            </a:r>
            <a:r>
              <a:rPr lang="zh-CN" sz="2000" u="sng">
                <a:solidFill>
                  <a:srgbClr val="C00000"/>
                </a:solidFill>
                <a:latin typeface="微软雅黑" panose="020B0503020204020204" charset="-122"/>
                <a:ea typeface="微软雅黑" panose="020B0503020204020204" charset="-122"/>
              </a:rPr>
              <a:t>小小的请求</a:t>
            </a:r>
            <a:r>
              <a:rPr lang="zh-CN" sz="2000">
                <a:latin typeface="微软雅黑" panose="020B0503020204020204" charset="-122"/>
                <a:ea typeface="微软雅黑" panose="020B0503020204020204" charset="-122"/>
              </a:rPr>
              <a:t>，要求对方再让出一点点。</a:t>
            </a:r>
          </a:p>
          <a:p>
            <a:pPr marL="0" lvl="0" indent="0">
              <a:lnSpc>
                <a:spcPct val="200000"/>
              </a:lnSpc>
              <a:spcBef>
                <a:spcPct val="0"/>
              </a:spcBef>
              <a:buNone/>
            </a:pPr>
            <a:r>
              <a:rPr lang="zh-CN" sz="2000">
                <a:latin typeface="微软雅黑" panose="020B0503020204020204" charset="-122"/>
                <a:ea typeface="微软雅黑" panose="020B0503020204020204" charset="-122"/>
              </a:rPr>
              <a:t>                                                 往往会很快答应，尽快签约。</a:t>
            </a:r>
          </a:p>
          <a:p>
            <a:pPr marL="0" lvl="0" indent="0">
              <a:lnSpc>
                <a:spcPct val="200000"/>
              </a:lnSpc>
              <a:spcBef>
                <a:spcPct val="0"/>
              </a:spcBef>
              <a:buNone/>
            </a:pPr>
            <a:r>
              <a:rPr lang="zh-CN" sz="2000" b="1">
                <a:latin typeface="微软雅黑" panose="020B0503020204020204" charset="-122"/>
                <a:ea typeface="微软雅黑" panose="020B0503020204020204" charset="-122"/>
              </a:rPr>
              <a:t>四、注意为双方庆贺       </a:t>
            </a:r>
            <a:r>
              <a:rPr lang="zh-CN" sz="2000">
                <a:latin typeface="微软雅黑" panose="020B0503020204020204" charset="-122"/>
                <a:ea typeface="微软雅黑" panose="020B0503020204020204" charset="-122"/>
              </a:rPr>
              <a:t> 强调谈判结果是双方共同努力的结晶，满足双方心理的平衡与安慰</a:t>
            </a:r>
            <a:endParaRPr lang="zh-CN" sz="2000" b="1">
              <a:latin typeface="微软雅黑" panose="020B0503020204020204" charset="-122"/>
              <a:ea typeface="微软雅黑" panose="020B0503020204020204" charset="-122"/>
            </a:endParaRPr>
          </a:p>
          <a:p>
            <a:pPr marL="0" lvl="0" indent="0">
              <a:lnSpc>
                <a:spcPct val="200000"/>
              </a:lnSpc>
              <a:spcBef>
                <a:spcPct val="0"/>
              </a:spcBef>
              <a:buNone/>
            </a:pPr>
            <a:r>
              <a:rPr lang="zh-CN" sz="2000" b="1">
                <a:latin typeface="微软雅黑" panose="020B0503020204020204" charset="-122"/>
                <a:ea typeface="微软雅黑" panose="020B0503020204020204" charset="-122"/>
              </a:rPr>
              <a:t>五、慎重地对待协议        </a:t>
            </a:r>
            <a:r>
              <a:rPr lang="zh-CN" sz="2000">
                <a:latin typeface="微软雅黑" panose="020B0503020204020204" charset="-122"/>
                <a:ea typeface="微软雅黑" panose="020B0503020204020204" charset="-122"/>
              </a:rPr>
              <a:t>谈判的成果要靠严密的协议来确认和保证，协议是以法律形式对谈判成果的记录和确认，它们之间应该</a:t>
            </a:r>
            <a:r>
              <a:rPr lang="zh-CN" sz="2000" u="sng">
                <a:solidFill>
                  <a:srgbClr val="C00000"/>
                </a:solidFill>
                <a:latin typeface="微软雅黑" panose="020B0503020204020204" charset="-122"/>
                <a:ea typeface="微软雅黑" panose="020B0503020204020204" charset="-122"/>
              </a:rPr>
              <a:t>完全一致，不得有任何误差</a:t>
            </a:r>
            <a:r>
              <a:rPr lang="zh-CN" sz="2000">
                <a:latin typeface="微软雅黑" panose="020B0503020204020204" charset="-122"/>
                <a:ea typeface="微软雅黑" panose="020B0503020204020204" charset="-122"/>
              </a:rPr>
              <a:t>。</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第五节 成交阶段的策略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1695" y="1871980"/>
            <a:ext cx="10875010" cy="452310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a:latin typeface="微软雅黑" panose="020B0503020204020204" charset="-122"/>
                <a:ea typeface="微软雅黑" panose="020B0503020204020204" charset="-122"/>
              </a:rPr>
              <a:t> 求得最后让步要把握两方面的内容：</a:t>
            </a:r>
          </a:p>
          <a:p>
            <a:pPr marL="0" lvl="0" indent="0">
              <a:lnSpc>
                <a:spcPct val="180000"/>
              </a:lnSpc>
              <a:spcBef>
                <a:spcPct val="0"/>
              </a:spcBef>
              <a:buNone/>
            </a:pPr>
            <a:r>
              <a:rPr lang="zh-CN" altLang="en-US" sz="2000" b="1">
                <a:latin typeface="微软雅黑" panose="020B0503020204020204" charset="-122"/>
                <a:ea typeface="微软雅黑" panose="020B0503020204020204" charset="-122"/>
              </a:rPr>
              <a:t>（一）让步的时间</a:t>
            </a:r>
            <a:r>
              <a:rPr lang="zh-CN" altLang="en-US" sz="2000">
                <a:latin typeface="微软雅黑" panose="020B0503020204020204" charset="-122"/>
                <a:ea typeface="微软雅黑" panose="020B0503020204020204" charset="-122"/>
              </a:rPr>
              <a:t>：</a:t>
            </a:r>
          </a:p>
          <a:p>
            <a:pPr marL="0" lvl="0" indent="0">
              <a:lnSpc>
                <a:spcPct val="180000"/>
              </a:lnSpc>
              <a:spcBef>
                <a:spcPct val="0"/>
              </a:spcBef>
              <a:buNone/>
            </a:pPr>
            <a:r>
              <a:rPr lang="en-US" altLang="zh-CN" sz="2000">
                <a:latin typeface="微软雅黑" panose="020B0503020204020204" charset="-122"/>
                <a:ea typeface="微软雅黑" panose="020B0503020204020204" charset="-122"/>
              </a:rPr>
              <a:t>1.</a:t>
            </a:r>
            <a:r>
              <a:rPr lang="zh-CN" altLang="en-US" sz="2000" u="sng">
                <a:solidFill>
                  <a:srgbClr val="C00000"/>
                </a:solidFill>
                <a:latin typeface="微软雅黑" panose="020B0503020204020204" charset="-122"/>
                <a:ea typeface="微软雅黑" panose="020B0503020204020204" charset="-122"/>
              </a:rPr>
              <a:t>主要部分</a:t>
            </a:r>
            <a:r>
              <a:rPr lang="zh-CN" altLang="en-US" sz="2000">
                <a:latin typeface="微软雅黑" panose="020B0503020204020204" charset="-122"/>
                <a:ea typeface="微软雅黑" panose="020B0503020204020204" charset="-122"/>
              </a:rPr>
              <a:t>在最后期限之前作出，以便对方有足够的时间来品味；</a:t>
            </a:r>
          </a:p>
          <a:p>
            <a:pPr marL="0" lvl="0" indent="0">
              <a:lnSpc>
                <a:spcPct val="180000"/>
              </a:lnSpc>
              <a:spcBef>
                <a:spcPct val="0"/>
              </a:spcBef>
              <a:buNone/>
            </a:pPr>
            <a:r>
              <a:rPr lang="en-US" altLang="zh-CN" sz="2000">
                <a:latin typeface="微软雅黑" panose="020B0503020204020204" charset="-122"/>
                <a:ea typeface="微软雅黑" panose="020B0503020204020204" charset="-122"/>
              </a:rPr>
              <a:t>2.</a:t>
            </a:r>
            <a:r>
              <a:rPr lang="zh-CN" altLang="en-US" sz="2000" u="sng">
                <a:solidFill>
                  <a:srgbClr val="C00000"/>
                </a:solidFill>
                <a:latin typeface="微软雅黑" panose="020B0503020204020204" charset="-122"/>
                <a:ea typeface="微软雅黑" panose="020B0503020204020204" charset="-122"/>
              </a:rPr>
              <a:t>次要部分</a:t>
            </a:r>
            <a:r>
              <a:rPr lang="zh-CN" altLang="en-US" sz="2000">
                <a:latin typeface="微软雅黑" panose="020B0503020204020204" charset="-122"/>
                <a:ea typeface="微软雅黑" panose="020B0503020204020204" charset="-122"/>
              </a:rPr>
              <a:t>安排在最后时刻，作为最后的</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甜头</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a:t>
            </a:r>
          </a:p>
          <a:p>
            <a:pPr marL="0" lvl="0" indent="0">
              <a:lnSpc>
                <a:spcPct val="180000"/>
              </a:lnSpc>
              <a:spcBef>
                <a:spcPct val="0"/>
              </a:spcBef>
              <a:buNone/>
            </a:pPr>
            <a:r>
              <a:rPr lang="zh-CN" altLang="en-US" sz="2000" b="1">
                <a:latin typeface="微软雅黑" panose="020B0503020204020204" charset="-122"/>
                <a:ea typeface="微软雅黑" panose="020B0503020204020204" charset="-122"/>
              </a:rPr>
              <a:t>（二）让步的幅度</a:t>
            </a:r>
            <a:r>
              <a:rPr lang="zh-CN" altLang="en-US" sz="2000">
                <a:latin typeface="微软雅黑" panose="020B0503020204020204" charset="-122"/>
                <a:ea typeface="微软雅黑" panose="020B0503020204020204" charset="-122"/>
              </a:rPr>
              <a:t>（考虑对方接受让步的个人在对方组织中的地位和级别）</a:t>
            </a:r>
          </a:p>
          <a:p>
            <a:pPr marL="0" lvl="0" indent="0">
              <a:lnSpc>
                <a:spcPct val="180000"/>
              </a:lnSpc>
              <a:spcBef>
                <a:spcPct val="0"/>
              </a:spcBef>
              <a:buNone/>
            </a:pPr>
            <a:r>
              <a:rPr lang="en-US" altLang="zh-CN" sz="2000">
                <a:latin typeface="微软雅黑" panose="020B0503020204020204" charset="-122"/>
                <a:ea typeface="微软雅黑" panose="020B0503020204020204" charset="-122"/>
              </a:rPr>
              <a:t>           ——</a:t>
            </a:r>
            <a:r>
              <a:rPr lang="zh-CN" altLang="en-US" sz="2000">
                <a:latin typeface="微软雅黑" panose="020B0503020204020204" charset="-122"/>
                <a:ea typeface="微软雅黑" panose="020B0503020204020204" charset="-122"/>
              </a:rPr>
              <a:t>到谈判的最后关头，往往对方管理部门中的</a:t>
            </a:r>
            <a:r>
              <a:rPr lang="zh-CN" altLang="en-US" sz="2000" u="sng">
                <a:solidFill>
                  <a:srgbClr val="C00000"/>
                </a:solidFill>
                <a:latin typeface="微软雅黑" panose="020B0503020204020204" charset="-122"/>
                <a:ea typeface="微软雅黑" panose="020B0503020204020204" charset="-122"/>
              </a:rPr>
              <a:t>重要高级主管</a:t>
            </a:r>
            <a:r>
              <a:rPr lang="zh-CN" altLang="en-US" sz="2000">
                <a:latin typeface="微软雅黑" panose="020B0503020204020204" charset="-122"/>
                <a:ea typeface="微软雅黑" panose="020B0503020204020204" charset="-122"/>
              </a:rPr>
              <a:t>会出面参加或主持谈判</a:t>
            </a:r>
          </a:p>
          <a:p>
            <a:pPr marL="0" lvl="0" indent="0">
              <a:lnSpc>
                <a:spcPct val="180000"/>
              </a:lnSpc>
              <a:spcBef>
                <a:spcPct val="0"/>
              </a:spcBef>
              <a:buNone/>
            </a:pPr>
            <a:r>
              <a:rPr lang="en-US" altLang="zh-CN" sz="2000">
                <a:latin typeface="微软雅黑" panose="020B0503020204020204" charset="-122"/>
                <a:ea typeface="微软雅黑" panose="020B0503020204020204" charset="-122"/>
              </a:rPr>
              <a:t>1.</a:t>
            </a:r>
            <a:r>
              <a:rPr lang="zh-CN" altLang="en-US" sz="2000">
                <a:latin typeface="微软雅黑" panose="020B0503020204020204" charset="-122"/>
                <a:ea typeface="微软雅黑" panose="020B0503020204020204" charset="-122"/>
              </a:rPr>
              <a:t>幅度只能大到刚好满足</a:t>
            </a:r>
            <a:r>
              <a:rPr lang="zh-CN" altLang="en-US" sz="2000">
                <a:latin typeface="微软雅黑" panose="020B0503020204020204" charset="-122"/>
                <a:ea typeface="微软雅黑" panose="020B0503020204020204" charset="-122"/>
                <a:sym typeface="+mn-ea"/>
              </a:rPr>
              <a:t>该主管维持</a:t>
            </a:r>
            <a:r>
              <a:rPr lang="zh-CN" altLang="en-US" sz="2000" u="sng">
                <a:solidFill>
                  <a:srgbClr val="C00000"/>
                </a:solidFill>
                <a:latin typeface="微软雅黑" panose="020B0503020204020204" charset="-122"/>
                <a:ea typeface="微软雅黑" panose="020B0503020204020204" charset="-122"/>
                <a:sym typeface="+mn-ea"/>
              </a:rPr>
              <a:t>地位和尊严的需要</a:t>
            </a:r>
            <a:r>
              <a:rPr lang="zh-CN" altLang="en-US" sz="2000">
                <a:latin typeface="微软雅黑" panose="020B0503020204020204" charset="-122"/>
                <a:ea typeface="微软雅黑" panose="020B0503020204020204" charset="-122"/>
                <a:sym typeface="+mn-ea"/>
              </a:rPr>
              <a:t>；</a:t>
            </a:r>
          </a:p>
          <a:p>
            <a:pPr marL="0" lvl="0" indent="0">
              <a:lnSpc>
                <a:spcPct val="180000"/>
              </a:lnSpc>
              <a:spcBef>
                <a:spcPct val="0"/>
              </a:spcBef>
              <a:buNone/>
            </a:pPr>
            <a:r>
              <a:rPr lang="en-US" altLang="zh-CN" sz="2000">
                <a:latin typeface="微软雅黑" panose="020B0503020204020204" charset="-122"/>
                <a:ea typeface="微软雅黑" panose="020B0503020204020204" charset="-122"/>
              </a:rPr>
              <a:t>2.</a:t>
            </a:r>
            <a:r>
              <a:rPr lang="zh-CN" altLang="en-US" sz="2000" u="sng">
                <a:solidFill>
                  <a:srgbClr val="C00000"/>
                </a:solidFill>
                <a:latin typeface="微软雅黑" panose="020B0503020204020204" charset="-122"/>
                <a:ea typeface="微软雅黑" panose="020B0503020204020204" charset="-122"/>
              </a:rPr>
              <a:t>幅度如果过大</a:t>
            </a:r>
            <a:r>
              <a:rPr lang="zh-CN" altLang="en-US" sz="2000">
                <a:latin typeface="微软雅黑" panose="020B0503020204020204" charset="-122"/>
                <a:ea typeface="微软雅黑" panose="020B0503020204020204" charset="-122"/>
              </a:rPr>
              <a:t>，往往会使该主管指责他的部下没有做好工作，并坚持要求他们继续谈判。</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二、最后让步</a:t>
            </a:r>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第六节 处理僵局的策略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（一）从狭义的角度分类</a:t>
            </a:r>
            <a:r>
              <a:rPr lang="zh-CN" sz="2000">
                <a:latin typeface="微软雅黑" panose="020B0503020204020204" charset="-122"/>
                <a:ea typeface="微软雅黑" panose="020B0503020204020204" charset="-122"/>
              </a:rPr>
              <a:t>（谈判就是交换意见，达成一致看法，签订协议的过程。）</a:t>
            </a:r>
          </a:p>
          <a:p>
            <a:pPr marL="0" lvl="0" indent="0">
              <a:lnSpc>
                <a:spcPct val="200000"/>
              </a:lnSpc>
              <a:spcBef>
                <a:spcPct val="0"/>
              </a:spcBef>
              <a:buNone/>
            </a:pPr>
            <a:r>
              <a:rPr lang="zh-CN" sz="2000">
                <a:latin typeface="微软雅黑" panose="020B0503020204020204" charset="-122"/>
                <a:ea typeface="微软雅黑" panose="020B0503020204020204" charset="-122"/>
              </a:rPr>
              <a:t>            </a:t>
            </a:r>
            <a:r>
              <a:rPr lang="zh-CN" sz="2000" u="sng">
                <a:solidFill>
                  <a:srgbClr val="C00000"/>
                </a:solidFill>
                <a:latin typeface="微软雅黑" panose="020B0503020204020204" charset="-122"/>
                <a:ea typeface="微软雅黑" panose="020B0503020204020204" charset="-122"/>
              </a:rPr>
              <a:t>初期僵局</a:t>
            </a:r>
            <a:r>
              <a:rPr lang="zh-CN" sz="2000">
                <a:latin typeface="微软雅黑" panose="020B0503020204020204" charset="-122"/>
                <a:ea typeface="微软雅黑" panose="020B0503020204020204" charset="-122"/>
              </a:rPr>
              <a:t>、</a:t>
            </a:r>
            <a:r>
              <a:rPr lang="zh-CN" sz="2000" u="sng">
                <a:solidFill>
                  <a:srgbClr val="C00000"/>
                </a:solidFill>
                <a:latin typeface="微软雅黑" panose="020B0503020204020204" charset="-122"/>
                <a:ea typeface="微软雅黑" panose="020B0503020204020204" charset="-122"/>
              </a:rPr>
              <a:t>中期僵局</a:t>
            </a:r>
            <a:r>
              <a:rPr lang="zh-CN" sz="2000">
                <a:latin typeface="微软雅黑" panose="020B0503020204020204" charset="-122"/>
                <a:ea typeface="微软雅黑" panose="020B0503020204020204" charset="-122"/>
              </a:rPr>
              <a:t>（实质性阶段）、</a:t>
            </a:r>
            <a:r>
              <a:rPr lang="zh-CN" sz="2000" u="sng">
                <a:solidFill>
                  <a:srgbClr val="C00000"/>
                </a:solidFill>
                <a:latin typeface="微软雅黑" panose="020B0503020204020204" charset="-122"/>
                <a:ea typeface="微软雅黑" panose="020B0503020204020204" charset="-122"/>
              </a:rPr>
              <a:t>后期僵局</a:t>
            </a:r>
            <a:r>
              <a:rPr lang="zh-CN" sz="2000">
                <a:latin typeface="微软雅黑" panose="020B0503020204020204" charset="-122"/>
                <a:ea typeface="微软雅黑" panose="020B0503020204020204" charset="-122"/>
              </a:rPr>
              <a:t>（达成协议阶段）</a:t>
            </a:r>
          </a:p>
          <a:p>
            <a:pPr marL="0" lvl="0" indent="0">
              <a:lnSpc>
                <a:spcPct val="200000"/>
              </a:lnSpc>
              <a:spcBef>
                <a:spcPct val="0"/>
              </a:spcBef>
              <a:buNone/>
            </a:pPr>
            <a:r>
              <a:rPr lang="zh-CN" sz="2000" b="1">
                <a:latin typeface="微软雅黑" panose="020B0503020204020204" charset="-122"/>
                <a:ea typeface="微软雅黑" panose="020B0503020204020204" charset="-122"/>
              </a:rPr>
              <a:t>（二）从广义上的分类</a:t>
            </a:r>
            <a:r>
              <a:rPr lang="zh-CN" sz="2000">
                <a:latin typeface="微软雅黑" panose="020B0503020204020204" charset="-122"/>
                <a:ea typeface="微软雅黑" panose="020B0503020204020204" charset="-122"/>
              </a:rPr>
              <a:t>（僵局的发生是伴随整个谈判过程随时随地都有可能出现的）</a:t>
            </a:r>
          </a:p>
          <a:p>
            <a:pPr marL="0" lvl="0" indent="0">
              <a:lnSpc>
                <a:spcPct val="200000"/>
              </a:lnSpc>
              <a:spcBef>
                <a:spcPct val="0"/>
              </a:spcBef>
              <a:buNone/>
            </a:pPr>
            <a:r>
              <a:rPr lang="zh-CN" sz="2000">
                <a:latin typeface="微软雅黑" panose="020B0503020204020204" charset="-122"/>
                <a:ea typeface="微软雅黑" panose="020B0503020204020204" charset="-122"/>
              </a:rPr>
              <a:t>            </a:t>
            </a:r>
            <a:r>
              <a:rPr lang="zh-CN" sz="2000" u="sng">
                <a:solidFill>
                  <a:srgbClr val="C00000"/>
                </a:solidFill>
                <a:latin typeface="微软雅黑" panose="020B0503020204020204" charset="-122"/>
                <a:ea typeface="微软雅黑" panose="020B0503020204020204" charset="-122"/>
              </a:rPr>
              <a:t>协议期僵局</a:t>
            </a:r>
            <a:r>
              <a:rPr lang="zh-CN" sz="2000">
                <a:latin typeface="微软雅黑" panose="020B0503020204020204" charset="-122"/>
                <a:ea typeface="微软雅黑" panose="020B0503020204020204" charset="-122"/>
              </a:rPr>
              <a:t>（磋商阶段）、</a:t>
            </a:r>
            <a:r>
              <a:rPr lang="zh-CN" sz="2000" u="sng">
                <a:solidFill>
                  <a:srgbClr val="C00000"/>
                </a:solidFill>
                <a:latin typeface="微软雅黑" panose="020B0503020204020204" charset="-122"/>
                <a:ea typeface="微软雅黑" panose="020B0503020204020204" charset="-122"/>
              </a:rPr>
              <a:t>执行期僵局</a:t>
            </a:r>
            <a:r>
              <a:rPr lang="zh-CN" sz="2000">
                <a:latin typeface="微软雅黑" panose="020B0503020204020204" charset="-122"/>
                <a:ea typeface="微软雅黑" panose="020B0503020204020204" charset="-122"/>
              </a:rPr>
              <a:t>（合同执行过程中）</a:t>
            </a:r>
          </a:p>
          <a:p>
            <a:pPr marL="0" lvl="0" indent="0">
              <a:lnSpc>
                <a:spcPct val="200000"/>
              </a:lnSpc>
              <a:spcBef>
                <a:spcPct val="0"/>
              </a:spcBef>
              <a:buNone/>
            </a:pPr>
            <a:r>
              <a:rPr lang="zh-CN" sz="2000" b="1">
                <a:latin typeface="微软雅黑" panose="020B0503020204020204" charset="-122"/>
                <a:ea typeface="微软雅黑" panose="020B0503020204020204" charset="-122"/>
              </a:rPr>
              <a:t>（三）从谈判内容上的分类</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不同谈判主题会有不同的谈判僵局，</a:t>
            </a:r>
            <a:r>
              <a:rPr lang="zh-CN" sz="2000" u="sng">
                <a:solidFill>
                  <a:srgbClr val="C00000"/>
                </a:solidFill>
                <a:latin typeface="微软雅黑" panose="020B0503020204020204" charset="-122"/>
                <a:ea typeface="微软雅黑" panose="020B0503020204020204" charset="-122"/>
              </a:rPr>
              <a:t>价格僵局</a:t>
            </a:r>
            <a:r>
              <a:rPr lang="zh-CN" sz="2000">
                <a:latin typeface="微软雅黑" panose="020B0503020204020204" charset="-122"/>
                <a:ea typeface="微软雅黑" panose="020B0503020204020204" charset="-122"/>
              </a:rPr>
              <a:t>是最常见</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 谈判中僵局的种类</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第六节 处理僵局的策略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（一）立场观点的争执</a:t>
            </a:r>
          </a:p>
          <a:p>
            <a:pPr marL="0" lvl="0" indent="0">
              <a:lnSpc>
                <a:spcPct val="200000"/>
              </a:lnSpc>
              <a:spcBef>
                <a:spcPct val="0"/>
              </a:spcBef>
              <a:buNone/>
            </a:pPr>
            <a:r>
              <a:rPr lang="zh-CN" sz="2000">
                <a:latin typeface="微软雅黑" panose="020B0503020204020204" charset="-122"/>
                <a:ea typeface="微软雅黑" panose="020B0503020204020204" charset="-122"/>
              </a:rPr>
              <a:t>（二）一方过于强势                      </a:t>
            </a:r>
            <a:r>
              <a:rPr lang="zh-CN" sz="2000">
                <a:latin typeface="楷体" panose="02010609060101010101" charset="-122"/>
                <a:ea typeface="楷体" panose="02010609060101010101" charset="-122"/>
              </a:rPr>
              <a:t>一言堂</a:t>
            </a:r>
          </a:p>
          <a:p>
            <a:pPr marL="0" lvl="0" indent="0">
              <a:lnSpc>
                <a:spcPct val="200000"/>
              </a:lnSpc>
              <a:spcBef>
                <a:spcPct val="0"/>
              </a:spcBef>
              <a:buNone/>
            </a:pPr>
            <a:r>
              <a:rPr lang="zh-CN" sz="2000">
                <a:latin typeface="微软雅黑" panose="020B0503020204020204" charset="-122"/>
                <a:ea typeface="微软雅黑" panose="020B0503020204020204" charset="-122"/>
              </a:rPr>
              <a:t>（三）过分沉默与反应迟钝            </a:t>
            </a:r>
          </a:p>
          <a:p>
            <a:pPr marL="0" lvl="0" indent="0">
              <a:lnSpc>
                <a:spcPct val="200000"/>
              </a:lnSpc>
              <a:spcBef>
                <a:spcPct val="0"/>
              </a:spcBef>
              <a:buNone/>
            </a:pPr>
            <a:r>
              <a:rPr lang="zh-CN" sz="2000">
                <a:latin typeface="微软雅黑" panose="020B0503020204020204" charset="-122"/>
                <a:ea typeface="微软雅黑" panose="020B0503020204020204" charset="-122"/>
              </a:rPr>
              <a:t>（四）人员素质的低下</a:t>
            </a:r>
          </a:p>
          <a:p>
            <a:pPr marL="0" lvl="0" indent="0">
              <a:lnSpc>
                <a:spcPct val="200000"/>
              </a:lnSpc>
              <a:spcBef>
                <a:spcPct val="0"/>
              </a:spcBef>
              <a:buNone/>
            </a:pPr>
            <a:r>
              <a:rPr lang="zh-CN" sz="2000">
                <a:latin typeface="微软雅黑" panose="020B0503020204020204" charset="-122"/>
                <a:ea typeface="微软雅黑" panose="020B0503020204020204" charset="-122"/>
              </a:rPr>
              <a:t>（五）信息沟通的障碍                  </a:t>
            </a:r>
            <a:r>
              <a:rPr lang="zh-CN" sz="2000">
                <a:latin typeface="楷体" panose="02010609060101010101" charset="-122"/>
                <a:ea typeface="楷体" panose="02010609060101010101" charset="-122"/>
                <a:sym typeface="+mn-ea"/>
              </a:rPr>
              <a:t>信息传递失真</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rPr>
              <a:t>（六）软磨硬抗式的拖延</a:t>
            </a:r>
          </a:p>
          <a:p>
            <a:pPr marL="0" lvl="0" indent="0">
              <a:lnSpc>
                <a:spcPct val="200000"/>
              </a:lnSpc>
              <a:spcBef>
                <a:spcPct val="0"/>
              </a:spcBef>
              <a:buNone/>
            </a:pPr>
            <a:r>
              <a:rPr lang="zh-CN" sz="2000">
                <a:latin typeface="微软雅黑" panose="020B0503020204020204" charset="-122"/>
                <a:ea typeface="微软雅黑" panose="020B0503020204020204" charset="-122"/>
              </a:rPr>
              <a:t>（七）外部环境发生变化               </a:t>
            </a:r>
            <a:r>
              <a:rPr lang="zh-CN" sz="2000">
                <a:latin typeface="楷体" panose="02010609060101010101" charset="-122"/>
                <a:ea typeface="楷体" panose="02010609060101010101" charset="-122"/>
              </a:rPr>
              <a:t>不好食言，又不愿签约</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 谈判中形成僵局的原因</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第六节 处理僵局的策略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（一）尽力避免僵局的原则</a:t>
            </a:r>
          </a:p>
          <a:p>
            <a:pPr marL="0" lvl="0" indent="0">
              <a:lnSpc>
                <a:spcPct val="200000"/>
              </a:lnSpc>
              <a:spcBef>
                <a:spcPct val="0"/>
              </a:spcBef>
              <a:buNone/>
            </a:pPr>
            <a:r>
              <a:rPr lang="zh-CN" sz="2000">
                <a:latin typeface="微软雅黑" panose="020B0503020204020204" charset="-122"/>
                <a:ea typeface="微软雅黑" panose="020B0503020204020204" charset="-122"/>
              </a:rPr>
              <a:t>    1．坚持闻过则喜            </a:t>
            </a:r>
            <a:r>
              <a:rPr lang="zh-CN" sz="2000">
                <a:latin typeface="楷体" panose="02010609060101010101" charset="-122"/>
                <a:ea typeface="楷体" panose="02010609060101010101" charset="-122"/>
              </a:rPr>
              <a:t>“褒贬是买主”，听到对方的反对意见要“闻过则喜”，表示欢迎。</a:t>
            </a:r>
          </a:p>
          <a:p>
            <a:pPr marL="0" lvl="0" indent="0">
              <a:lnSpc>
                <a:spcPct val="200000"/>
              </a:lnSpc>
              <a:spcBef>
                <a:spcPct val="0"/>
              </a:spcBef>
              <a:buNone/>
            </a:pPr>
            <a:r>
              <a:rPr lang="zh-CN" sz="2000">
                <a:latin typeface="微软雅黑" panose="020B0503020204020204" charset="-122"/>
                <a:ea typeface="微软雅黑" panose="020B0503020204020204" charset="-122"/>
              </a:rPr>
              <a:t>    2．态度冷静、诚恳，语言适中</a:t>
            </a:r>
          </a:p>
          <a:p>
            <a:pPr marL="0" lvl="0" indent="0">
              <a:lnSpc>
                <a:spcPct val="200000"/>
              </a:lnSpc>
              <a:spcBef>
                <a:spcPct val="0"/>
              </a:spcBef>
              <a:buNone/>
            </a:pPr>
            <a:r>
              <a:rPr lang="zh-CN" sz="2000">
                <a:latin typeface="微软雅黑" panose="020B0503020204020204" charset="-122"/>
                <a:ea typeface="微软雅黑" panose="020B0503020204020204" charset="-122"/>
              </a:rPr>
              <a:t>    3．绝不为观点分歧而发生争吵</a:t>
            </a:r>
          </a:p>
          <a:p>
            <a:pPr marL="0" lvl="0" indent="0">
              <a:lnSpc>
                <a:spcPct val="200000"/>
              </a:lnSpc>
              <a:spcBef>
                <a:spcPct val="0"/>
              </a:spcBef>
              <a:buNone/>
            </a:pPr>
            <a:r>
              <a:rPr lang="zh-CN" sz="2000" b="1">
                <a:latin typeface="微软雅黑" panose="020B0503020204020204" charset="-122"/>
                <a:ea typeface="微软雅黑" panose="020B0503020204020204" charset="-122"/>
              </a:rPr>
              <a:t>（二）努力建立互惠式谈判</a:t>
            </a:r>
          </a:p>
          <a:p>
            <a:pPr marL="0" lvl="0" indent="0">
              <a:lnSpc>
                <a:spcPct val="200000"/>
              </a:lnSpc>
              <a:spcBef>
                <a:spcPct val="0"/>
              </a:spcBef>
              <a:buNone/>
            </a:pPr>
            <a:r>
              <a:rPr lang="zh-CN" sz="2000">
                <a:latin typeface="微软雅黑" panose="020B0503020204020204" charset="-122"/>
                <a:ea typeface="微软雅黑" panose="020B0503020204020204" charset="-122"/>
              </a:rPr>
              <a:t>      互惠式谈判：是谈判双方都要认定自身需要和对方的需要，然后双方共同探讨</a:t>
            </a:r>
            <a:r>
              <a:rPr lang="zh-CN" sz="2000" u="sng">
                <a:solidFill>
                  <a:srgbClr val="C00000"/>
                </a:solidFill>
                <a:latin typeface="微软雅黑" panose="020B0503020204020204" charset="-122"/>
                <a:ea typeface="微软雅黑" panose="020B0503020204020204" charset="-122"/>
              </a:rPr>
              <a:t>满足彼此需要</a:t>
            </a:r>
            <a:r>
              <a:rPr lang="zh-CN" sz="2000">
                <a:latin typeface="微软雅黑" panose="020B0503020204020204" charset="-122"/>
                <a:ea typeface="微软雅黑" panose="020B0503020204020204" charset="-122"/>
              </a:rPr>
              <a:t>的一切有效的途径与办法。（</a:t>
            </a:r>
            <a:r>
              <a:rPr lang="zh-CN" sz="2000" u="sng">
                <a:solidFill>
                  <a:srgbClr val="C00000"/>
                </a:solidFill>
                <a:latin typeface="微软雅黑" panose="020B0503020204020204" charset="-122"/>
                <a:ea typeface="微软雅黑" panose="020B0503020204020204" charset="-122"/>
              </a:rPr>
              <a:t>横向谈判</a:t>
            </a:r>
            <a:r>
              <a:rPr lang="zh-CN" sz="200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三、谈判中僵局的处理原则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a:t>
            </a:r>
            <a:r>
              <a:rPr lang="zh-CN" altLang="en-US" sz="2800">
                <a:latin typeface="方正清刻本悦宋简体" panose="02000000000000000000" charset="-122"/>
                <a:ea typeface="方正清刻本悦宋简体" panose="02000000000000000000" charset="-122"/>
                <a:sym typeface="+mn-ea"/>
              </a:rPr>
              <a:t>第二节 国际商务谈判的种类</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四、按照进行的地点来划分</a:t>
            </a:r>
            <a:endParaRPr lang="zh-CN" altLang="en-US" sz="2400" b="1">
              <a:solidFill>
                <a:srgbClr val="0000CC"/>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222500" y="2287270"/>
            <a:ext cx="7056120" cy="2986405"/>
          </a:xfrm>
          <a:prstGeom prst="rect">
            <a:avLst/>
          </a:prstGeom>
        </p:spPr>
      </p:pic>
      <p:sp>
        <p:nvSpPr>
          <p:cNvPr id="7" name="五边形 6"/>
          <p:cNvSpPr/>
          <p:nvPr/>
        </p:nvSpPr>
        <p:spPr>
          <a:xfrm flipH="1">
            <a:off x="6476365" y="12719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6651625" y="12890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第六节 处理僵局的策略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（一）潜在僵局的间接处理法</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间接处理法：谈判人员借助有关事项和理由委婉地否定对方的意见。其具体的办法有：</a:t>
            </a:r>
          </a:p>
          <a:p>
            <a:pPr marL="0" lvl="0" indent="0">
              <a:lnSpc>
                <a:spcPct val="200000"/>
              </a:lnSpc>
              <a:spcBef>
                <a:spcPct val="0"/>
              </a:spcBef>
              <a:buNone/>
            </a:pPr>
            <a:r>
              <a:rPr lang="zh-CN" sz="2000">
                <a:latin typeface="微软雅黑" panose="020B0503020204020204" charset="-122"/>
                <a:ea typeface="微软雅黑" panose="020B0503020204020204" charset="-122"/>
              </a:rPr>
              <a:t>    1．先肯定局部，后全盘否定</a:t>
            </a:r>
          </a:p>
          <a:p>
            <a:pPr marL="0" lvl="0" indent="0">
              <a:lnSpc>
                <a:spcPct val="200000"/>
              </a:lnSpc>
              <a:spcBef>
                <a:spcPct val="0"/>
              </a:spcBef>
              <a:buNone/>
            </a:pPr>
            <a:r>
              <a:rPr lang="zh-CN" sz="2000">
                <a:latin typeface="微软雅黑" panose="020B0503020204020204" charset="-122"/>
                <a:ea typeface="微软雅黑" panose="020B0503020204020204" charset="-122"/>
              </a:rPr>
              <a:t>    2．先重复对方的意见，然后再削弱对方</a:t>
            </a:r>
          </a:p>
          <a:p>
            <a:pPr marL="0" lvl="0" indent="0">
              <a:lnSpc>
                <a:spcPct val="200000"/>
              </a:lnSpc>
              <a:spcBef>
                <a:spcPct val="0"/>
              </a:spcBef>
              <a:buNone/>
            </a:pPr>
            <a:r>
              <a:rPr lang="zh-CN" sz="2000">
                <a:latin typeface="微软雅黑" panose="020B0503020204020204" charset="-122"/>
                <a:ea typeface="微软雅黑" panose="020B0503020204020204" charset="-122"/>
              </a:rPr>
              <a:t>    3．用对方的意见去说服对方</a:t>
            </a:r>
          </a:p>
          <a:p>
            <a:pPr marL="0" lvl="0" indent="0">
              <a:lnSpc>
                <a:spcPct val="200000"/>
              </a:lnSpc>
              <a:spcBef>
                <a:spcPct val="0"/>
              </a:spcBef>
              <a:buNone/>
            </a:pPr>
            <a:r>
              <a:rPr lang="zh-CN" sz="2000">
                <a:latin typeface="微软雅黑" panose="020B0503020204020204" charset="-122"/>
                <a:ea typeface="微软雅黑" panose="020B0503020204020204" charset="-122"/>
              </a:rPr>
              <a:t>    4</a:t>
            </a:r>
            <a:r>
              <a:rPr lang="zh-CN" sz="2000">
                <a:latin typeface="微软雅黑" panose="020B0503020204020204" charset="-122"/>
                <a:ea typeface="微软雅黑" panose="020B0503020204020204" charset="-122"/>
                <a:sym typeface="+mn-ea"/>
              </a:rPr>
              <a:t>．</a:t>
            </a:r>
            <a:r>
              <a:rPr lang="zh-CN" sz="2000">
                <a:latin typeface="微软雅黑" panose="020B0503020204020204" charset="-122"/>
                <a:ea typeface="微软雅黑" panose="020B0503020204020204" charset="-122"/>
              </a:rPr>
              <a:t>以提问的方式促使对方自我否定</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 妥善处理谈判僵局的方法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第六节 处理僵局的策略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（二）潜在僵局的直接处理法</a:t>
            </a:r>
          </a:p>
          <a:p>
            <a:pPr marL="0" lvl="0" indent="0">
              <a:lnSpc>
                <a:spcPct val="200000"/>
              </a:lnSpc>
              <a:spcBef>
                <a:spcPct val="0"/>
              </a:spcBef>
              <a:buNone/>
            </a:pPr>
            <a:r>
              <a:rPr lang="zh-CN" sz="2000">
                <a:latin typeface="微软雅黑" panose="020B0503020204020204" charset="-122"/>
                <a:ea typeface="微软雅黑" panose="020B0503020204020204" charset="-122"/>
              </a:rPr>
              <a:t>    1．站在对方立场上说服对方</a:t>
            </a:r>
          </a:p>
          <a:p>
            <a:pPr marL="0" lvl="0" indent="0">
              <a:lnSpc>
                <a:spcPct val="200000"/>
              </a:lnSpc>
              <a:spcBef>
                <a:spcPct val="0"/>
              </a:spcBef>
              <a:buNone/>
            </a:pPr>
            <a:r>
              <a:rPr lang="zh-CN" sz="2000">
                <a:latin typeface="微软雅黑" panose="020B0503020204020204" charset="-122"/>
                <a:ea typeface="微软雅黑" panose="020B0503020204020204" charset="-122"/>
              </a:rPr>
              <a:t>    2．归纳概括法</a:t>
            </a:r>
          </a:p>
          <a:p>
            <a:pPr marL="0" lvl="0" indent="0">
              <a:lnSpc>
                <a:spcPct val="200000"/>
              </a:lnSpc>
              <a:spcBef>
                <a:spcPct val="0"/>
              </a:spcBef>
              <a:buNone/>
            </a:pPr>
            <a:r>
              <a:rPr lang="zh-CN" sz="2000">
                <a:latin typeface="微软雅黑" panose="020B0503020204020204" charset="-122"/>
                <a:ea typeface="微软雅黑" panose="020B0503020204020204" charset="-122"/>
              </a:rPr>
              <a:t>    3．反问劝导法</a:t>
            </a:r>
          </a:p>
          <a:p>
            <a:pPr marL="0" lvl="0" indent="0">
              <a:lnSpc>
                <a:spcPct val="200000"/>
              </a:lnSpc>
              <a:spcBef>
                <a:spcPct val="0"/>
              </a:spcBef>
              <a:buNone/>
            </a:pPr>
            <a:r>
              <a:rPr lang="zh-CN" sz="2000">
                <a:latin typeface="微软雅黑" panose="020B0503020204020204" charset="-122"/>
                <a:ea typeface="微软雅黑" panose="020B0503020204020204" charset="-122"/>
              </a:rPr>
              <a:t>    4．幽默方法</a:t>
            </a:r>
          </a:p>
          <a:p>
            <a:pPr marL="0" lvl="0" indent="0">
              <a:lnSpc>
                <a:spcPct val="200000"/>
              </a:lnSpc>
              <a:spcBef>
                <a:spcPct val="0"/>
              </a:spcBef>
              <a:buNone/>
            </a:pPr>
            <a:r>
              <a:rPr lang="zh-CN" sz="2000">
                <a:latin typeface="微软雅黑" panose="020B0503020204020204" charset="-122"/>
                <a:ea typeface="微软雅黑" panose="020B0503020204020204" charset="-122"/>
              </a:rPr>
              <a:t>    5．适当馈赠  西方学者幽默地称之为“润滑策略”。</a:t>
            </a:r>
          </a:p>
          <a:p>
            <a:pPr marL="0" lvl="0" indent="0">
              <a:lnSpc>
                <a:spcPct val="200000"/>
              </a:lnSpc>
              <a:spcBef>
                <a:spcPct val="0"/>
              </a:spcBef>
              <a:buNone/>
            </a:pPr>
            <a:r>
              <a:rPr lang="zh-CN" sz="2000">
                <a:latin typeface="微软雅黑" panose="020B0503020204020204" charset="-122"/>
                <a:ea typeface="微软雅黑" panose="020B0503020204020204" charset="-122"/>
              </a:rPr>
              <a:t>    6．场外沟通</a:t>
            </a:r>
          </a:p>
          <a:p>
            <a:pPr marL="0" lvl="0" indent="0">
              <a:lnSpc>
                <a:spcPct val="200000"/>
              </a:lnSpc>
              <a:spcBef>
                <a:spcPct val="0"/>
              </a:spcBef>
              <a:buNone/>
            </a:pPr>
            <a:r>
              <a:rPr lang="zh-CN" sz="2000">
                <a:latin typeface="微软雅黑" panose="020B0503020204020204" charset="-122"/>
                <a:ea typeface="微软雅黑" panose="020B0503020204020204" charset="-122"/>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 妥善处理谈判僵局的方法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第六节 处理僵局的策略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70789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lang="zh-CN" sz="2000" b="1">
                <a:latin typeface="微软雅黑" panose="020B0503020204020204" charset="-122"/>
                <a:ea typeface="微软雅黑" panose="020B0503020204020204" charset="-122"/>
              </a:rPr>
              <a:t>（三）妥善处理谈判僵局的最佳时机</a:t>
            </a:r>
          </a:p>
          <a:p>
            <a:pPr marL="0" lvl="0" indent="0">
              <a:lnSpc>
                <a:spcPct val="150000"/>
              </a:lnSpc>
              <a:spcBef>
                <a:spcPct val="0"/>
              </a:spcBef>
              <a:buNone/>
            </a:pPr>
            <a:r>
              <a:rPr lang="zh-CN" sz="2000">
                <a:latin typeface="微软雅黑" panose="020B0503020204020204" charset="-122"/>
                <a:ea typeface="微软雅黑" panose="020B0503020204020204" charset="-122"/>
              </a:rPr>
              <a:t>1．及时答复对方的反对意见</a:t>
            </a:r>
          </a:p>
          <a:p>
            <a:pPr marL="0" lvl="0" indent="0">
              <a:lnSpc>
                <a:spcPct val="150000"/>
              </a:lnSpc>
              <a:spcBef>
                <a:spcPct val="0"/>
              </a:spcBef>
              <a:buNone/>
            </a:pPr>
            <a:r>
              <a:rPr lang="zh-CN" sz="2000">
                <a:latin typeface="微软雅黑" panose="020B0503020204020204" charset="-122"/>
                <a:ea typeface="微软雅黑" panose="020B0503020204020204" charset="-122"/>
              </a:rPr>
              <a:t>2．适当拖延答复</a:t>
            </a:r>
          </a:p>
          <a:p>
            <a:pPr marL="0" lvl="0" indent="0">
              <a:lnSpc>
                <a:spcPct val="150000"/>
              </a:lnSpc>
              <a:spcBef>
                <a:spcPct val="0"/>
              </a:spcBef>
              <a:buNone/>
            </a:pPr>
            <a:r>
              <a:rPr lang="zh-CN" sz="2000">
                <a:latin typeface="微软雅黑" panose="020B0503020204020204" charset="-122"/>
                <a:ea typeface="微软雅黑" panose="020B0503020204020204" charset="-122"/>
              </a:rPr>
              <a:t>      （1）对方提出的反对意见，使你感到不能作出满意的答复时；</a:t>
            </a:r>
          </a:p>
          <a:p>
            <a:pPr marL="0" lvl="0" indent="0">
              <a:lnSpc>
                <a:spcPct val="150000"/>
              </a:lnSpc>
              <a:spcBef>
                <a:spcPct val="0"/>
              </a:spcBef>
              <a:buNone/>
            </a:pPr>
            <a:r>
              <a:rPr lang="zh-CN" sz="2000">
                <a:latin typeface="微软雅黑" panose="020B0503020204020204" charset="-122"/>
                <a:ea typeface="微软雅黑" panose="020B0503020204020204" charset="-122"/>
              </a:rPr>
              <a:t>      （2）反驳对方意见缺乏足够的证据时；</a:t>
            </a:r>
          </a:p>
          <a:p>
            <a:pPr marL="0" lvl="0" indent="0">
              <a:lnSpc>
                <a:spcPct val="150000"/>
              </a:lnSpc>
              <a:spcBef>
                <a:spcPct val="0"/>
              </a:spcBef>
              <a:buNone/>
            </a:pPr>
            <a:r>
              <a:rPr lang="zh-CN" sz="2000">
                <a:latin typeface="微软雅黑" panose="020B0503020204020204" charset="-122"/>
                <a:ea typeface="微软雅黑" panose="020B0503020204020204" charset="-122"/>
                <a:sym typeface="+mn-ea"/>
              </a:rPr>
              <a:t>      </a:t>
            </a:r>
            <a:r>
              <a:rPr lang="zh-CN" sz="2000">
                <a:latin typeface="微软雅黑" panose="020B0503020204020204" charset="-122"/>
                <a:ea typeface="微软雅黑" panose="020B0503020204020204" charset="-122"/>
              </a:rPr>
              <a:t>（3）即刻回答会使己方陷入被动时；</a:t>
            </a:r>
          </a:p>
          <a:p>
            <a:pPr marL="0" lvl="0" indent="0">
              <a:lnSpc>
                <a:spcPct val="150000"/>
              </a:lnSpc>
              <a:spcBef>
                <a:spcPct val="0"/>
              </a:spcBef>
              <a:buNone/>
            </a:pPr>
            <a:r>
              <a:rPr lang="zh-CN" sz="2000">
                <a:latin typeface="微软雅黑" panose="020B0503020204020204" charset="-122"/>
                <a:ea typeface="微软雅黑" panose="020B0503020204020204" charset="-122"/>
                <a:sym typeface="+mn-ea"/>
              </a:rPr>
              <a:t>      </a:t>
            </a:r>
            <a:r>
              <a:rPr lang="zh-CN" sz="2000">
                <a:latin typeface="微软雅黑" panose="020B0503020204020204" charset="-122"/>
                <a:ea typeface="微软雅黑" panose="020B0503020204020204" charset="-122"/>
              </a:rPr>
              <a:t>（4）确实有把握控制谈判局势，使对方的反对意见随着谈判的深入会逐渐削弱时；</a:t>
            </a:r>
          </a:p>
          <a:p>
            <a:pPr marL="0" lvl="0" indent="0">
              <a:lnSpc>
                <a:spcPct val="150000"/>
              </a:lnSpc>
              <a:spcBef>
                <a:spcPct val="0"/>
              </a:spcBef>
              <a:buNone/>
            </a:pPr>
            <a:r>
              <a:rPr lang="zh-CN" sz="2000">
                <a:latin typeface="微软雅黑" panose="020B0503020204020204" charset="-122"/>
                <a:ea typeface="微软雅黑" panose="020B0503020204020204" charset="-122"/>
                <a:sym typeface="+mn-ea"/>
              </a:rPr>
              <a:t>      </a:t>
            </a:r>
            <a:r>
              <a:rPr lang="zh-CN" sz="2000">
                <a:latin typeface="微软雅黑" panose="020B0503020204020204" charset="-122"/>
                <a:ea typeface="微软雅黑" panose="020B0503020204020204" charset="-122"/>
              </a:rPr>
              <a:t>（5）对方的反对意见明显偏离议题时；</a:t>
            </a:r>
          </a:p>
          <a:p>
            <a:pPr marL="0" lvl="0" indent="0">
              <a:lnSpc>
                <a:spcPct val="150000"/>
              </a:lnSpc>
              <a:spcBef>
                <a:spcPct val="0"/>
              </a:spcBef>
              <a:buNone/>
            </a:pPr>
            <a:r>
              <a:rPr lang="zh-CN" sz="2000">
                <a:latin typeface="微软雅黑" panose="020B0503020204020204" charset="-122"/>
                <a:ea typeface="微软雅黑" panose="020B0503020204020204" charset="-122"/>
                <a:sym typeface="+mn-ea"/>
              </a:rPr>
              <a:t>      </a:t>
            </a:r>
            <a:r>
              <a:rPr lang="zh-CN" sz="2000">
                <a:latin typeface="微软雅黑" panose="020B0503020204020204" charset="-122"/>
                <a:ea typeface="微软雅黑" panose="020B0503020204020204" charset="-122"/>
              </a:rPr>
              <a:t>（6）对方由于心理原因而提出“发泄性”的反对意见时，都可作适当的拖延。</a:t>
            </a:r>
          </a:p>
          <a:p>
            <a:pPr marL="0" lvl="0" indent="0">
              <a:lnSpc>
                <a:spcPct val="150000"/>
              </a:lnSpc>
              <a:spcBef>
                <a:spcPct val="0"/>
              </a:spcBef>
              <a:buNone/>
            </a:pPr>
            <a:r>
              <a:rPr lang="zh-CN" sz="2000">
                <a:latin typeface="微软雅黑" panose="020B0503020204020204" charset="-122"/>
                <a:ea typeface="微软雅黑" panose="020B0503020204020204" charset="-122"/>
              </a:rPr>
              <a:t>3．争取主动，先发制人</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 妥善处理谈判僵局的方法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第六节 处理僵局的策略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（四）打破谈判中僵局的做法</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 1．采取横向式的谈判</a:t>
            </a:r>
          </a:p>
          <a:p>
            <a:pPr marL="0" lvl="0" indent="0">
              <a:lnSpc>
                <a:spcPct val="200000"/>
              </a:lnSpc>
              <a:spcBef>
                <a:spcPct val="0"/>
              </a:spcBef>
              <a:buNone/>
            </a:pPr>
            <a:r>
              <a:rPr lang="zh-CN" sz="2000">
                <a:latin typeface="微软雅黑" panose="020B0503020204020204" charset="-122"/>
                <a:ea typeface="微软雅黑" panose="020B0503020204020204" charset="-122"/>
              </a:rPr>
              <a:t>    2．改期再谈</a:t>
            </a:r>
          </a:p>
          <a:p>
            <a:pPr marL="0" lvl="0" indent="0">
              <a:lnSpc>
                <a:spcPct val="200000"/>
              </a:lnSpc>
              <a:spcBef>
                <a:spcPct val="0"/>
              </a:spcBef>
              <a:buNone/>
            </a:pPr>
            <a:r>
              <a:rPr lang="zh-CN" sz="2000">
                <a:latin typeface="微软雅黑" panose="020B0503020204020204" charset="-122"/>
                <a:ea typeface="微软雅黑" panose="020B0503020204020204" charset="-122"/>
              </a:rPr>
              <a:t>    3．改变谈判环境与气氛</a:t>
            </a:r>
          </a:p>
          <a:p>
            <a:pPr marL="0" lvl="0" indent="0">
              <a:lnSpc>
                <a:spcPct val="200000"/>
              </a:lnSpc>
              <a:spcBef>
                <a:spcPct val="0"/>
              </a:spcBef>
              <a:buNone/>
            </a:pPr>
            <a:r>
              <a:rPr lang="zh-CN" sz="2000">
                <a:latin typeface="微软雅黑" panose="020B0503020204020204" charset="-122"/>
                <a:ea typeface="微软雅黑" panose="020B0503020204020204" charset="-122"/>
              </a:rPr>
              <a:t>    4．叙旧情，强调双方共同点</a:t>
            </a:r>
          </a:p>
          <a:p>
            <a:pPr marL="0" lvl="0" indent="0">
              <a:lnSpc>
                <a:spcPct val="200000"/>
              </a:lnSpc>
              <a:spcBef>
                <a:spcPct val="0"/>
              </a:spcBef>
              <a:buNone/>
            </a:pPr>
            <a:r>
              <a:rPr lang="zh-CN" sz="2000">
                <a:latin typeface="微软雅黑" panose="020B0503020204020204" charset="-122"/>
                <a:ea typeface="微软雅黑" panose="020B0503020204020204" charset="-122"/>
              </a:rPr>
              <a:t>    5．更换谈判人员或者由领导出面调解</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 妥善处理谈判僵局的方法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第六节 处理僵局的策略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（一）及时、灵活地调整和变换谈判方式</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  1．</a:t>
            </a:r>
            <a:r>
              <a:rPr lang="zh-CN" sz="2000" b="1" u="sng">
                <a:solidFill>
                  <a:srgbClr val="C00000"/>
                </a:solidFill>
                <a:latin typeface="微软雅黑" panose="020B0503020204020204" charset="-122"/>
                <a:ea typeface="微软雅黑" panose="020B0503020204020204" charset="-122"/>
              </a:rPr>
              <a:t>立场式谈判</a:t>
            </a:r>
            <a:r>
              <a:rPr lang="zh-CN" sz="2000">
                <a:latin typeface="微软雅黑" panose="020B0503020204020204" charset="-122"/>
                <a:ea typeface="微软雅黑" panose="020B0503020204020204" charset="-122"/>
              </a:rPr>
              <a:t>：谈判者竭力谋求己方的最大利益，坚持对抗中的强硬立场，以迫使对方作出较大让步为直接目标的谈判方式。</a:t>
            </a:r>
          </a:p>
          <a:p>
            <a:pPr marL="0" lvl="0" indent="0">
              <a:lnSpc>
                <a:spcPct val="200000"/>
              </a:lnSpc>
              <a:spcBef>
                <a:spcPct val="0"/>
              </a:spcBef>
              <a:buNone/>
            </a:pPr>
            <a:r>
              <a:rPr lang="zh-CN" sz="2000">
                <a:latin typeface="微软雅黑" panose="020B0503020204020204" charset="-122"/>
                <a:ea typeface="微软雅黑" panose="020B0503020204020204" charset="-122"/>
              </a:rPr>
              <a:t>    运用谈判策略的宗旨是：一争、二拖、三得利。</a:t>
            </a:r>
          </a:p>
          <a:p>
            <a:pPr marL="0" lvl="0" indent="0">
              <a:lnSpc>
                <a:spcPct val="200000"/>
              </a:lnSpc>
              <a:spcBef>
                <a:spcPct val="0"/>
              </a:spcBef>
              <a:buNone/>
            </a:pPr>
            <a:r>
              <a:rPr lang="zh-CN" sz="2000">
                <a:latin typeface="微软雅黑" panose="020B0503020204020204" charset="-122"/>
                <a:ea typeface="微软雅黑" panose="020B0503020204020204" charset="-122"/>
              </a:rPr>
              <a:t>    2．</a:t>
            </a:r>
            <a:r>
              <a:rPr lang="zh-CN" sz="2000" b="1" u="sng">
                <a:solidFill>
                  <a:srgbClr val="C00000"/>
                </a:solidFill>
                <a:latin typeface="微软雅黑" panose="020B0503020204020204" charset="-122"/>
                <a:ea typeface="微软雅黑" panose="020B0503020204020204" charset="-122"/>
              </a:rPr>
              <a:t>原则式谈判</a:t>
            </a:r>
            <a:r>
              <a:rPr lang="zh-CN" sz="2000">
                <a:latin typeface="微软雅黑" panose="020B0503020204020204" charset="-122"/>
                <a:ea typeface="微软雅黑" panose="020B0503020204020204" charset="-122"/>
              </a:rPr>
              <a:t>：软硬结合的谈判方式，对事实强硬，对人软。根据事实来达成协议，以保持公正、客观的谈判态度。                    </a:t>
            </a:r>
            <a:r>
              <a:rPr lang="zh-CN" sz="2000">
                <a:latin typeface="楷体" panose="02010609060101010101" charset="-122"/>
                <a:ea typeface="楷体" panose="02010609060101010101" charset="-122"/>
              </a:rPr>
              <a:t>开诚布公地讲道理</a:t>
            </a:r>
          </a:p>
          <a:p>
            <a:pPr marL="0" lvl="0" indent="0">
              <a:lnSpc>
                <a:spcPct val="200000"/>
              </a:lnSpc>
              <a:spcBef>
                <a:spcPct val="0"/>
              </a:spcBef>
              <a:buNone/>
            </a:pPr>
            <a:r>
              <a:rPr lang="zh-CN" sz="2000">
                <a:latin typeface="微软雅黑" panose="020B0503020204020204" charset="-122"/>
                <a:ea typeface="微软雅黑" panose="020B0503020204020204" charset="-122"/>
              </a:rPr>
              <a:t>    3．</a:t>
            </a:r>
            <a:r>
              <a:rPr lang="zh-CN" sz="2000" b="1" u="sng">
                <a:solidFill>
                  <a:srgbClr val="C00000"/>
                </a:solidFill>
                <a:latin typeface="微软雅黑" panose="020B0503020204020204" charset="-122"/>
                <a:ea typeface="微软雅黑" panose="020B0503020204020204" charset="-122"/>
              </a:rPr>
              <a:t>合作式谈判</a:t>
            </a:r>
            <a:r>
              <a:rPr lang="zh-CN" sz="2000">
                <a:latin typeface="微软雅黑" panose="020B0503020204020204" charset="-122"/>
                <a:ea typeface="微软雅黑" panose="020B0503020204020204" charset="-122"/>
              </a:rPr>
              <a:t>：目标以能够达成协议为准，不但对人对事都较温和，而且也相信对方总是为了增进相互关系而让步。                  </a:t>
            </a:r>
            <a:r>
              <a:rPr lang="en-US" altLang="zh-CN" sz="2000">
                <a:latin typeface="楷体" panose="02010609060101010101" charset="-122"/>
                <a:ea typeface="楷体" panose="02010609060101010101" charset="-122"/>
              </a:rPr>
              <a:t>“</a:t>
            </a:r>
            <a:r>
              <a:rPr lang="zh-CN" altLang="en-US" sz="2000">
                <a:latin typeface="楷体" panose="02010609060101010101" charset="-122"/>
                <a:ea typeface="楷体" panose="02010609060101010101" charset="-122"/>
              </a:rPr>
              <a:t>化干戈为玉帛</a:t>
            </a:r>
            <a:r>
              <a:rPr lang="en-US" altLang="zh-CN" sz="2000">
                <a:latin typeface="楷体" panose="02010609060101010101" charset="-122"/>
                <a:ea typeface="楷体" panose="02010609060101010101"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五、 处理谈判僵局应注意的几个问题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第四章   </a:t>
            </a:r>
            <a:r>
              <a:rPr lang="zh-CN" altLang="en-US">
                <a:latin typeface="方正清刻本悦宋简体" panose="02000000000000000000" charset="-122"/>
                <a:ea typeface="方正清刻本悦宋简体" panose="02000000000000000000" charset="-122"/>
                <a:sym typeface="+mn-ea"/>
              </a:rPr>
              <a:t>第六节 处理僵局的策略</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solidFill>
                  <a:srgbClr val="C00000"/>
                </a:solidFill>
                <a:latin typeface="微软雅黑" panose="020B0503020204020204" charset="-122"/>
                <a:ea typeface="微软雅黑" panose="020B0503020204020204" charset="-122"/>
              </a:rPr>
              <a:t>（一）及时、灵活地调整和变换谈判方式</a:t>
            </a:r>
          </a:p>
          <a:p>
            <a:pPr marL="0" lvl="0" indent="0">
              <a:lnSpc>
                <a:spcPct val="200000"/>
              </a:lnSpc>
              <a:spcBef>
                <a:spcPct val="0"/>
              </a:spcBef>
              <a:buNone/>
            </a:pPr>
            <a:r>
              <a:rPr lang="zh-CN" sz="2000" b="1">
                <a:latin typeface="微软雅黑" panose="020B0503020204020204" charset="-122"/>
                <a:ea typeface="微软雅黑" panose="020B0503020204020204" charset="-122"/>
              </a:rPr>
              <a:t>（二）回绝对方不合理要求、降低对方目标要求</a:t>
            </a:r>
          </a:p>
          <a:p>
            <a:pPr marL="0" lvl="0" indent="0">
              <a:lnSpc>
                <a:spcPct val="200000"/>
              </a:lnSpc>
              <a:spcBef>
                <a:spcPct val="0"/>
              </a:spcBef>
              <a:buNone/>
            </a:pPr>
            <a:r>
              <a:rPr lang="zh-CN" altLang="en-US" sz="2000" b="1">
                <a:latin typeface="微软雅黑" panose="020B0503020204020204" charset="-122"/>
                <a:ea typeface="微软雅黑" panose="020B0503020204020204" charset="-122"/>
              </a:rPr>
              <a:t>（三）防止让步失误，掌握好妥协的艺术</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1．切</a:t>
            </a:r>
            <a:r>
              <a:rPr lang="en-US" altLang="zh-CN" sz="2000" u="sng">
                <a:solidFill>
                  <a:srgbClr val="C00000"/>
                </a:solidFill>
                <a:latin typeface="微软雅黑" panose="020B0503020204020204" charset="-122"/>
                <a:ea typeface="微软雅黑" panose="020B0503020204020204" charset="-122"/>
              </a:rPr>
              <a:t>不可过分自信</a:t>
            </a:r>
            <a:r>
              <a:rPr lang="en-US" altLang="zh-CN" sz="2000">
                <a:latin typeface="微软雅黑" panose="020B0503020204020204" charset="-122"/>
                <a:ea typeface="微软雅黑" panose="020B0503020204020204" charset="-122"/>
              </a:rPr>
              <a:t>、自以为已经掌握了对方的意图</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a:t>
            </a:r>
            <a:r>
              <a:rPr lang="en-US" altLang="zh-CN" sz="2000" u="sng">
                <a:solidFill>
                  <a:srgbClr val="C00000"/>
                </a:solidFill>
                <a:latin typeface="微软雅黑" panose="020B0503020204020204" charset="-122"/>
                <a:ea typeface="微软雅黑" panose="020B0503020204020204" charset="-122"/>
              </a:rPr>
              <a:t>不可轻易接受超出己方期望水准的最初报价</a:t>
            </a:r>
            <a:endParaRPr lang="en-US" altLang="zh-CN"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    3</a:t>
            </a:r>
            <a:r>
              <a:rPr lang="en-US" altLang="zh-CN" sz="2000">
                <a:latin typeface="微软雅黑" panose="020B0503020204020204" charset="-122"/>
                <a:ea typeface="微软雅黑" panose="020B0503020204020204" charset="-122"/>
                <a:sym typeface="+mn-ea"/>
              </a:rPr>
              <a:t>．</a:t>
            </a:r>
            <a:r>
              <a:rPr lang="en-US" altLang="zh-CN" sz="2000" u="sng">
                <a:solidFill>
                  <a:srgbClr val="C00000"/>
                </a:solidFill>
                <a:latin typeface="微软雅黑" panose="020B0503020204020204" charset="-122"/>
                <a:ea typeface="微软雅黑" panose="020B0503020204020204" charset="-122"/>
              </a:rPr>
              <a:t>不要轻易让步</a:t>
            </a:r>
            <a:r>
              <a:rPr lang="en-US" altLang="zh-CN" sz="2000">
                <a:latin typeface="微软雅黑" panose="020B0503020204020204" charset="-122"/>
                <a:ea typeface="微软雅黑" panose="020B0503020204020204" charset="-122"/>
              </a:rPr>
              <a:t>，在重要问题上不先让步</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4</a:t>
            </a:r>
            <a:r>
              <a:rPr lang="en-US" altLang="zh-CN" sz="2000">
                <a:latin typeface="微软雅黑" panose="020B0503020204020204" charset="-122"/>
                <a:ea typeface="微软雅黑" panose="020B0503020204020204" charset="-122"/>
                <a:sym typeface="+mn-ea"/>
              </a:rPr>
              <a:t>．</a:t>
            </a:r>
            <a:r>
              <a:rPr lang="en-US" altLang="zh-CN" sz="2000">
                <a:latin typeface="微软雅黑" panose="020B0503020204020204" charset="-122"/>
                <a:ea typeface="微软雅黑" panose="020B0503020204020204" charset="-122"/>
              </a:rPr>
              <a:t>善于</a:t>
            </a:r>
            <a:r>
              <a:rPr lang="en-US" altLang="zh-CN" sz="2000" u="sng">
                <a:solidFill>
                  <a:srgbClr val="C00000"/>
                </a:solidFill>
                <a:latin typeface="微软雅黑" panose="020B0503020204020204" charset="-122"/>
                <a:ea typeface="微软雅黑" panose="020B0503020204020204" charset="-122"/>
              </a:rPr>
              <a:t>运用让步策略组合</a:t>
            </a:r>
            <a:r>
              <a:rPr lang="en-US" altLang="zh-CN" sz="2000">
                <a:latin typeface="微软雅黑" panose="020B0503020204020204" charset="-122"/>
                <a:ea typeface="微软雅黑" panose="020B0503020204020204" charset="-122"/>
              </a:rPr>
              <a:t>，在交叉式让步中找出路</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zh-CN" altLang="en-US" sz="2000" b="1" u="sng">
                <a:solidFill>
                  <a:srgbClr val="C00000"/>
                </a:solidFill>
                <a:latin typeface="微软雅黑" panose="020B0503020204020204" charset="-122"/>
                <a:ea typeface="微软雅黑" panose="020B0503020204020204" charset="-122"/>
              </a:rPr>
              <a:t>交叉式让步</a:t>
            </a:r>
            <a:r>
              <a:rPr lang="zh-CN" altLang="en-US" sz="2000">
                <a:latin typeface="微软雅黑" panose="020B0503020204020204" charset="-122"/>
                <a:ea typeface="微软雅黑" panose="020B0503020204020204" charset="-122"/>
              </a:rPr>
              <a:t>：一方在这一问题上让步，另一方在其它问题上让步。</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五、 处理谈判僵局应注意的几个问题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以下有关处理谈判僵局的最佳时机的说法中，正确的是（ ）</a:t>
            </a:r>
          </a:p>
          <a:p>
            <a:pPr marL="0" lvl="0" indent="0">
              <a:lnSpc>
                <a:spcPct val="200000"/>
              </a:lnSpc>
              <a:spcBef>
                <a:spcPct val="0"/>
              </a:spcBef>
              <a:buNone/>
            </a:pPr>
            <a:r>
              <a:rPr sz="2000">
                <a:latin typeface="微软雅黑" panose="020B0503020204020204" charset="-122"/>
                <a:ea typeface="微软雅黑" panose="020B0503020204020204" charset="-122"/>
              </a:rPr>
              <a:t>A.在对方提出反对意见之前提出问题</a:t>
            </a:r>
          </a:p>
          <a:p>
            <a:pPr marL="0" lvl="0" indent="0">
              <a:lnSpc>
                <a:spcPct val="200000"/>
              </a:lnSpc>
              <a:spcBef>
                <a:spcPct val="0"/>
              </a:spcBef>
              <a:buNone/>
            </a:pPr>
            <a:r>
              <a:rPr sz="2000">
                <a:latin typeface="微软雅黑" panose="020B0503020204020204" charset="-122"/>
                <a:ea typeface="微软雅黑" panose="020B0503020204020204" charset="-122"/>
              </a:rPr>
              <a:t>B.对对方的反对意见一律拖延答复</a:t>
            </a:r>
          </a:p>
          <a:p>
            <a:pPr marL="0" lvl="0" indent="0">
              <a:lnSpc>
                <a:spcPct val="200000"/>
              </a:lnSpc>
              <a:spcBef>
                <a:spcPct val="0"/>
              </a:spcBef>
              <a:buNone/>
            </a:pPr>
            <a:r>
              <a:rPr sz="2000">
                <a:latin typeface="微软雅黑" panose="020B0503020204020204" charset="-122"/>
                <a:ea typeface="微软雅黑" panose="020B0503020204020204" charset="-122"/>
              </a:rPr>
              <a:t>C.对对方的“发泄性”反对意见应及时答复</a:t>
            </a:r>
          </a:p>
          <a:p>
            <a:pPr marL="0" lvl="0" indent="0">
              <a:lnSpc>
                <a:spcPct val="200000"/>
              </a:lnSpc>
              <a:spcBef>
                <a:spcPct val="0"/>
              </a:spcBef>
              <a:buNone/>
            </a:pPr>
            <a:r>
              <a:rPr sz="2000">
                <a:latin typeface="微软雅黑" panose="020B0503020204020204" charset="-122"/>
                <a:ea typeface="微软雅黑" panose="020B0503020204020204" charset="-122"/>
              </a:rPr>
              <a:t>D.对对方明显偏离议题的反对意见应及时答复</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以下有关处理谈判僵局的最佳时机的说法中，正确的是（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A.在对方提出反对意见之前提出问题</a:t>
            </a:r>
          </a:p>
          <a:p>
            <a:pPr marL="0" lvl="0" indent="0">
              <a:lnSpc>
                <a:spcPct val="200000"/>
              </a:lnSpc>
              <a:spcBef>
                <a:spcPct val="0"/>
              </a:spcBef>
              <a:buNone/>
            </a:pPr>
            <a:r>
              <a:rPr sz="2000">
                <a:latin typeface="微软雅黑" panose="020B0503020204020204" charset="-122"/>
                <a:ea typeface="微软雅黑" panose="020B0503020204020204" charset="-122"/>
              </a:rPr>
              <a:t>B.对对方的反对意见一律拖延答复</a:t>
            </a:r>
          </a:p>
          <a:p>
            <a:pPr marL="0" lvl="0" indent="0">
              <a:lnSpc>
                <a:spcPct val="200000"/>
              </a:lnSpc>
              <a:spcBef>
                <a:spcPct val="0"/>
              </a:spcBef>
              <a:buNone/>
            </a:pPr>
            <a:r>
              <a:rPr sz="2000">
                <a:latin typeface="微软雅黑" panose="020B0503020204020204" charset="-122"/>
                <a:ea typeface="微软雅黑" panose="020B0503020204020204" charset="-122"/>
              </a:rPr>
              <a:t>C.对对方的“发泄性”反对意见应及时答复</a:t>
            </a:r>
          </a:p>
          <a:p>
            <a:pPr marL="0" lvl="0" indent="0">
              <a:lnSpc>
                <a:spcPct val="200000"/>
              </a:lnSpc>
              <a:spcBef>
                <a:spcPct val="0"/>
              </a:spcBef>
              <a:buNone/>
            </a:pPr>
            <a:r>
              <a:rPr sz="2000">
                <a:latin typeface="微软雅黑" panose="020B0503020204020204" charset="-122"/>
                <a:ea typeface="微软雅黑" panose="020B0503020204020204" charset="-122"/>
              </a:rPr>
              <a:t>D.对对方明显偏离议题的反对意见应及时答复</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“一争二拖三得利”的谈判策略适用于（  ）</a:t>
            </a:r>
          </a:p>
          <a:p>
            <a:pPr marL="0" lvl="0" indent="0">
              <a:lnSpc>
                <a:spcPct val="200000"/>
              </a:lnSpc>
              <a:spcBef>
                <a:spcPct val="0"/>
              </a:spcBef>
              <a:buNone/>
            </a:pPr>
            <a:r>
              <a:rPr sz="2000">
                <a:latin typeface="微软雅黑" panose="020B0503020204020204" charset="-122"/>
                <a:ea typeface="微软雅黑" panose="020B0503020204020204" charset="-122"/>
              </a:rPr>
              <a:t>A.价值式谈判</a:t>
            </a:r>
          </a:p>
          <a:p>
            <a:pPr marL="0" lvl="0" indent="0">
              <a:lnSpc>
                <a:spcPct val="200000"/>
              </a:lnSpc>
              <a:spcBef>
                <a:spcPct val="0"/>
              </a:spcBef>
              <a:buNone/>
            </a:pPr>
            <a:r>
              <a:rPr sz="2000">
                <a:latin typeface="微软雅黑" panose="020B0503020204020204" charset="-122"/>
                <a:ea typeface="微软雅黑" panose="020B0503020204020204" charset="-122"/>
              </a:rPr>
              <a:t>B.合作式谈判</a:t>
            </a:r>
          </a:p>
          <a:p>
            <a:pPr marL="0" lvl="0" indent="0">
              <a:lnSpc>
                <a:spcPct val="200000"/>
              </a:lnSpc>
              <a:spcBef>
                <a:spcPct val="0"/>
              </a:spcBef>
              <a:buNone/>
            </a:pPr>
            <a:r>
              <a:rPr sz="2000">
                <a:latin typeface="微软雅黑" panose="020B0503020204020204" charset="-122"/>
                <a:ea typeface="微软雅黑" panose="020B0503020204020204" charset="-122"/>
              </a:rPr>
              <a:t>C.立场式谈判</a:t>
            </a:r>
          </a:p>
          <a:p>
            <a:pPr marL="0" lvl="0" indent="0">
              <a:lnSpc>
                <a:spcPct val="200000"/>
              </a:lnSpc>
              <a:spcBef>
                <a:spcPct val="0"/>
              </a:spcBef>
              <a:buNone/>
            </a:pPr>
            <a:r>
              <a:rPr sz="2000">
                <a:latin typeface="微软雅黑" panose="020B0503020204020204" charset="-122"/>
                <a:ea typeface="微软雅黑" panose="020B0503020204020204" charset="-122"/>
              </a:rPr>
              <a:t>D.原则式谈判</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“一争二拖三得利”的谈判策略适用于（  ）</a:t>
            </a:r>
          </a:p>
          <a:p>
            <a:pPr marL="0" lvl="0" indent="0">
              <a:lnSpc>
                <a:spcPct val="200000"/>
              </a:lnSpc>
              <a:spcBef>
                <a:spcPct val="0"/>
              </a:spcBef>
              <a:buNone/>
            </a:pPr>
            <a:r>
              <a:rPr sz="2000">
                <a:latin typeface="微软雅黑" panose="020B0503020204020204" charset="-122"/>
                <a:ea typeface="微软雅黑" panose="020B0503020204020204" charset="-122"/>
              </a:rPr>
              <a:t>A.价值式谈判</a:t>
            </a:r>
          </a:p>
          <a:p>
            <a:pPr marL="0" lvl="0" indent="0">
              <a:lnSpc>
                <a:spcPct val="200000"/>
              </a:lnSpc>
              <a:spcBef>
                <a:spcPct val="0"/>
              </a:spcBef>
              <a:buNone/>
            </a:pPr>
            <a:r>
              <a:rPr sz="2000">
                <a:latin typeface="微软雅黑" panose="020B0503020204020204" charset="-122"/>
                <a:ea typeface="微软雅黑" panose="020B0503020204020204" charset="-122"/>
              </a:rPr>
              <a:t>B.合作式谈判</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C.立场式谈判</a:t>
            </a:r>
          </a:p>
          <a:p>
            <a:pPr marL="0" lvl="0" indent="0">
              <a:lnSpc>
                <a:spcPct val="200000"/>
              </a:lnSpc>
              <a:spcBef>
                <a:spcPct val="0"/>
              </a:spcBef>
              <a:buNone/>
            </a:pPr>
            <a:r>
              <a:rPr sz="2000">
                <a:latin typeface="微软雅黑" panose="020B0503020204020204" charset="-122"/>
                <a:ea typeface="微软雅黑" panose="020B0503020204020204" charset="-122"/>
              </a:rPr>
              <a:t>D.原则式谈判</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a:t>
            </a:r>
            <a:r>
              <a:rPr lang="zh-CN" altLang="en-US" sz="2800">
                <a:latin typeface="方正清刻本悦宋简体" panose="02000000000000000000" charset="-122"/>
                <a:ea typeface="方正清刻本悦宋简体" panose="02000000000000000000" charset="-122"/>
                <a:sym typeface="+mn-ea"/>
              </a:rPr>
              <a:t>第二节 国际商务谈判的种类</a:t>
            </a:r>
            <a:endParaRPr lang="zh-CN" altLang="en-US" sz="3200">
              <a:solidFill>
                <a:schemeClr val="tx1"/>
              </a:solidFill>
              <a:latin typeface="方正清刻本悦宋简体" panose="02000000000000000000" charset="-122"/>
              <a:ea typeface="方正清刻本悦宋简体" panose="02000000000000000000" charset="-122"/>
            </a:endParaRP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五、按照谈判中双方所采取的态度与方针来划分</a:t>
            </a:r>
            <a:endParaRPr lang="zh-CN" altLang="en-US" sz="2400" b="1">
              <a:solidFill>
                <a:srgbClr val="0000CC"/>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文本框 4"/>
          <p:cNvSpPr txBox="1"/>
          <p:nvPr/>
        </p:nvSpPr>
        <p:spPr>
          <a:xfrm>
            <a:off x="784225" y="1835785"/>
            <a:ext cx="10396855"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u="sng">
                <a:solidFill>
                  <a:srgbClr val="C00000"/>
                </a:solidFill>
                <a:latin typeface="微软雅黑" panose="020B0503020204020204" charset="-122"/>
                <a:ea typeface="微软雅黑" panose="020B0503020204020204" charset="-122"/>
              </a:rPr>
              <a:t>让步型谈判、立场型谈判</a:t>
            </a:r>
            <a:r>
              <a:rPr lang="zh-CN" sz="2000" u="sng">
                <a:solidFill>
                  <a:srgbClr val="C00000"/>
                </a:solidFill>
                <a:latin typeface="微软雅黑" panose="020B0503020204020204" charset="-122"/>
                <a:ea typeface="微软雅黑" panose="020B0503020204020204" charset="-122"/>
              </a:rPr>
              <a:t>、</a:t>
            </a:r>
            <a:r>
              <a:rPr sz="2000" u="sng">
                <a:solidFill>
                  <a:srgbClr val="C00000"/>
                </a:solidFill>
                <a:latin typeface="微软雅黑" panose="020B0503020204020204" charset="-122"/>
                <a:ea typeface="微软雅黑" panose="020B0503020204020204" charset="-122"/>
              </a:rPr>
              <a:t>原则型谈判</a:t>
            </a:r>
          </a:p>
          <a:p>
            <a:pPr marL="0" lvl="0" indent="0">
              <a:lnSpc>
                <a:spcPct val="200000"/>
              </a:lnSpc>
              <a:spcBef>
                <a:spcPct val="0"/>
              </a:spcBef>
              <a:buNone/>
            </a:pPr>
            <a:r>
              <a:rPr sz="2000">
                <a:latin typeface="微软雅黑" panose="020B0503020204020204" charset="-122"/>
                <a:ea typeface="微软雅黑" panose="020B0503020204020204" charset="-122"/>
              </a:rPr>
              <a:t>1</a:t>
            </a:r>
            <a:r>
              <a:rPr sz="2000" b="1">
                <a:latin typeface="微软雅黑" panose="020B0503020204020204" charset="-122"/>
                <a:ea typeface="微软雅黑" panose="020B0503020204020204" charset="-122"/>
              </a:rPr>
              <a:t>.让步型谈判（软式谈判）</a:t>
            </a:r>
            <a:r>
              <a:rPr lang="zh-CN" sz="2000" b="1">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希望避免冲突，随时准备为达成协议而</a:t>
            </a:r>
            <a:r>
              <a:rPr sz="2000" b="1" u="sng">
                <a:solidFill>
                  <a:srgbClr val="C00000"/>
                </a:solidFill>
                <a:latin typeface="微软雅黑" panose="020B0503020204020204" charset="-122"/>
                <a:ea typeface="微软雅黑" panose="020B0503020204020204" charset="-122"/>
              </a:rPr>
              <a:t>让步</a:t>
            </a:r>
            <a:r>
              <a:rPr sz="2000">
                <a:latin typeface="微软雅黑" panose="020B0503020204020204" charset="-122"/>
                <a:ea typeface="微软雅黑" panose="020B0503020204020204" charset="-122"/>
              </a:rPr>
              <a:t>，希望通过谈判签订一个皆大欢喜的协议的谈判方式。</a:t>
            </a:r>
          </a:p>
          <a:p>
            <a:pPr marL="0" lvl="0" indent="0">
              <a:lnSpc>
                <a:spcPct val="200000"/>
              </a:lnSpc>
              <a:spcBef>
                <a:spcPct val="0"/>
              </a:spcBef>
              <a:buNone/>
            </a:pPr>
            <a:r>
              <a:rPr sz="2000">
                <a:latin typeface="微软雅黑" panose="020B0503020204020204" charset="-122"/>
                <a:ea typeface="微软雅黑" panose="020B0503020204020204" charset="-122"/>
              </a:rPr>
              <a:t>2.</a:t>
            </a:r>
            <a:r>
              <a:rPr sz="2000" b="1">
                <a:latin typeface="微软雅黑" panose="020B0503020204020204" charset="-122"/>
                <a:ea typeface="微软雅黑" panose="020B0503020204020204" charset="-122"/>
              </a:rPr>
              <a:t>立场型谈判（硬式谈判）</a:t>
            </a:r>
            <a:r>
              <a:rPr lang="zh-CN" sz="2000" b="1">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把任何情况都看做是一场意志力的</a:t>
            </a:r>
            <a:r>
              <a:rPr sz="2000" b="1" u="sng">
                <a:solidFill>
                  <a:srgbClr val="C00000"/>
                </a:solidFill>
                <a:latin typeface="微软雅黑" panose="020B0503020204020204" charset="-122"/>
                <a:ea typeface="微软雅黑" panose="020B0503020204020204" charset="-122"/>
              </a:rPr>
              <a:t>竞争和搏斗</a:t>
            </a:r>
            <a:r>
              <a:rPr sz="2000">
                <a:latin typeface="微软雅黑" panose="020B0503020204020204" charset="-122"/>
                <a:ea typeface="微软雅黑" panose="020B0503020204020204" charset="-122"/>
              </a:rPr>
              <a:t>，认为在这样的竞赛中，立场越强硬者，最后的收获也就越多的谈判方式。</a:t>
            </a:r>
          </a:p>
          <a:p>
            <a:pPr marL="0" lvl="0" indent="0">
              <a:lnSpc>
                <a:spcPct val="200000"/>
              </a:lnSpc>
              <a:spcBef>
                <a:spcPct val="0"/>
              </a:spcBef>
              <a:buNone/>
            </a:pPr>
            <a:r>
              <a:rPr sz="2000">
                <a:latin typeface="微软雅黑" panose="020B0503020204020204" charset="-122"/>
                <a:ea typeface="微软雅黑" panose="020B0503020204020204" charset="-122"/>
              </a:rPr>
              <a:t>3.</a:t>
            </a:r>
            <a:r>
              <a:rPr sz="2000" b="1">
                <a:latin typeface="微软雅黑" panose="020B0503020204020204" charset="-122"/>
                <a:ea typeface="微软雅黑" panose="020B0503020204020204" charset="-122"/>
              </a:rPr>
              <a:t>原则型谈判（价值型谈判）</a:t>
            </a:r>
            <a:r>
              <a:rPr lang="zh-CN" sz="2000" b="1">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要求谈判双方首先将对方作为与自己</a:t>
            </a:r>
            <a:r>
              <a:rPr sz="2000" b="1" u="sng">
                <a:solidFill>
                  <a:srgbClr val="C00000"/>
                </a:solidFill>
                <a:latin typeface="微软雅黑" panose="020B0503020204020204" charset="-122"/>
                <a:ea typeface="微软雅黑" panose="020B0503020204020204" charset="-122"/>
              </a:rPr>
              <a:t>并肩合作</a:t>
            </a:r>
            <a:r>
              <a:rPr sz="2000">
                <a:latin typeface="微软雅黑" panose="020B0503020204020204" charset="-122"/>
                <a:ea typeface="微软雅黑" panose="020B0503020204020204" charset="-122"/>
              </a:rPr>
              <a:t>的同事对待，而不是作为敌人来对待。</a:t>
            </a:r>
          </a:p>
        </p:txBody>
      </p:sp>
      <p:sp>
        <p:nvSpPr>
          <p:cNvPr id="4" name="五边形 3"/>
          <p:cNvSpPr/>
          <p:nvPr/>
        </p:nvSpPr>
        <p:spPr>
          <a:xfrm flipH="1">
            <a:off x="7454265" y="12719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TextBox 7"/>
          <p:cNvSpPr txBox="1"/>
          <p:nvPr/>
        </p:nvSpPr>
        <p:spPr>
          <a:xfrm>
            <a:off x="7629525" y="12890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30475"/>
            <a:ext cx="3586163" cy="15748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defRPr/>
            </a:pPr>
            <a:r>
              <a:rPr kumimoji="1" lang="en-US" altLang="zh-CN" sz="5400" b="0" i="0" u="none" strike="noStrike" kern="1200" cap="none" spc="0" normalizeH="0" baseline="0" noProof="0" dirty="0" smtClean="0">
                <a:ln>
                  <a:noFill/>
                </a:ln>
                <a:solidFill>
                  <a:schemeClr val="lt1"/>
                </a:solidFill>
                <a:effectLst/>
                <a:uLnTx/>
                <a:uFillTx/>
                <a:latin typeface="微软雅黑" panose="020B0503020204020204" charset="-122"/>
                <a:ea typeface="微软雅黑" panose="020B0503020204020204" charset="-122"/>
                <a:cs typeface="微软雅黑" panose="020B0503020204020204" charset="-122"/>
              </a:rPr>
              <a:t>04</a:t>
            </a:r>
            <a:endParaRPr kumimoji="1" lang="zh-CN" altLang="en-US" sz="5400" b="0" i="0" u="none" strike="noStrike" kern="1200" cap="none" spc="0" normalizeH="0" baseline="0" noProof="0" dirty="0">
              <a:ln>
                <a:noFill/>
              </a:ln>
              <a:solidFill>
                <a:schemeClr val="lt1"/>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098" name="文本框 9"/>
          <p:cNvSpPr txBox="1"/>
          <p:nvPr/>
        </p:nvSpPr>
        <p:spPr>
          <a:xfrm>
            <a:off x="3861435" y="2271395"/>
            <a:ext cx="7446010" cy="101473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ctr">
              <a:lnSpc>
                <a:spcPct val="150000"/>
              </a:lnSpc>
              <a:spcBef>
                <a:spcPct val="0"/>
              </a:spcBef>
              <a:buNone/>
            </a:pPr>
            <a:r>
              <a:rPr lang="zh-CN" altLang="en-US" sz="4000">
                <a:solidFill>
                  <a:srgbClr val="404040"/>
                </a:solidFill>
                <a:latin typeface="微软雅黑" panose="020B0503020204020204" charset="-122"/>
                <a:ea typeface="微软雅黑" panose="020B0503020204020204" charset="-122"/>
              </a:rPr>
              <a:t>第五章  </a:t>
            </a:r>
            <a:r>
              <a:rPr lang="zh-CN" altLang="en-US" sz="4000">
                <a:solidFill>
                  <a:srgbClr val="404040"/>
                </a:solidFill>
                <a:latin typeface="微软雅黑" panose="020B0503020204020204" charset="-122"/>
                <a:ea typeface="微软雅黑" panose="020B0503020204020204" charset="-122"/>
                <a:sym typeface="+mn-ea"/>
              </a:rPr>
              <a:t>国际商务谈判中的技巧</a:t>
            </a:r>
            <a:endParaRPr lang="zh-CN" altLang="en-US" sz="4000">
              <a:solidFill>
                <a:srgbClr val="404040"/>
              </a:solidFill>
              <a:latin typeface="微软雅黑" panose="020B0503020204020204" charset="-122"/>
              <a:ea typeface="微软雅黑" panose="020B0503020204020204" charset="-122"/>
            </a:endParaRPr>
          </a:p>
        </p:txBody>
      </p:sp>
      <p:cxnSp>
        <p:nvCxnSpPr>
          <p:cNvPr id="7" name="直线连接符 6"/>
          <p:cNvCxnSpPr/>
          <p:nvPr/>
        </p:nvCxnSpPr>
        <p:spPr>
          <a:xfrm>
            <a:off x="3680460" y="3317875"/>
            <a:ext cx="7445375" cy="0"/>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02" name="文本框 7"/>
          <p:cNvSpPr txBox="1"/>
          <p:nvPr/>
        </p:nvSpPr>
        <p:spPr>
          <a:xfrm>
            <a:off x="0" y="3654425"/>
            <a:ext cx="2446338" cy="768350"/>
          </a:xfrm>
          <a:prstGeom prst="rect">
            <a:avLst/>
          </a:prstGeom>
          <a:noFill/>
          <a:ln w="9525">
            <a:noFill/>
          </a:ln>
        </p:spPr>
        <p:txBody>
          <a:bodyPr wrap="none">
            <a:spAutoFit/>
          </a:bodyPr>
          <a:lstStyle/>
          <a:p>
            <a:pPr eaLnBrk="1" hangingPunct="1"/>
            <a:r>
              <a:rPr lang="en-US" altLang="zh-CN" sz="4400">
                <a:solidFill>
                  <a:schemeClr val="bg1"/>
                </a:solidFill>
                <a:latin typeface="Calibri" panose="020F0502020204030204"/>
              </a:rPr>
              <a:t>SUNLAND</a:t>
            </a:r>
            <a:endParaRPr lang="zh-CN" altLang="en-US" sz="4400">
              <a:solidFill>
                <a:schemeClr val="bg1"/>
              </a:solidFill>
              <a:latin typeface="Calibri" panose="020F0502020204030204"/>
            </a:endParaRPr>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第五章 国际商务谈判中的技巧</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lum bright="-12000"/>
          </a:blip>
          <a:stretch>
            <a:fillRect/>
          </a:stretch>
        </p:blipFill>
        <p:spPr>
          <a:xfrm>
            <a:off x="2592070" y="1072515"/>
            <a:ext cx="6206490" cy="5213350"/>
          </a:xfrm>
          <a:prstGeom prst="rect">
            <a:avLst/>
          </a:prstGeom>
        </p:spPr>
      </p:pic>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第一节  国际商务谈判技巧概述</a:t>
            </a:r>
            <a:r>
              <a:rPr lang="zh-CN" altLang="en-US" sz="2800">
                <a:latin typeface="方正清刻本悦宋简体" panose="02000000000000000000" charset="-122"/>
                <a:ea typeface="方正清刻本悦宋简体" panose="02000000000000000000" charset="-122"/>
                <a:sym typeface="+mn-ea"/>
              </a:rPr>
              <a:t>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449705" y="1567815"/>
            <a:ext cx="8921750" cy="4276090"/>
          </a:xfrm>
          <a:prstGeom prst="rect">
            <a:avLst/>
          </a:prstGeom>
        </p:spPr>
      </p:pic>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第一节  国际商务谈判技巧概述</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楷体" panose="02010609060101010101" charset="-122"/>
                <a:ea typeface="楷体" panose="02010609060101010101" charset="-122"/>
              </a:rPr>
              <a:t>（一）正确处理和对方的人际关系</a:t>
            </a:r>
          </a:p>
          <a:p>
            <a:pPr marL="0" lvl="0" indent="0">
              <a:lnSpc>
                <a:spcPct val="200000"/>
              </a:lnSpc>
              <a:spcBef>
                <a:spcPct val="0"/>
              </a:spcBef>
              <a:buNone/>
            </a:pPr>
            <a:r>
              <a:rPr lang="zh-CN" sz="2000">
                <a:latin typeface="楷体" panose="02010609060101010101" charset="-122"/>
                <a:ea typeface="楷体" panose="02010609060101010101" charset="-122"/>
              </a:rPr>
              <a:t>（二）正确理解谈判对方</a:t>
            </a:r>
          </a:p>
          <a:p>
            <a:pPr marL="0" lvl="0" indent="0">
              <a:lnSpc>
                <a:spcPct val="200000"/>
              </a:lnSpc>
              <a:spcBef>
                <a:spcPct val="0"/>
              </a:spcBef>
              <a:buNone/>
            </a:pPr>
            <a:r>
              <a:rPr lang="zh-CN" sz="2000">
                <a:latin typeface="楷体" panose="02010609060101010101" charset="-122"/>
                <a:ea typeface="楷体" panose="02010609060101010101" charset="-122"/>
              </a:rPr>
              <a:t>    （1）不要胡乱猜疑对方，对于不清楚的地方，应及时问询。</a:t>
            </a:r>
          </a:p>
          <a:p>
            <a:pPr marL="0" lvl="0" indent="0">
              <a:lnSpc>
                <a:spcPct val="200000"/>
              </a:lnSpc>
              <a:spcBef>
                <a:spcPct val="0"/>
              </a:spcBef>
              <a:buNone/>
            </a:pPr>
            <a:r>
              <a:rPr lang="zh-CN" sz="2000">
                <a:latin typeface="楷体" panose="02010609060101010101" charset="-122"/>
                <a:ea typeface="楷体" panose="02010609060101010101" charset="-122"/>
              </a:rPr>
              <a:t>    （2）不要因为自己的问题指责对方。</a:t>
            </a:r>
          </a:p>
          <a:p>
            <a:pPr marL="0" lvl="0" indent="0">
              <a:lnSpc>
                <a:spcPct val="200000"/>
              </a:lnSpc>
              <a:spcBef>
                <a:spcPct val="0"/>
              </a:spcBef>
              <a:buNone/>
            </a:pPr>
            <a:r>
              <a:rPr lang="zh-CN" sz="2000">
                <a:latin typeface="楷体" panose="02010609060101010101" charset="-122"/>
                <a:ea typeface="楷体" panose="02010609060101010101" charset="-122"/>
              </a:rPr>
              <a:t>    （3）让对方积极参与到谈判进程中来，并且开诚布公地讨论自己对问题的理解。</a:t>
            </a:r>
          </a:p>
          <a:p>
            <a:pPr marL="0" lvl="0" indent="0">
              <a:lnSpc>
                <a:spcPct val="200000"/>
              </a:lnSpc>
              <a:spcBef>
                <a:spcPct val="0"/>
              </a:spcBef>
              <a:buNone/>
            </a:pPr>
            <a:r>
              <a:rPr lang="zh-CN" sz="2000">
                <a:latin typeface="楷体" panose="02010609060101010101" charset="-122"/>
                <a:ea typeface="楷体" panose="02010609060101010101" charset="-122"/>
              </a:rPr>
              <a:t>    （4）措辞要得当，给对方回旋的余地。</a:t>
            </a:r>
          </a:p>
          <a:p>
            <a:pPr marL="0" lvl="0" indent="0">
              <a:lnSpc>
                <a:spcPct val="200000"/>
              </a:lnSpc>
              <a:spcBef>
                <a:spcPct val="0"/>
              </a:spcBef>
              <a:buNone/>
            </a:pPr>
            <a:r>
              <a:rPr lang="zh-CN" sz="2000">
                <a:latin typeface="楷体" panose="02010609060101010101" charset="-122"/>
                <a:ea typeface="楷体" panose="02010609060101010101" charset="-122"/>
              </a:rPr>
              <a:t>（三）控制好自己的情绪</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一、对事不对人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第一节  国际商务谈判技巧概述</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 导致谈判者陷入谈判误区的原因：</a:t>
            </a:r>
          </a:p>
          <a:p>
            <a:pPr marL="0" lvl="0" indent="0">
              <a:lnSpc>
                <a:spcPct val="200000"/>
              </a:lnSpc>
              <a:spcBef>
                <a:spcPct val="0"/>
              </a:spcBef>
              <a:buNone/>
            </a:pPr>
            <a:r>
              <a:rPr lang="zh-CN" sz="2000">
                <a:latin typeface="微软雅黑" panose="020B0503020204020204" charset="-122"/>
                <a:ea typeface="微软雅黑" panose="020B0503020204020204" charset="-122"/>
              </a:rPr>
              <a:t>（1）</a:t>
            </a:r>
            <a:r>
              <a:rPr lang="zh-CN" sz="2000" u="sng">
                <a:solidFill>
                  <a:srgbClr val="C00000"/>
                </a:solidFill>
                <a:latin typeface="微软雅黑" panose="020B0503020204020204" charset="-122"/>
                <a:ea typeface="微软雅黑" panose="020B0503020204020204" charset="-122"/>
              </a:rPr>
              <a:t>过早</a:t>
            </a:r>
            <a:r>
              <a:rPr lang="zh-CN" sz="2000">
                <a:latin typeface="微软雅黑" panose="020B0503020204020204" charset="-122"/>
                <a:ea typeface="微软雅黑" panose="020B0503020204020204" charset="-122"/>
              </a:rPr>
              <a:t>地对谈判下结论    </a:t>
            </a:r>
          </a:p>
          <a:p>
            <a:pPr marL="0" lvl="0" indent="0">
              <a:lnSpc>
                <a:spcPct val="200000"/>
              </a:lnSpc>
              <a:spcBef>
                <a:spcPct val="0"/>
              </a:spcBef>
              <a:buNone/>
            </a:pPr>
            <a:r>
              <a:rPr lang="zh-CN" sz="2000">
                <a:latin typeface="微软雅黑" panose="020B0503020204020204" charset="-122"/>
                <a:ea typeface="微软雅黑" panose="020B0503020204020204" charset="-122"/>
              </a:rPr>
              <a:t>（2）只追求</a:t>
            </a:r>
            <a:r>
              <a:rPr lang="zh-CN" sz="2000" u="sng">
                <a:solidFill>
                  <a:srgbClr val="C00000"/>
                </a:solidFill>
                <a:latin typeface="微软雅黑" panose="020B0503020204020204" charset="-122"/>
                <a:ea typeface="微软雅黑" panose="020B0503020204020204" charset="-122"/>
              </a:rPr>
              <a:t>单一</a:t>
            </a:r>
            <a:r>
              <a:rPr lang="zh-CN" sz="2000">
                <a:latin typeface="微软雅黑" panose="020B0503020204020204" charset="-122"/>
                <a:ea typeface="微软雅黑" panose="020B0503020204020204" charset="-122"/>
              </a:rPr>
              <a:t>的结果 </a:t>
            </a:r>
          </a:p>
          <a:p>
            <a:pPr marL="0" lvl="0" indent="0">
              <a:lnSpc>
                <a:spcPct val="200000"/>
              </a:lnSpc>
              <a:spcBef>
                <a:spcPct val="0"/>
              </a:spcBef>
              <a:buNone/>
            </a:pPr>
            <a:r>
              <a:rPr lang="zh-CN" sz="2000">
                <a:latin typeface="微软雅黑" panose="020B0503020204020204" charset="-122"/>
                <a:ea typeface="微软雅黑" panose="020B0503020204020204" charset="-122"/>
              </a:rPr>
              <a:t>（3）误认为</a:t>
            </a:r>
            <a:r>
              <a:rPr lang="zh-CN" sz="2000" u="sng">
                <a:solidFill>
                  <a:srgbClr val="C00000"/>
                </a:solidFill>
                <a:latin typeface="微软雅黑" panose="020B0503020204020204" charset="-122"/>
                <a:ea typeface="微软雅黑" panose="020B0503020204020204" charset="-122"/>
              </a:rPr>
              <a:t>一方所得，即为另一方所失</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lang="zh-CN" sz="2000">
                <a:latin typeface="微软雅黑" panose="020B0503020204020204" charset="-122"/>
                <a:ea typeface="微软雅黑" panose="020B0503020204020204" charset="-122"/>
              </a:rPr>
              <a:t>（4）认为</a:t>
            </a:r>
            <a:r>
              <a:rPr lang="zh-CN" sz="2000" u="sng">
                <a:solidFill>
                  <a:srgbClr val="C00000"/>
                </a:solidFill>
                <a:latin typeface="微软雅黑" panose="020B0503020204020204" charset="-122"/>
                <a:ea typeface="微软雅黑" panose="020B0503020204020204" charset="-122"/>
              </a:rPr>
              <a:t>谈判对手的问题始终应该由他们自己解决</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三、创造双赢的解决方案</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导致谈判者陷入谈判误区的原因不包括（）</a:t>
            </a:r>
          </a:p>
          <a:p>
            <a:pPr marL="0" lvl="0" indent="0">
              <a:lnSpc>
                <a:spcPct val="200000"/>
              </a:lnSpc>
              <a:spcBef>
                <a:spcPct val="0"/>
              </a:spcBef>
              <a:buNone/>
            </a:pPr>
            <a:r>
              <a:rPr sz="2000">
                <a:latin typeface="微软雅黑" panose="020B0503020204020204" charset="-122"/>
                <a:ea typeface="微软雅黑" panose="020B0503020204020204" charset="-122"/>
              </a:rPr>
              <a:t>A.只追求单一结果</a:t>
            </a:r>
          </a:p>
          <a:p>
            <a:pPr marL="0" lvl="0" indent="0">
              <a:lnSpc>
                <a:spcPct val="200000"/>
              </a:lnSpc>
              <a:spcBef>
                <a:spcPct val="0"/>
              </a:spcBef>
              <a:buNone/>
            </a:pPr>
            <a:r>
              <a:rPr sz="2000">
                <a:latin typeface="微软雅黑" panose="020B0503020204020204" charset="-122"/>
                <a:ea typeface="微软雅黑" panose="020B0503020204020204" charset="-122"/>
              </a:rPr>
              <a:t>B.过早地对谈判下结论</a:t>
            </a:r>
          </a:p>
          <a:p>
            <a:pPr marL="0" lvl="0" indent="0">
              <a:lnSpc>
                <a:spcPct val="200000"/>
              </a:lnSpc>
              <a:spcBef>
                <a:spcPct val="0"/>
              </a:spcBef>
              <a:buNone/>
            </a:pPr>
            <a:r>
              <a:rPr sz="2000">
                <a:latin typeface="微软雅黑" panose="020B0503020204020204" charset="-122"/>
                <a:ea typeface="微软雅黑" panose="020B0503020204020204" charset="-122"/>
              </a:rPr>
              <a:t>C.认为一方所失即另一方所得</a:t>
            </a:r>
          </a:p>
          <a:p>
            <a:pPr marL="0" lvl="0" indent="0">
              <a:lnSpc>
                <a:spcPct val="200000"/>
              </a:lnSpc>
              <a:spcBef>
                <a:spcPct val="0"/>
              </a:spcBef>
              <a:buNone/>
            </a:pPr>
            <a:r>
              <a:rPr sz="2000">
                <a:latin typeface="微软雅黑" panose="020B0503020204020204" charset="-122"/>
                <a:ea typeface="微软雅黑" panose="020B0503020204020204" charset="-122"/>
              </a:rPr>
              <a:t>D.谈判对手的问题可由我方解决</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导致谈判者陷入谈判误区的原因不包括（）</a:t>
            </a:r>
          </a:p>
          <a:p>
            <a:pPr marL="0" lvl="0" indent="0">
              <a:lnSpc>
                <a:spcPct val="200000"/>
              </a:lnSpc>
              <a:spcBef>
                <a:spcPct val="0"/>
              </a:spcBef>
              <a:buNone/>
            </a:pPr>
            <a:r>
              <a:rPr sz="2000">
                <a:latin typeface="微软雅黑" panose="020B0503020204020204" charset="-122"/>
                <a:ea typeface="微软雅黑" panose="020B0503020204020204" charset="-122"/>
              </a:rPr>
              <a:t>A.只追求单一结果</a:t>
            </a:r>
          </a:p>
          <a:p>
            <a:pPr marL="0" lvl="0" indent="0">
              <a:lnSpc>
                <a:spcPct val="200000"/>
              </a:lnSpc>
              <a:spcBef>
                <a:spcPct val="0"/>
              </a:spcBef>
              <a:buNone/>
            </a:pPr>
            <a:r>
              <a:rPr sz="2000">
                <a:latin typeface="微软雅黑" panose="020B0503020204020204" charset="-122"/>
                <a:ea typeface="微软雅黑" panose="020B0503020204020204" charset="-122"/>
              </a:rPr>
              <a:t>B.过早地对谈判下结论</a:t>
            </a:r>
          </a:p>
          <a:p>
            <a:pPr marL="0" lvl="0" indent="0">
              <a:lnSpc>
                <a:spcPct val="200000"/>
              </a:lnSpc>
              <a:spcBef>
                <a:spcPct val="0"/>
              </a:spcBef>
              <a:buNone/>
            </a:pPr>
            <a:r>
              <a:rPr sz="2000">
                <a:latin typeface="微软雅黑" panose="020B0503020204020204" charset="-122"/>
                <a:ea typeface="微软雅黑" panose="020B0503020204020204" charset="-122"/>
              </a:rPr>
              <a:t>C.认为一方所失即另一方所得</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D.谈判对手的问题可由我方解决</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第一节  国际商务谈判技巧概述</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在谈判中谈判者运用客观标准时，应注意以下几个问题：</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1．建立公平的</a:t>
            </a:r>
            <a:r>
              <a:rPr lang="zh-CN" sz="2000" u="sng">
                <a:solidFill>
                  <a:srgbClr val="C00000"/>
                </a:solidFill>
                <a:latin typeface="微软雅黑" panose="020B0503020204020204" charset="-122"/>
                <a:ea typeface="微软雅黑" panose="020B0503020204020204" charset="-122"/>
              </a:rPr>
              <a:t>标准</a:t>
            </a:r>
          </a:p>
          <a:p>
            <a:pPr marL="0" lvl="0" indent="0">
              <a:lnSpc>
                <a:spcPct val="200000"/>
              </a:lnSpc>
              <a:spcBef>
                <a:spcPct val="0"/>
              </a:spcBef>
              <a:buNone/>
            </a:pPr>
            <a:r>
              <a:rPr lang="zh-CN" sz="2000">
                <a:latin typeface="微软雅黑" panose="020B0503020204020204" charset="-122"/>
                <a:ea typeface="微软雅黑" panose="020B0503020204020204" charset="-122"/>
              </a:rPr>
              <a:t>    2．建立公平的</a:t>
            </a:r>
            <a:r>
              <a:rPr lang="zh-CN" sz="2000" u="sng">
                <a:solidFill>
                  <a:srgbClr val="C00000"/>
                </a:solidFill>
                <a:latin typeface="微软雅黑" panose="020B0503020204020204" charset="-122"/>
                <a:ea typeface="微软雅黑" panose="020B0503020204020204" charset="-122"/>
              </a:rPr>
              <a:t>分割利益步骤</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rPr>
              <a:t>    3．将谈判利益的分割问题局限于寻找</a:t>
            </a:r>
            <a:r>
              <a:rPr lang="zh-CN" sz="2000" u="sng">
                <a:solidFill>
                  <a:srgbClr val="C00000"/>
                </a:solidFill>
                <a:latin typeface="微软雅黑" panose="020B0503020204020204" charset="-122"/>
                <a:ea typeface="微软雅黑" panose="020B0503020204020204" charset="-122"/>
              </a:rPr>
              <a:t>客观依据</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rPr>
              <a:t>    4．善于阐述</a:t>
            </a:r>
            <a:r>
              <a:rPr lang="zh-CN" sz="2000" u="sng">
                <a:solidFill>
                  <a:srgbClr val="C00000"/>
                </a:solidFill>
                <a:latin typeface="微软雅黑" panose="020B0503020204020204" charset="-122"/>
                <a:ea typeface="微软雅黑" panose="020B0503020204020204" charset="-122"/>
              </a:rPr>
              <a:t>自己的理由</a:t>
            </a:r>
            <a:r>
              <a:rPr lang="zh-CN" sz="2000">
                <a:latin typeface="微软雅黑" panose="020B0503020204020204" charset="-122"/>
                <a:ea typeface="微软雅黑" panose="020B0503020204020204" charset="-122"/>
              </a:rPr>
              <a:t>并接受对方提出的合理的客观依据</a:t>
            </a:r>
          </a:p>
          <a:p>
            <a:pPr marL="0" lvl="0" indent="0">
              <a:lnSpc>
                <a:spcPct val="200000"/>
              </a:lnSpc>
              <a:spcBef>
                <a:spcPct val="0"/>
              </a:spcBef>
              <a:buNone/>
            </a:pPr>
            <a:r>
              <a:rPr lang="zh-CN" sz="2000">
                <a:latin typeface="微软雅黑" panose="020B0503020204020204" charset="-122"/>
                <a:ea typeface="微软雅黑" panose="020B0503020204020204" charset="-122"/>
              </a:rPr>
              <a:t>    5．</a:t>
            </a:r>
            <a:r>
              <a:rPr lang="zh-CN" sz="2000" u="sng">
                <a:solidFill>
                  <a:srgbClr val="C00000"/>
                </a:solidFill>
                <a:latin typeface="微软雅黑" panose="020B0503020204020204" charset="-122"/>
                <a:ea typeface="微软雅黑" panose="020B0503020204020204" charset="-122"/>
              </a:rPr>
              <a:t>不要屈从对方的压力</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四、使用客观标准，破解利益冲突</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第一节  国际商务谈判技巧概述</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（一）多听少说</a:t>
            </a:r>
            <a:r>
              <a:rPr lang="zh-CN" sz="2000">
                <a:latin typeface="微软雅黑" panose="020B0503020204020204" charset="-122"/>
                <a:ea typeface="微软雅黑" panose="020B0503020204020204" charset="-122"/>
              </a:rPr>
              <a:t>     成功的谈判者把50%的时间用来听</a:t>
            </a:r>
          </a:p>
          <a:p>
            <a:pPr marL="0" lvl="0" indent="0">
              <a:lnSpc>
                <a:spcPct val="200000"/>
              </a:lnSpc>
              <a:spcBef>
                <a:spcPct val="0"/>
              </a:spcBef>
              <a:buNone/>
            </a:pPr>
            <a:r>
              <a:rPr lang="zh-CN" sz="2000" b="1">
                <a:latin typeface="微软雅黑" panose="020B0503020204020204" charset="-122"/>
                <a:ea typeface="微软雅黑" panose="020B0503020204020204" charset="-122"/>
              </a:rPr>
              <a:t>（二）巧提问题</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b="1">
                <a:latin typeface="微软雅黑" panose="020B0503020204020204" charset="-122"/>
                <a:ea typeface="微软雅黑" panose="020B0503020204020204" charset="-122"/>
              </a:rPr>
              <a:t>（三）使用条件问句</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sym typeface="+mn-ea"/>
              </a:rPr>
              <a:t>由条件状语从句和问句构成，“What.．．if"和“If．．．then”。</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sym typeface="+mn-ea"/>
              </a:rPr>
              <a:t>              如：what would you do if we agree to a two-year contract？</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b="1">
                <a:solidFill>
                  <a:srgbClr val="C00000"/>
                </a:solidFill>
                <a:latin typeface="微软雅黑" panose="020B0503020204020204" charset="-122"/>
                <a:ea typeface="微软雅黑" panose="020B0503020204020204" charset="-122"/>
                <a:sym typeface="+mn-ea"/>
              </a:rPr>
              <a:t>        </a:t>
            </a:r>
            <a:r>
              <a:rPr lang="zh-CN" sz="2000" b="1" u="sng">
                <a:solidFill>
                  <a:srgbClr val="C00000"/>
                </a:solidFill>
                <a:latin typeface="微软雅黑" panose="020B0503020204020204" charset="-122"/>
                <a:ea typeface="微软雅黑" panose="020B0503020204020204" charset="-122"/>
                <a:sym typeface="+mn-ea"/>
              </a:rPr>
              <a:t>使用条件问句的优点：</a:t>
            </a:r>
            <a:endParaRPr lang="zh-CN" sz="2000" b="1" u="sng">
              <a:solidFill>
                <a:srgbClr val="C00000"/>
              </a:solidFill>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sym typeface="+mn-ea"/>
              </a:rPr>
              <a:t>          1．互做让步；2．获取信息；3．寻求共同点； 4．代替“No”</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lang="zh-CN" sz="2000" b="1">
                <a:latin typeface="微软雅黑" panose="020B0503020204020204" charset="-122"/>
                <a:ea typeface="微软雅黑" panose="020B0503020204020204" charset="-122"/>
              </a:rPr>
              <a:t>（四）避免跨国文化交流产生的歧义</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五、交流中的技巧</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谈判者运用客观标准时应（）</a:t>
            </a:r>
          </a:p>
          <a:p>
            <a:pPr marL="0" lvl="0" indent="0">
              <a:lnSpc>
                <a:spcPct val="200000"/>
              </a:lnSpc>
              <a:spcBef>
                <a:spcPct val="0"/>
              </a:spcBef>
              <a:buNone/>
            </a:pPr>
            <a:r>
              <a:rPr sz="2000">
                <a:latin typeface="微软雅黑" panose="020B0503020204020204" charset="-122"/>
                <a:ea typeface="微软雅黑" panose="020B0503020204020204" charset="-122"/>
              </a:rPr>
              <a:t> A．屈从对方压力            </a:t>
            </a:r>
          </a:p>
          <a:p>
            <a:pPr marL="0" lvl="0" indent="0">
              <a:lnSpc>
                <a:spcPct val="200000"/>
              </a:lnSpc>
              <a:spcBef>
                <a:spcPct val="0"/>
              </a:spcBef>
              <a:buNone/>
            </a:pPr>
            <a:r>
              <a:rPr sz="2000">
                <a:latin typeface="微软雅黑" panose="020B0503020204020204" charset="-122"/>
                <a:ea typeface="微软雅黑" panose="020B0503020204020204" charset="-122"/>
              </a:rPr>
              <a:t> B．采用己方认为公平的标准</a:t>
            </a:r>
          </a:p>
          <a:p>
            <a:pPr marL="0" lvl="0" indent="0">
              <a:lnSpc>
                <a:spcPct val="200000"/>
              </a:lnSpc>
              <a:spcBef>
                <a:spcPct val="0"/>
              </a:spcBef>
              <a:buNone/>
            </a:pPr>
            <a:r>
              <a:rPr sz="2000">
                <a:latin typeface="微软雅黑" panose="020B0503020204020204" charset="-122"/>
                <a:ea typeface="微软雅黑" panose="020B0503020204020204" charset="-122"/>
              </a:rPr>
              <a:t> C．将利益的分割局限于寻找客观依据    </a:t>
            </a:r>
          </a:p>
          <a:p>
            <a:pPr marL="0" lvl="0" indent="0">
              <a:lnSpc>
                <a:spcPct val="200000"/>
              </a:lnSpc>
              <a:spcBef>
                <a:spcPct val="0"/>
              </a:spcBef>
              <a:buNone/>
            </a:pPr>
            <a:r>
              <a:rPr sz="2000">
                <a:latin typeface="微软雅黑" panose="020B0503020204020204" charset="-122"/>
                <a:ea typeface="微软雅黑" panose="020B0503020204020204" charset="-122"/>
              </a:rPr>
              <a:t> D. 无需考虑利益分割的步骤</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a:t>
            </a:r>
            <a:r>
              <a:rPr lang="zh-CN" altLang="en-US" sz="2800">
                <a:latin typeface="方正清刻本悦宋简体" panose="02000000000000000000" charset="-122"/>
                <a:ea typeface="方正清刻本悦宋简体" panose="02000000000000000000" charset="-122"/>
                <a:sym typeface="+mn-ea"/>
              </a:rPr>
              <a:t>第二节 国际商务谈判的种类</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五、按照谈判中双方所采取的态度与方针来划分</a:t>
            </a:r>
            <a:endParaRPr lang="zh-CN" altLang="en-US" sz="2400" b="1">
              <a:solidFill>
                <a:srgbClr val="0000CC"/>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aphicFrame>
        <p:nvGraphicFramePr>
          <p:cNvPr id="4" name="表格 3"/>
          <p:cNvGraphicFramePr/>
          <p:nvPr/>
        </p:nvGraphicFramePr>
        <p:xfrm>
          <a:off x="795655" y="1850390"/>
          <a:ext cx="10417175" cy="4206240"/>
        </p:xfrm>
        <a:graphic>
          <a:graphicData uri="http://schemas.openxmlformats.org/drawingml/2006/table">
            <a:tbl>
              <a:tblPr firstRow="1" bandRow="1">
                <a:tableStyleId>{5C22544A-7EE6-4342-B048-85BDC9FD1C3A}</a:tableStyleId>
              </a:tblPr>
              <a:tblGrid>
                <a:gridCol w="1400175"/>
                <a:gridCol w="1024255"/>
                <a:gridCol w="1141730"/>
                <a:gridCol w="3477260"/>
                <a:gridCol w="3373755"/>
              </a:tblGrid>
              <a:tr h="381000">
                <a:tc>
                  <a:txBody>
                    <a:bodyPr/>
                    <a:lstStyle/>
                    <a:p>
                      <a:pPr algn="ctr" fontAlgn="auto">
                        <a:lnSpc>
                          <a:spcPts val="2400"/>
                        </a:lnSpc>
                        <a:buNone/>
                      </a:pPr>
                      <a:r>
                        <a:rPr lang="zh-CN" altLang="en-US">
                          <a:latin typeface="微软雅黑" panose="020B0503020204020204" charset="-122"/>
                          <a:ea typeface="微软雅黑" panose="020B0503020204020204" charset="-122"/>
                        </a:rPr>
                        <a:t>类型</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对待对方态度</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目的</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做法</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结果</a:t>
                      </a:r>
                    </a:p>
                  </a:txBody>
                  <a:tcPr anchor="ctr"/>
                </a:tc>
              </a:tr>
              <a:tr h="381000">
                <a:tc>
                  <a:txBody>
                    <a:bodyPr/>
                    <a:lstStyle/>
                    <a:p>
                      <a:pPr algn="ctr" fontAlgn="auto">
                        <a:lnSpc>
                          <a:spcPts val="2400"/>
                        </a:lnSpc>
                        <a:buNone/>
                      </a:pPr>
                      <a:r>
                        <a:rPr lang="zh-CN" altLang="en-US">
                          <a:latin typeface="微软雅黑" panose="020B0503020204020204" charset="-122"/>
                          <a:ea typeface="微软雅黑" panose="020B0503020204020204" charset="-122"/>
                        </a:rPr>
                        <a:t>让步型谈判</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朋友</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达成协议</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提议、让步、信任对方、保持友善，</a:t>
                      </a:r>
                      <a:r>
                        <a:rPr lang="zh-CN" altLang="en-US" u="sng">
                          <a:solidFill>
                            <a:srgbClr val="C00000"/>
                          </a:solidFill>
                          <a:latin typeface="微软雅黑" panose="020B0503020204020204" charset="-122"/>
                          <a:ea typeface="微软雅黑" panose="020B0503020204020204" charset="-122"/>
                        </a:rPr>
                        <a:t>为了避免冲突对抗而屈服于对方</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在遇到强硬的谈判者是容易受到伤害。极少使用，</a:t>
                      </a:r>
                      <a:r>
                        <a:rPr lang="zh-CN" altLang="en-US" u="sng">
                          <a:solidFill>
                            <a:srgbClr val="C00000"/>
                          </a:solidFill>
                          <a:latin typeface="微软雅黑" panose="020B0503020204020204" charset="-122"/>
                          <a:ea typeface="微软雅黑" panose="020B0503020204020204" charset="-122"/>
                        </a:rPr>
                        <a:t>只限于合作关系非常友好、有长期业务往来的双方</a:t>
                      </a:r>
                      <a:r>
                        <a:rPr lang="zh-CN" altLang="en-US">
                          <a:latin typeface="微软雅黑" panose="020B0503020204020204" charset="-122"/>
                          <a:ea typeface="微软雅黑" panose="020B0503020204020204" charset="-122"/>
                        </a:rPr>
                        <a:t>。</a:t>
                      </a:r>
                    </a:p>
                  </a:txBody>
                  <a:tcPr anchor="ctr"/>
                </a:tc>
              </a:tr>
              <a:tr h="381000">
                <a:tc>
                  <a:txBody>
                    <a:bodyPr/>
                    <a:lstStyle/>
                    <a:p>
                      <a:pPr algn="ctr" fontAlgn="auto">
                        <a:lnSpc>
                          <a:spcPts val="2400"/>
                        </a:lnSpc>
                        <a:buNone/>
                      </a:pPr>
                      <a:r>
                        <a:rPr lang="zh-CN" altLang="en-US">
                          <a:latin typeface="微软雅黑" panose="020B0503020204020204" charset="-122"/>
                          <a:ea typeface="微软雅黑" panose="020B0503020204020204" charset="-122"/>
                        </a:rPr>
                        <a:t>立场型谈判</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敌人</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维护立场</a:t>
                      </a:r>
                    </a:p>
                  </a:txBody>
                  <a:tcPr anchor="ctr"/>
                </a:tc>
                <a:tc>
                  <a:txBody>
                    <a:bodyPr/>
                    <a:lstStyle/>
                    <a:p>
                      <a:pPr algn="ctr" fontAlgn="auto">
                        <a:lnSpc>
                          <a:spcPts val="2400"/>
                        </a:lnSpc>
                        <a:buNone/>
                      </a:pPr>
                      <a:r>
                        <a:rPr lang="zh-CN" altLang="en-US" u="sng">
                          <a:solidFill>
                            <a:srgbClr val="C00000"/>
                          </a:solidFill>
                          <a:latin typeface="微软雅黑" panose="020B0503020204020204" charset="-122"/>
                          <a:ea typeface="微软雅黑" panose="020B0503020204020204" charset="-122"/>
                        </a:rPr>
                        <a:t>提出极端立场并固执坚持</a:t>
                      </a:r>
                      <a:r>
                        <a:rPr lang="zh-CN" altLang="en-US">
                          <a:latin typeface="微软雅黑" panose="020B0503020204020204" charset="-122"/>
                          <a:ea typeface="微软雅黑" panose="020B0503020204020204" charset="-122"/>
                        </a:rPr>
                        <a:t>，谈判难以为继时才会极小让步</a:t>
                      </a:r>
                    </a:p>
                  </a:txBody>
                  <a:tcPr anchor="ctr"/>
                </a:tc>
                <a:tc>
                  <a:txBody>
                    <a:bodyPr/>
                    <a:lstStyle/>
                    <a:p>
                      <a:pPr algn="ctr" fontAlgn="auto">
                        <a:lnSpc>
                          <a:spcPts val="2400"/>
                        </a:lnSpc>
                        <a:buNone/>
                      </a:pPr>
                      <a:r>
                        <a:rPr lang="zh-CN" altLang="en-US" u="sng">
                          <a:solidFill>
                            <a:srgbClr val="C00000"/>
                          </a:solidFill>
                          <a:latin typeface="微软雅黑" panose="020B0503020204020204" charset="-122"/>
                          <a:ea typeface="微软雅黑" panose="020B0503020204020204" charset="-122"/>
                        </a:rPr>
                        <a:t>没有真正的胜利者</a:t>
                      </a:r>
                      <a:r>
                        <a:rPr lang="zh-CN" altLang="en-US">
                          <a:latin typeface="微软雅黑" panose="020B0503020204020204" charset="-122"/>
                          <a:ea typeface="微软雅黑" panose="020B0503020204020204" charset="-122"/>
                        </a:rPr>
                        <a:t>，往往因双方陷入立场性争执、不尊重对方需要和寻找双方利益共同点，难以达成协议。</a:t>
                      </a:r>
                    </a:p>
                  </a:txBody>
                  <a:tcPr anchor="ctr"/>
                </a:tc>
              </a:tr>
              <a:tr h="381000">
                <a:tc>
                  <a:txBody>
                    <a:bodyPr/>
                    <a:lstStyle/>
                    <a:p>
                      <a:pPr algn="ctr" fontAlgn="auto">
                        <a:lnSpc>
                          <a:spcPts val="2400"/>
                        </a:lnSpc>
                        <a:buNone/>
                      </a:pPr>
                      <a:r>
                        <a:rPr lang="zh-CN" altLang="en-US">
                          <a:latin typeface="微软雅黑" panose="020B0503020204020204" charset="-122"/>
                          <a:ea typeface="微软雅黑" panose="020B0503020204020204" charset="-122"/>
                        </a:rPr>
                        <a:t>原则型谈判</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同事</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双方利益</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注重人际关系，</a:t>
                      </a:r>
                      <a:r>
                        <a:rPr lang="zh-CN" altLang="en-US" u="sng">
                          <a:solidFill>
                            <a:srgbClr val="C00000"/>
                          </a:solidFill>
                          <a:latin typeface="微软雅黑" panose="020B0503020204020204" charset="-122"/>
                          <a:ea typeface="微软雅黑" panose="020B0503020204020204" charset="-122"/>
                        </a:rPr>
                        <a:t>注意双方的利益</a:t>
                      </a:r>
                      <a:r>
                        <a:rPr lang="zh-CN" altLang="en-US">
                          <a:latin typeface="微软雅黑" panose="020B0503020204020204" charset="-122"/>
                          <a:ea typeface="微软雅黑" panose="020B0503020204020204" charset="-122"/>
                        </a:rPr>
                        <a:t>，要求谈判双方尊重对方的基本需要，寻求利益共同点；发生冲突时，根据</a:t>
                      </a:r>
                      <a:r>
                        <a:rPr lang="zh-CN" altLang="en-US" u="sng">
                          <a:solidFill>
                            <a:srgbClr val="C00000"/>
                          </a:solidFill>
                          <a:latin typeface="微软雅黑" panose="020B0503020204020204" charset="-122"/>
                          <a:ea typeface="微软雅黑" panose="020B0503020204020204" charset="-122"/>
                        </a:rPr>
                        <a:t>公平的标准</a:t>
                      </a:r>
                      <a:r>
                        <a:rPr lang="zh-CN" altLang="en-US">
                          <a:latin typeface="微软雅黑" panose="020B0503020204020204" charset="-122"/>
                          <a:ea typeface="微软雅黑" panose="020B0503020204020204" charset="-122"/>
                        </a:rPr>
                        <a:t>来决定</a:t>
                      </a:r>
                    </a:p>
                  </a:txBody>
                  <a:tcPr anchor="ctr"/>
                </a:tc>
                <a:tc>
                  <a:txBody>
                    <a:bodyPr/>
                    <a:lstStyle/>
                    <a:p>
                      <a:pPr algn="ctr" fontAlgn="auto">
                        <a:lnSpc>
                          <a:spcPts val="2400"/>
                        </a:lnSpc>
                        <a:buNone/>
                      </a:pPr>
                      <a:r>
                        <a:rPr lang="zh-CN" altLang="en-US">
                          <a:latin typeface="微软雅黑" panose="020B0503020204020204" charset="-122"/>
                          <a:ea typeface="微软雅黑" panose="020B0503020204020204" charset="-122"/>
                        </a:rPr>
                        <a:t>强调价值：经济上的价值、</a:t>
                      </a:r>
                      <a:r>
                        <a:rPr lang="zh-CN" altLang="en-US" u="sng">
                          <a:solidFill>
                            <a:srgbClr val="C00000"/>
                          </a:solidFill>
                          <a:latin typeface="微软雅黑" panose="020B0503020204020204" charset="-122"/>
                          <a:ea typeface="微软雅黑" panose="020B0503020204020204" charset="-122"/>
                        </a:rPr>
                        <a:t>人际关系的价值</a:t>
                      </a:r>
                      <a:r>
                        <a:rPr lang="zh-CN" altLang="en-US">
                          <a:latin typeface="微软雅黑" panose="020B0503020204020204" charset="-122"/>
                          <a:ea typeface="微软雅黑" panose="020B0503020204020204" charset="-122"/>
                        </a:rPr>
                        <a:t>，是一种既理性又富有人情味的谈判，为各国谈判人员所推崇。</a:t>
                      </a:r>
                    </a:p>
                  </a:txBody>
                  <a:tcPr anchor="ctr"/>
                </a:tc>
              </a:tr>
            </a:tbl>
          </a:graphicData>
        </a:graphic>
      </p:graphicFrame>
      <p:sp>
        <p:nvSpPr>
          <p:cNvPr id="7" name="五边形 6"/>
          <p:cNvSpPr/>
          <p:nvPr/>
        </p:nvSpPr>
        <p:spPr>
          <a:xfrm flipH="1">
            <a:off x="7454265" y="12719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7629525" y="12890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谈判者运用客观标准时应（）</a:t>
            </a:r>
          </a:p>
          <a:p>
            <a:pPr marL="0" lvl="0" indent="0">
              <a:lnSpc>
                <a:spcPct val="200000"/>
              </a:lnSpc>
              <a:spcBef>
                <a:spcPct val="0"/>
              </a:spcBef>
              <a:buNone/>
            </a:pPr>
            <a:r>
              <a:rPr sz="2000">
                <a:latin typeface="微软雅黑" panose="020B0503020204020204" charset="-122"/>
                <a:ea typeface="微软雅黑" panose="020B0503020204020204" charset="-122"/>
              </a:rPr>
              <a:t> A．屈从对方压力            </a:t>
            </a:r>
          </a:p>
          <a:p>
            <a:pPr marL="0" lvl="0" indent="0">
              <a:lnSpc>
                <a:spcPct val="200000"/>
              </a:lnSpc>
              <a:spcBef>
                <a:spcPct val="0"/>
              </a:spcBef>
              <a:buNone/>
            </a:pPr>
            <a:r>
              <a:rPr sz="2000">
                <a:latin typeface="微软雅黑" panose="020B0503020204020204" charset="-122"/>
                <a:ea typeface="微软雅黑" panose="020B0503020204020204" charset="-122"/>
              </a:rPr>
              <a:t> B．采用己方认为公平的标准</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 C．将利益的分割局限于寻找客观依据</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 D. 无需考虑利益分割的步骤</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第一节  国际商务谈判技巧概述</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（四）避免跨国文化交流产生的歧义</a:t>
            </a:r>
          </a:p>
          <a:p>
            <a:pPr marL="0" lvl="0" indent="0">
              <a:lnSpc>
                <a:spcPct val="200000"/>
              </a:lnSpc>
              <a:spcBef>
                <a:spcPct val="0"/>
              </a:spcBef>
              <a:buNone/>
            </a:pPr>
            <a:r>
              <a:rPr lang="zh-CN" sz="2000">
                <a:latin typeface="微软雅黑" panose="020B0503020204020204" charset="-122"/>
                <a:ea typeface="微软雅黑" panose="020B0503020204020204" charset="-122"/>
              </a:rPr>
              <a:t>国际商务谈判大多用英语，而双方母语往往又不都是英语，增加了交流的难度。</a:t>
            </a:r>
          </a:p>
          <a:p>
            <a:pPr marL="0" lvl="0" indent="0">
              <a:lnSpc>
                <a:spcPct val="200000"/>
              </a:lnSpc>
              <a:spcBef>
                <a:spcPct val="0"/>
              </a:spcBef>
              <a:buNone/>
            </a:pPr>
            <a:r>
              <a:rPr lang="zh-CN" sz="2000">
                <a:latin typeface="微软雅黑" panose="020B0503020204020204" charset="-122"/>
                <a:ea typeface="微软雅黑" panose="020B0503020204020204" charset="-122"/>
              </a:rPr>
              <a:t>       典型的是“YES”和“NO”的使用和理解。</a:t>
            </a:r>
          </a:p>
          <a:p>
            <a:pPr marL="0" lvl="0" indent="0">
              <a:lnSpc>
                <a:spcPct val="200000"/>
              </a:lnSpc>
              <a:spcBef>
                <a:spcPct val="0"/>
              </a:spcBef>
              <a:buNone/>
            </a:pPr>
            <a:r>
              <a:rPr lang="zh-CN" sz="2000">
                <a:latin typeface="微软雅黑" panose="020B0503020204020204" charset="-122"/>
                <a:ea typeface="微软雅黑" panose="020B0503020204020204" charset="-122"/>
              </a:rPr>
              <a:t>  1.“YES”：I'm listening（我在听），I agree with you（我同意你的意见），I understand the question(这个问题我理解），I will consider it（我会考虑的）</a:t>
            </a:r>
          </a:p>
          <a:p>
            <a:pPr marL="0" lvl="0" indent="0">
              <a:lnSpc>
                <a:spcPct val="200000"/>
              </a:lnSpc>
              <a:spcBef>
                <a:spcPct val="0"/>
              </a:spcBef>
              <a:buNone/>
            </a:pPr>
            <a:r>
              <a:rPr lang="zh-CN" sz="2000">
                <a:latin typeface="微软雅黑" panose="020B0503020204020204" charset="-122"/>
                <a:ea typeface="微软雅黑" panose="020B0503020204020204" charset="-122"/>
              </a:rPr>
              <a:t>  2.“NO”：注重委婉，巴西人It's some what difficult（似乎有些困难）代替 It's impossible（这不可能）</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五、交流中的技巧</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在国际商务谈判中，使用条件问句的优点有【     】</a:t>
            </a:r>
          </a:p>
          <a:p>
            <a:pPr marL="0" lvl="0" indent="0">
              <a:lnSpc>
                <a:spcPct val="200000"/>
              </a:lnSpc>
              <a:spcBef>
                <a:spcPct val="0"/>
              </a:spcBef>
              <a:buNone/>
            </a:pPr>
            <a:r>
              <a:rPr sz="2000">
                <a:latin typeface="微软雅黑" panose="020B0503020204020204" charset="-122"/>
                <a:ea typeface="微软雅黑" panose="020B0503020204020204" charset="-122"/>
              </a:rPr>
              <a:t>A．互做让步	                B．获取信息</a:t>
            </a:r>
          </a:p>
          <a:p>
            <a:pPr marL="0" lvl="0" indent="0">
              <a:lnSpc>
                <a:spcPct val="200000"/>
              </a:lnSpc>
              <a:spcBef>
                <a:spcPct val="0"/>
              </a:spcBef>
              <a:buNone/>
            </a:pPr>
            <a:r>
              <a:rPr sz="2000">
                <a:latin typeface="微软雅黑" panose="020B0503020204020204" charset="-122"/>
                <a:ea typeface="微软雅黑" panose="020B0503020204020204" charset="-122"/>
              </a:rPr>
              <a:t>C．寻求共同点	                D．代替“NO”</a:t>
            </a:r>
          </a:p>
          <a:p>
            <a:pPr marL="0" lvl="0" indent="0">
              <a:lnSpc>
                <a:spcPct val="200000"/>
              </a:lnSpc>
              <a:spcBef>
                <a:spcPct val="0"/>
              </a:spcBef>
              <a:buNone/>
            </a:pPr>
            <a:r>
              <a:rPr sz="2000">
                <a:latin typeface="微软雅黑" panose="020B0503020204020204" charset="-122"/>
                <a:ea typeface="微软雅黑" panose="020B0503020204020204" charset="-122"/>
              </a:rPr>
              <a:t>E．创造双赢解决方案</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在国际商务谈判中，使用条件问句的优点有【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A．互做让步	                B．获取信息</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C．寻求共同点	                D．代替“NO”</a:t>
            </a:r>
          </a:p>
          <a:p>
            <a:pPr marL="0" lvl="0" indent="0">
              <a:lnSpc>
                <a:spcPct val="200000"/>
              </a:lnSpc>
              <a:spcBef>
                <a:spcPct val="0"/>
              </a:spcBef>
              <a:buNone/>
            </a:pPr>
            <a:r>
              <a:rPr sz="2000">
                <a:latin typeface="微软雅黑" panose="020B0503020204020204" charset="-122"/>
                <a:ea typeface="微软雅黑" panose="020B0503020204020204" charset="-122"/>
              </a:rPr>
              <a:t>E．创造双赢解决方案</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跨文化谈判中，“YES”可能表示的含义包括 （）</a:t>
            </a:r>
          </a:p>
          <a:p>
            <a:pPr marL="0" lvl="0" indent="0">
              <a:lnSpc>
                <a:spcPct val="200000"/>
              </a:lnSpc>
              <a:spcBef>
                <a:spcPct val="0"/>
              </a:spcBef>
              <a:buNone/>
            </a:pPr>
            <a:r>
              <a:rPr sz="2000">
                <a:latin typeface="微软雅黑" panose="020B0503020204020204" charset="-122"/>
                <a:ea typeface="微软雅黑" panose="020B0503020204020204" charset="-122"/>
              </a:rPr>
              <a:t>A.I agree with you </a:t>
            </a:r>
          </a:p>
          <a:p>
            <a:pPr marL="0" lvl="0" indent="0">
              <a:lnSpc>
                <a:spcPct val="200000"/>
              </a:lnSpc>
              <a:spcBef>
                <a:spcPct val="0"/>
              </a:spcBef>
              <a:buNone/>
            </a:pPr>
            <a:r>
              <a:rPr sz="2000">
                <a:latin typeface="微软雅黑" panose="020B0503020204020204" charset="-122"/>
                <a:ea typeface="微软雅黑" panose="020B0503020204020204" charset="-122"/>
              </a:rPr>
              <a:t>B.I will consider it </a:t>
            </a:r>
          </a:p>
          <a:p>
            <a:pPr marL="0" lvl="0" indent="0">
              <a:lnSpc>
                <a:spcPct val="200000"/>
              </a:lnSpc>
              <a:spcBef>
                <a:spcPct val="0"/>
              </a:spcBef>
              <a:buNone/>
            </a:pPr>
            <a:r>
              <a:rPr sz="2000">
                <a:latin typeface="微软雅黑" panose="020B0503020204020204" charset="-122"/>
                <a:ea typeface="微软雅黑" panose="020B0503020204020204" charset="-122"/>
              </a:rPr>
              <a:t>C.I am listening </a:t>
            </a:r>
          </a:p>
          <a:p>
            <a:pPr marL="0" lvl="0" indent="0">
              <a:lnSpc>
                <a:spcPct val="200000"/>
              </a:lnSpc>
              <a:spcBef>
                <a:spcPct val="0"/>
              </a:spcBef>
              <a:buNone/>
            </a:pPr>
            <a:r>
              <a:rPr sz="2000">
                <a:latin typeface="微软雅黑" panose="020B0503020204020204" charset="-122"/>
                <a:ea typeface="微软雅黑" panose="020B0503020204020204" charset="-122"/>
              </a:rPr>
              <a:t>D.It is impossible</a:t>
            </a:r>
          </a:p>
          <a:p>
            <a:pPr marL="0" lvl="0" indent="0">
              <a:lnSpc>
                <a:spcPct val="200000"/>
              </a:lnSpc>
              <a:spcBef>
                <a:spcPct val="0"/>
              </a:spcBef>
              <a:buNone/>
            </a:pPr>
            <a:r>
              <a:rPr sz="2000">
                <a:latin typeface="微软雅黑" panose="020B0503020204020204" charset="-122"/>
                <a:ea typeface="微软雅黑" panose="020B0503020204020204" charset="-122"/>
              </a:rPr>
              <a:t>E.I understand the question </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跨文化谈判中，“YES”可能表示的含义包括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A.I agree with you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B.I will consider it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C.I am listening</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D.It is impossible</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E.I understand the question</a:t>
            </a:r>
            <a:r>
              <a:rPr sz="2000">
                <a:latin typeface="微软雅黑" panose="020B0503020204020204" charset="-122"/>
                <a:ea typeface="微软雅黑" panose="020B0503020204020204" charset="-122"/>
              </a:rPr>
              <a:t> </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第二节  国际商务谈判中“听”的技巧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拉夫·尼克拉斯发现，即使是积极地听，听者也仅能记住不到50%的内容。</a:t>
            </a:r>
          </a:p>
          <a:p>
            <a:pPr marL="0" lvl="0" indent="0">
              <a:lnSpc>
                <a:spcPct val="200000"/>
              </a:lnSpc>
              <a:spcBef>
                <a:spcPct val="0"/>
              </a:spcBef>
              <a:buNone/>
            </a:pPr>
            <a:r>
              <a:rPr lang="zh-CN" sz="2000">
                <a:latin typeface="微软雅黑" panose="020B0503020204020204" charset="-122"/>
                <a:ea typeface="微软雅黑" panose="020B0503020204020204" charset="-122"/>
              </a:rPr>
              <a:t>    1 . 判断性障碍（</a:t>
            </a:r>
            <a:r>
              <a:rPr lang="en-US" altLang="zh-CN" sz="2000" u="sng">
                <a:solidFill>
                  <a:srgbClr val="C00000"/>
                </a:solidFill>
                <a:latin typeface="微软雅黑" panose="020B0503020204020204" charset="-122"/>
                <a:ea typeface="微软雅黑" panose="020B0503020204020204" charset="-122"/>
              </a:rPr>
              <a:t>“</a:t>
            </a:r>
            <a:r>
              <a:rPr lang="zh-CN" altLang="en-US" sz="2000" u="sng">
                <a:solidFill>
                  <a:srgbClr val="C00000"/>
                </a:solidFill>
                <a:latin typeface="微软雅黑" panose="020B0503020204020204" charset="-122"/>
                <a:ea typeface="微软雅黑" panose="020B0503020204020204" charset="-122"/>
              </a:rPr>
              <a:t>以己度人</a:t>
            </a:r>
            <a:r>
              <a:rPr lang="en-US" altLang="zh-CN" sz="2000" u="sng">
                <a:solidFill>
                  <a:srgbClr val="C00000"/>
                </a:solidFill>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2．精力分散，思路较对方慢及观点不一致（</a:t>
            </a:r>
            <a:r>
              <a:rPr lang="en-US" altLang="zh-CN" sz="2000" u="sng">
                <a:solidFill>
                  <a:srgbClr val="C00000"/>
                </a:solidFill>
                <a:latin typeface="微软雅黑" panose="020B0503020204020204" charset="-122"/>
                <a:ea typeface="微软雅黑" panose="020B0503020204020204" charset="-122"/>
              </a:rPr>
              <a:t>少听漏听</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3．带有偏见的听（</a:t>
            </a:r>
            <a:r>
              <a:rPr lang="en-US" altLang="zh-CN" sz="2000" u="sng">
                <a:solidFill>
                  <a:srgbClr val="C00000"/>
                </a:solidFill>
                <a:latin typeface="微软雅黑" panose="020B0503020204020204" charset="-122"/>
                <a:ea typeface="微软雅黑" panose="020B0503020204020204" charset="-122"/>
              </a:rPr>
              <a:t>偏见</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4．受收听者专业知识与外语水平的限制，而听不懂对方的讲话内容（</a:t>
            </a:r>
            <a:r>
              <a:rPr lang="en-US" altLang="zh-CN" sz="2000" u="sng">
                <a:solidFill>
                  <a:srgbClr val="C00000"/>
                </a:solidFill>
                <a:latin typeface="微软雅黑" panose="020B0503020204020204" charset="-122"/>
                <a:ea typeface="微软雅黑" panose="020B0503020204020204" charset="-122"/>
              </a:rPr>
              <a:t>不懂</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5．环境的干扰形成了听力障碍（</a:t>
            </a:r>
            <a:r>
              <a:rPr lang="en-US" altLang="zh-CN" sz="2000" u="sng">
                <a:solidFill>
                  <a:srgbClr val="C00000"/>
                </a:solidFill>
                <a:latin typeface="微软雅黑" panose="020B0503020204020204" charset="-122"/>
                <a:ea typeface="微软雅黑" panose="020B0503020204020204" charset="-122"/>
              </a:rPr>
              <a:t>噪音</a:t>
            </a:r>
            <a:r>
              <a:rPr lang="zh-CN" sz="200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一、“听”的障碍有哪些</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第二节  国际商务谈判中“听”的技巧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2．精力分散，思路较对方慢及观点不一致</a:t>
            </a:r>
            <a:r>
              <a:rPr lang="zh-CN" sz="2000" b="1">
                <a:latin typeface="微软雅黑" panose="020B0503020204020204" charset="-122"/>
                <a:ea typeface="微软雅黑" panose="020B0503020204020204" charset="-122"/>
              </a:rPr>
              <a:t>（关注数字）</a:t>
            </a:r>
          </a:p>
          <a:p>
            <a:pPr marL="0" lvl="0" indent="0">
              <a:lnSpc>
                <a:spcPct val="200000"/>
              </a:lnSpc>
              <a:spcBef>
                <a:spcPct val="0"/>
              </a:spcBef>
              <a:buNone/>
            </a:pPr>
            <a:r>
              <a:rPr lang="zh-CN" sz="2000">
                <a:latin typeface="微软雅黑" panose="020B0503020204020204" charset="-122"/>
                <a:ea typeface="微软雅黑" panose="020B0503020204020204" charset="-122"/>
              </a:rPr>
              <a:t>     </a:t>
            </a:r>
            <a:r>
              <a:rPr lang="zh-CN" sz="2000">
                <a:latin typeface="楷体" panose="02010609060101010101" charset="-122"/>
                <a:ea typeface="楷体" panose="02010609060101010101" charset="-122"/>
              </a:rPr>
              <a:t>（1）精力充沛的持续时间只占整个谈判的8.3%—13.3%。</a:t>
            </a:r>
          </a:p>
          <a:p>
            <a:pPr marL="0" lvl="0" indent="0">
              <a:lnSpc>
                <a:spcPct val="200000"/>
              </a:lnSpc>
              <a:spcBef>
                <a:spcPct val="0"/>
              </a:spcBef>
              <a:buNone/>
            </a:pPr>
            <a:r>
              <a:rPr lang="zh-CN" sz="2000">
                <a:latin typeface="楷体" panose="02010609060101010101" charset="-122"/>
                <a:ea typeface="楷体" panose="02010609060101010101" charset="-122"/>
              </a:rPr>
              <a:t>   （2）如果是1个小时的谈判，精力旺盛的阶段只有最初的5—8分钟。</a:t>
            </a:r>
          </a:p>
          <a:p>
            <a:pPr marL="0" lvl="0" indent="0">
              <a:lnSpc>
                <a:spcPct val="200000"/>
              </a:lnSpc>
              <a:spcBef>
                <a:spcPct val="0"/>
              </a:spcBef>
              <a:buNone/>
            </a:pPr>
            <a:r>
              <a:rPr lang="zh-CN" sz="2000">
                <a:latin typeface="楷体" panose="02010609060101010101" charset="-122"/>
                <a:ea typeface="楷体" panose="02010609060101010101" charset="-122"/>
              </a:rPr>
              <a:t>   （3）如果是超过6天的谈判，只有前3天为精力旺盛期。</a:t>
            </a:r>
          </a:p>
          <a:p>
            <a:pPr marL="0" lvl="0" indent="0">
              <a:lnSpc>
                <a:spcPct val="200000"/>
              </a:lnSpc>
              <a:spcBef>
                <a:spcPct val="0"/>
              </a:spcBef>
              <a:buNone/>
            </a:pPr>
            <a:r>
              <a:rPr lang="zh-CN" sz="2000">
                <a:latin typeface="楷体" panose="02010609060101010101" charset="-122"/>
                <a:ea typeface="楷体" panose="02010609060101010101" charset="-122"/>
              </a:rPr>
              <a:t>   （4）精力趋于下降的时间较长，约占整个时间的83%。</a:t>
            </a:r>
          </a:p>
          <a:p>
            <a:pPr marL="0" lvl="0" indent="0">
              <a:lnSpc>
                <a:spcPct val="200000"/>
              </a:lnSpc>
              <a:spcBef>
                <a:spcPct val="0"/>
              </a:spcBef>
              <a:buNone/>
            </a:pPr>
            <a:r>
              <a:rPr lang="zh-CN" sz="2000">
                <a:latin typeface="楷体" panose="02010609060101010101" charset="-122"/>
                <a:ea typeface="楷体" panose="02010609060101010101" charset="-122"/>
              </a:rPr>
              <a:t>   （5）达成协议前，精力会复苏，约占整个时间的3.3%—8.7%。</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一、“听”的障碍有哪些</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拉夫尼可拉斯研究发现，即使是积极地听对方讲话，听者也仅能记住讲话内容的不到（ ）</a:t>
            </a:r>
          </a:p>
          <a:p>
            <a:pPr marL="0" lvl="0" indent="0">
              <a:lnSpc>
                <a:spcPct val="200000"/>
              </a:lnSpc>
              <a:spcBef>
                <a:spcPct val="0"/>
              </a:spcBef>
              <a:buNone/>
            </a:pPr>
            <a:r>
              <a:rPr sz="2000">
                <a:latin typeface="微软雅黑" panose="020B0503020204020204" charset="-122"/>
                <a:ea typeface="微软雅黑" panose="020B0503020204020204" charset="-122"/>
              </a:rPr>
              <a:t>A.30%                B.40%  </a:t>
            </a:r>
          </a:p>
          <a:p>
            <a:pPr marL="0" lvl="0" indent="0">
              <a:lnSpc>
                <a:spcPct val="200000"/>
              </a:lnSpc>
              <a:spcBef>
                <a:spcPct val="0"/>
              </a:spcBef>
              <a:buNone/>
            </a:pPr>
            <a:r>
              <a:rPr sz="2000">
                <a:latin typeface="微软雅黑" panose="020B0503020204020204" charset="-122"/>
                <a:ea typeface="微软雅黑" panose="020B0503020204020204" charset="-122"/>
              </a:rPr>
              <a:t>C.50%                D.60%</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拉夫尼可拉斯研究发现，即使是积极地听对方讲话，听者也仅能记住讲话内容的不到（ ）</a:t>
            </a:r>
          </a:p>
          <a:p>
            <a:pPr marL="0" lvl="0" indent="0">
              <a:lnSpc>
                <a:spcPct val="200000"/>
              </a:lnSpc>
              <a:spcBef>
                <a:spcPct val="0"/>
              </a:spcBef>
              <a:buNone/>
            </a:pPr>
            <a:r>
              <a:rPr sz="2000">
                <a:latin typeface="微软雅黑" panose="020B0503020204020204" charset="-122"/>
                <a:ea typeface="微软雅黑" panose="020B0503020204020204" charset="-122"/>
              </a:rPr>
              <a:t>A.30%                B.40%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C.50%  </a:t>
            </a:r>
            <a:r>
              <a:rPr sz="2000">
                <a:latin typeface="微软雅黑" panose="020B0503020204020204" charset="-122"/>
                <a:ea typeface="微软雅黑" panose="020B0503020204020204" charset="-122"/>
              </a:rPr>
              <a:t>              D.60%</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a:t>
            </a:r>
            <a:r>
              <a:rPr lang="zh-CN" altLang="en-US" sz="2800">
                <a:latin typeface="方正清刻本悦宋简体" panose="02000000000000000000" charset="-122"/>
                <a:ea typeface="方正清刻本悦宋简体" panose="02000000000000000000" charset="-122"/>
                <a:sym typeface="+mn-ea"/>
              </a:rPr>
              <a:t>第二节 国际商务谈判的种类</a:t>
            </a:r>
            <a:endParaRPr lang="zh-CN" altLang="en-US" sz="3200">
              <a:solidFill>
                <a:schemeClr val="tx1"/>
              </a:solidFill>
              <a:latin typeface="方正清刻本悦宋简体" panose="02000000000000000000" charset="-122"/>
              <a:ea typeface="方正清刻本悦宋简体" panose="02000000000000000000" charset="-122"/>
            </a:endParaRP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五、按照谈判中双方所采取的态度与方针来划分</a:t>
            </a:r>
            <a:endParaRPr lang="zh-CN" altLang="en-US" sz="2400" b="1">
              <a:solidFill>
                <a:srgbClr val="0000CC"/>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文本框 4"/>
          <p:cNvSpPr txBox="1"/>
          <p:nvPr/>
        </p:nvSpPr>
        <p:spPr>
          <a:xfrm>
            <a:off x="784225" y="1835785"/>
            <a:ext cx="10396855" cy="424624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lang="zh-CN" sz="2000" b="1">
                <a:solidFill>
                  <a:srgbClr val="0000CC"/>
                </a:solidFill>
                <a:latin typeface="微软雅黑" panose="020B0503020204020204" charset="-122"/>
                <a:ea typeface="微软雅黑" panose="020B0503020204020204" charset="-122"/>
              </a:rPr>
              <a:t>影响和制约因素：</a:t>
            </a:r>
          </a:p>
          <a:p>
            <a:pPr marL="0" lvl="0" indent="0">
              <a:lnSpc>
                <a:spcPct val="150000"/>
              </a:lnSpc>
              <a:spcBef>
                <a:spcPct val="0"/>
              </a:spcBef>
              <a:buNone/>
            </a:pPr>
            <a:r>
              <a:rPr lang="en-US" altLang="zh-CN" sz="2000">
                <a:latin typeface="微软雅黑" panose="020B0503020204020204" charset="-122"/>
                <a:ea typeface="微软雅黑" panose="020B0503020204020204" charset="-122"/>
              </a:rPr>
              <a:t>1.</a:t>
            </a:r>
            <a:r>
              <a:rPr lang="zh-CN" altLang="en-US" sz="2000">
                <a:latin typeface="微软雅黑" panose="020B0503020204020204" charset="-122"/>
                <a:ea typeface="微软雅黑" panose="020B0503020204020204" charset="-122"/>
              </a:rPr>
              <a:t>今后与对方继续保持业务关系的可能性</a:t>
            </a:r>
          </a:p>
          <a:p>
            <a:pPr marL="0" lvl="0" indent="0">
              <a:lnSpc>
                <a:spcPct val="150000"/>
              </a:lnSpc>
              <a:spcBef>
                <a:spcPct val="0"/>
              </a:spcBef>
              <a:buNone/>
            </a:pPr>
            <a:r>
              <a:rPr lang="zh-CN" altLang="en-US" sz="2000">
                <a:latin typeface="微软雅黑" panose="020B0503020204020204" charset="-122"/>
                <a:ea typeface="微软雅黑" panose="020B0503020204020204" charset="-122"/>
              </a:rPr>
              <a:t>    </a:t>
            </a:r>
            <a:r>
              <a:rPr lang="zh-CN" altLang="en-US" sz="2000">
                <a:latin typeface="楷体" panose="02010609060101010101" charset="-122"/>
                <a:ea typeface="楷体" panose="02010609060101010101" charset="-122"/>
              </a:rPr>
              <a:t>长期：原则型谈判、让步型谈判；一次性：立场型谈判</a:t>
            </a:r>
          </a:p>
          <a:p>
            <a:pPr marL="0" lvl="0" indent="0">
              <a:lnSpc>
                <a:spcPct val="150000"/>
              </a:lnSpc>
              <a:spcBef>
                <a:spcPct val="0"/>
              </a:spcBef>
              <a:buNone/>
            </a:pPr>
            <a:r>
              <a:rPr lang="en-US" altLang="zh-CN" sz="2000">
                <a:latin typeface="微软雅黑" panose="020B0503020204020204" charset="-122"/>
                <a:ea typeface="微软雅黑" panose="020B0503020204020204" charset="-122"/>
              </a:rPr>
              <a:t>2.</a:t>
            </a:r>
            <a:r>
              <a:rPr lang="zh-CN" altLang="en-US" sz="2000">
                <a:latin typeface="微软雅黑" panose="020B0503020204020204" charset="-122"/>
                <a:ea typeface="微软雅黑" panose="020B0503020204020204" charset="-122"/>
              </a:rPr>
              <a:t>对方的谈判实力与己方谈判实力的对比</a:t>
            </a:r>
          </a:p>
          <a:p>
            <a:pPr marL="0" lvl="0" indent="0">
              <a:lnSpc>
                <a:spcPct val="150000"/>
              </a:lnSpc>
              <a:spcBef>
                <a:spcPct val="0"/>
              </a:spcBef>
              <a:buNone/>
            </a:pPr>
            <a:r>
              <a:rPr lang="zh-CN" altLang="en-US" sz="2000">
                <a:latin typeface="微软雅黑" panose="020B0503020204020204" charset="-122"/>
                <a:ea typeface="微软雅黑" panose="020B0503020204020204" charset="-122"/>
              </a:rPr>
              <a:t>    </a:t>
            </a:r>
            <a:r>
              <a:rPr lang="zh-CN" altLang="en-US" sz="2000">
                <a:latin typeface="楷体" panose="02010609060101010101" charset="-122"/>
                <a:ea typeface="楷体" panose="02010609060101010101" charset="-122"/>
              </a:rPr>
              <a:t>实力接近：原则型谈判；己方完全强势：立场型谈判</a:t>
            </a:r>
          </a:p>
          <a:p>
            <a:pPr marL="0" lvl="0" indent="0">
              <a:lnSpc>
                <a:spcPct val="150000"/>
              </a:lnSpc>
              <a:spcBef>
                <a:spcPct val="0"/>
              </a:spcBef>
              <a:buNone/>
            </a:pPr>
            <a:r>
              <a:rPr lang="en-US" altLang="zh-CN" sz="2000">
                <a:latin typeface="微软雅黑" panose="020B0503020204020204" charset="-122"/>
                <a:ea typeface="微软雅黑" panose="020B0503020204020204" charset="-122"/>
              </a:rPr>
              <a:t>3.</a:t>
            </a:r>
            <a:r>
              <a:rPr lang="zh-CN" altLang="en-US" sz="2000">
                <a:latin typeface="微软雅黑" panose="020B0503020204020204" charset="-122"/>
                <a:ea typeface="微软雅黑" panose="020B0503020204020204" charset="-122"/>
              </a:rPr>
              <a:t>该笔交易的重要性</a:t>
            </a:r>
          </a:p>
          <a:p>
            <a:pPr marL="0" lvl="0" indent="0">
              <a:lnSpc>
                <a:spcPct val="150000"/>
              </a:lnSpc>
              <a:spcBef>
                <a:spcPct val="0"/>
              </a:spcBef>
              <a:buNone/>
            </a:pPr>
            <a:r>
              <a:rPr lang="zh-CN" altLang="en-US" sz="2000">
                <a:latin typeface="微软雅黑" panose="020B0503020204020204" charset="-122"/>
                <a:ea typeface="微软雅黑" panose="020B0503020204020204" charset="-122"/>
              </a:rPr>
              <a:t>    </a:t>
            </a:r>
            <a:r>
              <a:rPr lang="zh-CN" altLang="en-US" sz="2000">
                <a:latin typeface="楷体" panose="02010609060101010101" charset="-122"/>
                <a:ea typeface="楷体" panose="02010609060101010101" charset="-122"/>
              </a:rPr>
              <a:t>重要：原则型谈判、立场型谈判</a:t>
            </a:r>
            <a:endParaRPr lang="zh-CN" altLang="en-US" sz="2000">
              <a:latin typeface="微软雅黑" panose="020B0503020204020204" charset="-122"/>
              <a:ea typeface="微软雅黑" panose="020B0503020204020204" charset="-122"/>
            </a:endParaRPr>
          </a:p>
          <a:p>
            <a:pPr marL="0" lvl="0" indent="0">
              <a:lnSpc>
                <a:spcPct val="150000"/>
              </a:lnSpc>
              <a:spcBef>
                <a:spcPct val="0"/>
              </a:spcBef>
              <a:buNone/>
            </a:pPr>
            <a:r>
              <a:rPr lang="en-US" altLang="zh-CN" sz="2000">
                <a:latin typeface="微软雅黑" panose="020B0503020204020204" charset="-122"/>
                <a:ea typeface="微软雅黑" panose="020B0503020204020204" charset="-122"/>
              </a:rPr>
              <a:t>4.</a:t>
            </a:r>
            <a:r>
              <a:rPr lang="zh-CN" altLang="en-US" sz="2000">
                <a:latin typeface="微软雅黑" panose="020B0503020204020204" charset="-122"/>
                <a:ea typeface="微软雅黑" panose="020B0503020204020204" charset="-122"/>
              </a:rPr>
              <a:t>谈判在人力、物力、财力和时间方面的限制</a:t>
            </a:r>
          </a:p>
          <a:p>
            <a:pPr marL="0" lvl="0" indent="0">
              <a:lnSpc>
                <a:spcPct val="150000"/>
              </a:lnSpc>
              <a:spcBef>
                <a:spcPct val="0"/>
              </a:spcBef>
              <a:buNone/>
            </a:pPr>
            <a:r>
              <a:rPr lang="zh-CN" altLang="en-US" sz="2000">
                <a:latin typeface="微软雅黑" panose="020B0503020204020204" charset="-122"/>
                <a:ea typeface="微软雅黑" panose="020B0503020204020204" charset="-122"/>
              </a:rPr>
              <a:t>    </a:t>
            </a:r>
            <a:r>
              <a:rPr lang="zh-CN" altLang="en-US" sz="2000">
                <a:latin typeface="楷体" panose="02010609060101010101" charset="-122"/>
                <a:ea typeface="楷体" panose="02010609060101010101" charset="-122"/>
              </a:rPr>
              <a:t>花费很大：让步型谈判、原则型谈判</a:t>
            </a:r>
            <a:endParaRPr lang="zh-CN" altLang="en-US" sz="2000">
              <a:latin typeface="微软雅黑" panose="020B0503020204020204" charset="-122"/>
              <a:ea typeface="微软雅黑" panose="020B0503020204020204" charset="-122"/>
            </a:endParaRPr>
          </a:p>
        </p:txBody>
      </p:sp>
      <p:sp>
        <p:nvSpPr>
          <p:cNvPr id="8" name="五边形 7"/>
          <p:cNvSpPr/>
          <p:nvPr/>
        </p:nvSpPr>
        <p:spPr>
          <a:xfrm flipH="1">
            <a:off x="7501573" y="1302703"/>
            <a:ext cx="1187450" cy="371475"/>
          </a:xfrm>
          <a:prstGeom prst="homePlate">
            <a:avLst/>
          </a:prstGeom>
          <a:solidFill>
            <a:srgbClr val="7030A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989" name="TextBox 4"/>
          <p:cNvSpPr txBox="1"/>
          <p:nvPr/>
        </p:nvSpPr>
        <p:spPr>
          <a:xfrm>
            <a:off x="7609523" y="1302703"/>
            <a:ext cx="1079500" cy="337185"/>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简 答 题</a:t>
            </a:r>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如果是1小时的谈判，精力旺盛的阶段是（   ） </a:t>
            </a:r>
          </a:p>
          <a:p>
            <a:pPr marL="0" lvl="0" indent="0">
              <a:lnSpc>
                <a:spcPct val="200000"/>
              </a:lnSpc>
              <a:spcBef>
                <a:spcPct val="0"/>
              </a:spcBef>
              <a:buNone/>
            </a:pPr>
            <a:r>
              <a:rPr sz="2000">
                <a:latin typeface="微软雅黑" panose="020B0503020204020204" charset="-122"/>
                <a:ea typeface="微软雅黑" panose="020B0503020204020204" charset="-122"/>
              </a:rPr>
              <a:t>A.最初的5—8分钟     B.最初的8—15分钟 </a:t>
            </a:r>
          </a:p>
          <a:p>
            <a:pPr marL="0" lvl="0" indent="0">
              <a:lnSpc>
                <a:spcPct val="200000"/>
              </a:lnSpc>
              <a:spcBef>
                <a:spcPct val="0"/>
              </a:spcBef>
              <a:buNone/>
            </a:pPr>
            <a:r>
              <a:rPr sz="2000">
                <a:latin typeface="微软雅黑" panose="020B0503020204020204" charset="-122"/>
                <a:ea typeface="微软雅黑" panose="020B0503020204020204" charset="-122"/>
              </a:rPr>
              <a:t>C.最后的5—8分钟     D.最后的8—15分钟</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如果是1小时的谈判，精力旺盛的阶段是（   ）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A.最初的5—8分钟</a:t>
            </a:r>
            <a:r>
              <a:rPr sz="2000">
                <a:latin typeface="微软雅黑" panose="020B0503020204020204" charset="-122"/>
                <a:ea typeface="微软雅黑" panose="020B0503020204020204" charset="-122"/>
              </a:rPr>
              <a:t>     B.最初的8—15分钟 </a:t>
            </a:r>
          </a:p>
          <a:p>
            <a:pPr marL="0" lvl="0" indent="0">
              <a:lnSpc>
                <a:spcPct val="200000"/>
              </a:lnSpc>
              <a:spcBef>
                <a:spcPct val="0"/>
              </a:spcBef>
              <a:buNone/>
            </a:pPr>
            <a:r>
              <a:rPr sz="2000">
                <a:latin typeface="微软雅黑" panose="020B0503020204020204" charset="-122"/>
                <a:ea typeface="微软雅黑" panose="020B0503020204020204" charset="-122"/>
              </a:rPr>
              <a:t>C.最后的5—8分钟     D.最后的8—15分钟</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在谈判过程中，精力趋于下降的时间约占整个时间的【     】</a:t>
            </a:r>
          </a:p>
          <a:p>
            <a:pPr marL="0" lvl="0" indent="0">
              <a:lnSpc>
                <a:spcPct val="200000"/>
              </a:lnSpc>
              <a:spcBef>
                <a:spcPct val="0"/>
              </a:spcBef>
              <a:buNone/>
            </a:pPr>
            <a:r>
              <a:rPr sz="2000">
                <a:latin typeface="微软雅黑" panose="020B0503020204020204" charset="-122"/>
                <a:ea typeface="微软雅黑" panose="020B0503020204020204" charset="-122"/>
              </a:rPr>
              <a:t>A．60％以上	  B．70％以上</a:t>
            </a:r>
          </a:p>
          <a:p>
            <a:pPr marL="0" lvl="0" indent="0">
              <a:lnSpc>
                <a:spcPct val="200000"/>
              </a:lnSpc>
              <a:spcBef>
                <a:spcPct val="0"/>
              </a:spcBef>
              <a:buNone/>
            </a:pPr>
            <a:r>
              <a:rPr sz="2000">
                <a:latin typeface="微软雅黑" panose="020B0503020204020204" charset="-122"/>
                <a:ea typeface="微软雅黑" panose="020B0503020204020204" charset="-122"/>
              </a:rPr>
              <a:t>C．80％以上	  D．90％以上</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在谈判过程中，精力趋于下降的时间约占整个时间的【     】</a:t>
            </a:r>
          </a:p>
          <a:p>
            <a:pPr marL="0" lvl="0" indent="0">
              <a:lnSpc>
                <a:spcPct val="200000"/>
              </a:lnSpc>
              <a:spcBef>
                <a:spcPct val="0"/>
              </a:spcBef>
              <a:buNone/>
            </a:pPr>
            <a:r>
              <a:rPr sz="2000">
                <a:latin typeface="微软雅黑" panose="020B0503020204020204" charset="-122"/>
                <a:ea typeface="微软雅黑" panose="020B0503020204020204" charset="-122"/>
              </a:rPr>
              <a:t>A．60％以上	  B．70％以上</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C．80％以上</a:t>
            </a:r>
            <a:r>
              <a:rPr sz="2000">
                <a:latin typeface="微软雅黑" panose="020B0503020204020204" charset="-122"/>
                <a:ea typeface="微软雅黑" panose="020B0503020204020204" charset="-122"/>
              </a:rPr>
              <a:t>	  D．90％以上</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第二节  国际商务谈判中“听”的技巧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（一）倾听的规则</a:t>
            </a:r>
          </a:p>
          <a:p>
            <a:pPr marL="0" lvl="0" indent="0">
              <a:lnSpc>
                <a:spcPct val="200000"/>
              </a:lnSpc>
              <a:spcBef>
                <a:spcPct val="0"/>
              </a:spcBef>
              <a:buNone/>
            </a:pPr>
            <a:r>
              <a:rPr lang="zh-CN" sz="2000">
                <a:latin typeface="微软雅黑" panose="020B0503020204020204" charset="-122"/>
                <a:ea typeface="微软雅黑" panose="020B0503020204020204" charset="-122"/>
              </a:rPr>
              <a:t>    1．要清楚自己听的</a:t>
            </a:r>
            <a:r>
              <a:rPr lang="zh-CN" sz="2000" u="sng">
                <a:solidFill>
                  <a:srgbClr val="C00000"/>
                </a:solidFill>
                <a:latin typeface="微软雅黑" panose="020B0503020204020204" charset="-122"/>
                <a:ea typeface="微软雅黑" panose="020B0503020204020204" charset="-122"/>
              </a:rPr>
              <a:t>习惯</a:t>
            </a:r>
          </a:p>
          <a:p>
            <a:pPr marL="0" lvl="0" indent="0">
              <a:lnSpc>
                <a:spcPct val="200000"/>
              </a:lnSpc>
              <a:spcBef>
                <a:spcPct val="0"/>
              </a:spcBef>
              <a:buNone/>
            </a:pPr>
            <a:r>
              <a:rPr lang="zh-CN" sz="2000">
                <a:latin typeface="微软雅黑" panose="020B0503020204020204" charset="-122"/>
                <a:ea typeface="微软雅黑" panose="020B0503020204020204" charset="-122"/>
              </a:rPr>
              <a:t>    2．</a:t>
            </a:r>
            <a:r>
              <a:rPr lang="zh-CN" sz="2000" u="sng">
                <a:solidFill>
                  <a:srgbClr val="C00000"/>
                </a:solidFill>
                <a:latin typeface="微软雅黑" panose="020B0503020204020204" charset="-122"/>
                <a:ea typeface="微软雅黑" panose="020B0503020204020204" charset="-122"/>
              </a:rPr>
              <a:t>全身心</a:t>
            </a:r>
            <a:r>
              <a:rPr lang="zh-CN" sz="2000">
                <a:latin typeface="微软雅黑" panose="020B0503020204020204" charset="-122"/>
                <a:ea typeface="微软雅黑" panose="020B0503020204020204" charset="-122"/>
              </a:rPr>
              <a:t>地注意</a:t>
            </a:r>
          </a:p>
          <a:p>
            <a:pPr marL="0" lvl="0" indent="0">
              <a:lnSpc>
                <a:spcPct val="200000"/>
              </a:lnSpc>
              <a:spcBef>
                <a:spcPct val="0"/>
              </a:spcBef>
              <a:buNone/>
            </a:pPr>
            <a:r>
              <a:rPr lang="zh-CN" sz="2000">
                <a:latin typeface="微软雅黑" panose="020B0503020204020204" charset="-122"/>
                <a:ea typeface="微软雅黑" panose="020B0503020204020204" charset="-122"/>
              </a:rPr>
              <a:t>    3．要把注意力集中在</a:t>
            </a:r>
            <a:r>
              <a:rPr lang="zh-CN" sz="2000" u="sng">
                <a:solidFill>
                  <a:srgbClr val="C00000"/>
                </a:solidFill>
                <a:latin typeface="微软雅黑" panose="020B0503020204020204" charset="-122"/>
                <a:ea typeface="微软雅黑" panose="020B0503020204020204" charset="-122"/>
              </a:rPr>
              <a:t>对方所说的话</a:t>
            </a:r>
            <a:r>
              <a:rPr lang="zh-CN" sz="2000">
                <a:latin typeface="微软雅黑" panose="020B0503020204020204" charset="-122"/>
                <a:ea typeface="微软雅黑" panose="020B0503020204020204" charset="-122"/>
              </a:rPr>
              <a:t>上</a:t>
            </a:r>
          </a:p>
          <a:p>
            <a:pPr marL="0" lvl="0" indent="0">
              <a:lnSpc>
                <a:spcPct val="200000"/>
              </a:lnSpc>
              <a:spcBef>
                <a:spcPct val="0"/>
              </a:spcBef>
              <a:buNone/>
            </a:pPr>
            <a:r>
              <a:rPr lang="zh-CN" sz="2000">
                <a:latin typeface="微软雅黑" panose="020B0503020204020204" charset="-122"/>
                <a:ea typeface="微软雅黑" panose="020B0503020204020204" charset="-122"/>
              </a:rPr>
              <a:t>    4．要努力</a:t>
            </a:r>
            <a:r>
              <a:rPr lang="zh-CN" sz="2000" u="sng">
                <a:solidFill>
                  <a:srgbClr val="C00000"/>
                </a:solidFill>
                <a:latin typeface="微软雅黑" panose="020B0503020204020204" charset="-122"/>
                <a:ea typeface="微软雅黑" panose="020B0503020204020204" charset="-122"/>
              </a:rPr>
              <a:t>表达出理解</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rPr>
              <a:t>    5．要</a:t>
            </a:r>
            <a:r>
              <a:rPr lang="zh-CN" sz="2000" u="sng">
                <a:solidFill>
                  <a:srgbClr val="C00000"/>
                </a:solidFill>
                <a:latin typeface="微软雅黑" panose="020B0503020204020204" charset="-122"/>
                <a:ea typeface="微软雅黑" panose="020B0503020204020204" charset="-122"/>
              </a:rPr>
              <a:t>倾听自己的讲话</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二、如何做到有效的倾听</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第二节  国际商务谈判中“听”的技巧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（二）倾听的技巧</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1．“五要”（</a:t>
            </a:r>
            <a:r>
              <a:rPr lang="zh-CN" sz="2000" b="1" u="sng">
                <a:solidFill>
                  <a:srgbClr val="C00000"/>
                </a:solidFill>
                <a:latin typeface="楷体" panose="02010609060101010101" charset="-122"/>
                <a:ea typeface="楷体" panose="02010609060101010101" charset="-122"/>
              </a:rPr>
              <a:t>不先入为主</a:t>
            </a:r>
            <a:r>
              <a:rPr lang="en-US" altLang="zh-CN" sz="2000" b="1" u="sng">
                <a:solidFill>
                  <a:srgbClr val="C00000"/>
                </a:solidFill>
                <a:latin typeface="楷体" panose="02010609060101010101" charset="-122"/>
                <a:ea typeface="楷体" panose="02010609060101010101" charset="-122"/>
              </a:rPr>
              <a:t>/</a:t>
            </a:r>
            <a:r>
              <a:rPr lang="zh-CN" sz="2000" b="1" u="sng">
                <a:solidFill>
                  <a:srgbClr val="C00000"/>
                </a:solidFill>
                <a:latin typeface="楷体" panose="02010609060101010101" charset="-122"/>
                <a:ea typeface="楷体" panose="02010609060101010101" charset="-122"/>
              </a:rPr>
              <a:t>鉴别</a:t>
            </a:r>
            <a:r>
              <a:rPr lang="en-US" altLang="zh-CN" sz="2000" b="1" u="sng">
                <a:solidFill>
                  <a:srgbClr val="C00000"/>
                </a:solidFill>
                <a:latin typeface="楷体" panose="02010609060101010101" charset="-122"/>
                <a:ea typeface="楷体" panose="02010609060101010101" charset="-122"/>
              </a:rPr>
              <a:t>/</a:t>
            </a:r>
            <a:r>
              <a:rPr lang="zh-CN" sz="2000" b="1" u="sng">
                <a:solidFill>
                  <a:srgbClr val="C00000"/>
                </a:solidFill>
                <a:latin typeface="楷体" panose="02010609060101010101" charset="-122"/>
                <a:ea typeface="楷体" panose="02010609060101010101" charset="-122"/>
              </a:rPr>
              <a:t>环境，专心</a:t>
            </a:r>
            <a:r>
              <a:rPr lang="en-US" altLang="zh-CN" sz="2000" b="1" u="sng">
                <a:solidFill>
                  <a:srgbClr val="C00000"/>
                </a:solidFill>
                <a:latin typeface="楷体" panose="02010609060101010101" charset="-122"/>
                <a:ea typeface="楷体" panose="02010609060101010101" charset="-122"/>
              </a:rPr>
              <a:t>/</a:t>
            </a:r>
            <a:r>
              <a:rPr lang="zh-CN" sz="2000" b="1" u="sng">
                <a:solidFill>
                  <a:srgbClr val="C00000"/>
                </a:solidFill>
                <a:latin typeface="楷体" panose="02010609060101010101" charset="-122"/>
                <a:ea typeface="楷体" panose="02010609060101010101" charset="-122"/>
              </a:rPr>
              <a:t>笔记</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（1）要</a:t>
            </a:r>
            <a:r>
              <a:rPr lang="zh-CN" sz="2000" u="sng">
                <a:solidFill>
                  <a:srgbClr val="C00000"/>
                </a:solidFill>
                <a:latin typeface="微软雅黑" panose="020B0503020204020204" charset="-122"/>
                <a:ea typeface="微软雅黑" panose="020B0503020204020204" charset="-122"/>
              </a:rPr>
              <a:t>专心</a:t>
            </a:r>
            <a:r>
              <a:rPr lang="zh-CN" sz="2000">
                <a:latin typeface="微软雅黑" panose="020B0503020204020204" charset="-122"/>
                <a:ea typeface="微软雅黑" panose="020B0503020204020204" charset="-122"/>
              </a:rPr>
              <a:t>致志、集中精力地听。 一般人说话的速度为120-200字/分钟。</a:t>
            </a:r>
          </a:p>
          <a:p>
            <a:pPr marL="0" lvl="0" indent="0">
              <a:lnSpc>
                <a:spcPct val="200000"/>
              </a:lnSpc>
              <a:spcBef>
                <a:spcPct val="0"/>
              </a:spcBef>
              <a:buNone/>
            </a:pPr>
            <a:r>
              <a:rPr lang="zh-CN" sz="2000">
                <a:latin typeface="微软雅黑" panose="020B0503020204020204" charset="-122"/>
                <a:ea typeface="微软雅黑" panose="020B0503020204020204" charset="-122"/>
              </a:rPr>
              <a:t>    （2）要通过记</a:t>
            </a:r>
            <a:r>
              <a:rPr lang="zh-CN" sz="2000" u="sng">
                <a:solidFill>
                  <a:srgbClr val="C00000"/>
                </a:solidFill>
                <a:latin typeface="微软雅黑" panose="020B0503020204020204" charset="-122"/>
                <a:ea typeface="微软雅黑" panose="020B0503020204020204" charset="-122"/>
              </a:rPr>
              <a:t>笔记</a:t>
            </a:r>
            <a:r>
              <a:rPr lang="zh-CN" sz="2000">
                <a:latin typeface="微软雅黑" panose="020B0503020204020204" charset="-122"/>
                <a:ea typeface="微软雅黑" panose="020B0503020204020204" charset="-122"/>
              </a:rPr>
              <a:t>来集中精力。</a:t>
            </a:r>
          </a:p>
          <a:p>
            <a:pPr marL="0" lvl="0" indent="0">
              <a:lnSpc>
                <a:spcPct val="200000"/>
              </a:lnSpc>
              <a:spcBef>
                <a:spcPct val="0"/>
              </a:spcBef>
              <a:buNone/>
            </a:pPr>
            <a:r>
              <a:rPr lang="zh-CN" sz="2000">
                <a:latin typeface="微软雅黑" panose="020B0503020204020204" charset="-122"/>
                <a:ea typeface="微软雅黑" panose="020B0503020204020204" charset="-122"/>
              </a:rPr>
              <a:t>    （3）要有</a:t>
            </a:r>
            <a:r>
              <a:rPr lang="zh-CN" sz="2000" u="sng">
                <a:solidFill>
                  <a:srgbClr val="C00000"/>
                </a:solidFill>
                <a:latin typeface="微软雅黑" panose="020B0503020204020204" charset="-122"/>
                <a:ea typeface="微软雅黑" panose="020B0503020204020204" charset="-122"/>
              </a:rPr>
              <a:t>鉴别</a:t>
            </a:r>
            <a:r>
              <a:rPr lang="zh-CN" sz="2000">
                <a:latin typeface="微软雅黑" panose="020B0503020204020204" charset="-122"/>
                <a:ea typeface="微软雅黑" panose="020B0503020204020204" charset="-122"/>
              </a:rPr>
              <a:t>地倾听对方发言。</a:t>
            </a:r>
          </a:p>
          <a:p>
            <a:pPr marL="0" lvl="0" indent="0">
              <a:lnSpc>
                <a:spcPct val="200000"/>
              </a:lnSpc>
              <a:spcBef>
                <a:spcPct val="0"/>
              </a:spcBef>
              <a:buNone/>
            </a:pPr>
            <a:r>
              <a:rPr lang="zh-CN" sz="2000">
                <a:latin typeface="微软雅黑" panose="020B0503020204020204" charset="-122"/>
                <a:ea typeface="微软雅黑" panose="020B0503020204020204" charset="-122"/>
              </a:rPr>
              <a:t>    （4）要克服</a:t>
            </a:r>
            <a:r>
              <a:rPr lang="zh-CN" sz="2000" u="sng">
                <a:solidFill>
                  <a:srgbClr val="C00000"/>
                </a:solidFill>
                <a:latin typeface="微软雅黑" panose="020B0503020204020204" charset="-122"/>
                <a:ea typeface="微软雅黑" panose="020B0503020204020204" charset="-122"/>
              </a:rPr>
              <a:t>先入为主</a:t>
            </a:r>
            <a:r>
              <a:rPr lang="zh-CN" sz="2000">
                <a:latin typeface="微软雅黑" panose="020B0503020204020204" charset="-122"/>
                <a:ea typeface="微软雅黑" panose="020B0503020204020204" charset="-122"/>
              </a:rPr>
              <a:t>的倾听做法。</a:t>
            </a:r>
          </a:p>
          <a:p>
            <a:pPr marL="0" lvl="0" indent="0">
              <a:lnSpc>
                <a:spcPct val="200000"/>
              </a:lnSpc>
              <a:spcBef>
                <a:spcPct val="0"/>
              </a:spcBef>
              <a:buNone/>
            </a:pPr>
            <a:r>
              <a:rPr lang="zh-CN" sz="2000">
                <a:latin typeface="微软雅黑" panose="020B0503020204020204" charset="-122"/>
                <a:ea typeface="微软雅黑" panose="020B0503020204020204" charset="-122"/>
              </a:rPr>
              <a:t>    （5）要创造良好的谈判</a:t>
            </a:r>
            <a:r>
              <a:rPr lang="zh-CN" sz="2000" u="sng">
                <a:solidFill>
                  <a:srgbClr val="C00000"/>
                </a:solidFill>
                <a:latin typeface="微软雅黑" panose="020B0503020204020204" charset="-122"/>
                <a:ea typeface="微软雅黑" panose="020B0503020204020204" charset="-122"/>
              </a:rPr>
              <a:t>环境</a:t>
            </a:r>
            <a:r>
              <a:rPr lang="zh-CN" sz="2000">
                <a:latin typeface="微软雅黑" panose="020B0503020204020204" charset="-122"/>
                <a:ea typeface="微软雅黑" panose="020B0503020204020204" charset="-122"/>
              </a:rPr>
              <a:t>，使谈判双方能够愉快地交流。</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二、如何做到有效的倾听</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第二节  国际商务谈判中“听”的技巧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（二）倾听的技巧</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2．“五不要”（</a:t>
            </a:r>
            <a:r>
              <a:rPr lang="zh-CN" sz="2000" b="1" u="sng">
                <a:solidFill>
                  <a:srgbClr val="C00000"/>
                </a:solidFill>
                <a:latin typeface="楷体" panose="02010609060101010101" charset="-122"/>
                <a:ea typeface="楷体" panose="02010609060101010101" charset="-122"/>
              </a:rPr>
              <a:t>驳、论、断、避</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（1）不要因轻视对方而</a:t>
            </a:r>
            <a:r>
              <a:rPr lang="zh-CN" sz="2000" u="sng">
                <a:solidFill>
                  <a:srgbClr val="C00000"/>
                </a:solidFill>
                <a:latin typeface="微软雅黑" panose="020B0503020204020204" charset="-122"/>
                <a:ea typeface="微软雅黑" panose="020B0503020204020204" charset="-122"/>
              </a:rPr>
              <a:t>抢话</a:t>
            </a:r>
            <a:r>
              <a:rPr lang="zh-CN" sz="2000">
                <a:latin typeface="微软雅黑" panose="020B0503020204020204" charset="-122"/>
                <a:ea typeface="微软雅黑" panose="020B0503020204020204" charset="-122"/>
              </a:rPr>
              <a:t>、急于反驳而放弃听。</a:t>
            </a:r>
          </a:p>
          <a:p>
            <a:pPr marL="0" lvl="0" indent="0">
              <a:lnSpc>
                <a:spcPct val="200000"/>
              </a:lnSpc>
              <a:spcBef>
                <a:spcPct val="0"/>
              </a:spcBef>
              <a:buNone/>
            </a:pPr>
            <a:r>
              <a:rPr lang="zh-CN" sz="2000">
                <a:latin typeface="微软雅黑" panose="020B0503020204020204" charset="-122"/>
                <a:ea typeface="微软雅黑" panose="020B0503020204020204" charset="-122"/>
              </a:rPr>
              <a:t>    （2）不要使自己陷入</a:t>
            </a:r>
            <a:r>
              <a:rPr lang="zh-CN" sz="2000" u="sng">
                <a:solidFill>
                  <a:srgbClr val="C00000"/>
                </a:solidFill>
                <a:latin typeface="微软雅黑" panose="020B0503020204020204" charset="-122"/>
                <a:ea typeface="微软雅黑" panose="020B0503020204020204" charset="-122"/>
              </a:rPr>
              <a:t>争论</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（3）不要为了急于</a:t>
            </a:r>
            <a:r>
              <a:rPr lang="zh-CN" sz="2000" u="sng">
                <a:solidFill>
                  <a:srgbClr val="C00000"/>
                </a:solidFill>
                <a:latin typeface="微软雅黑" panose="020B0503020204020204" charset="-122"/>
                <a:ea typeface="微软雅黑" panose="020B0503020204020204" charset="-122"/>
              </a:rPr>
              <a:t>判断</a:t>
            </a:r>
            <a:r>
              <a:rPr lang="zh-CN" sz="2000">
                <a:latin typeface="微软雅黑" panose="020B0503020204020204" charset="-122"/>
                <a:ea typeface="微软雅黑" panose="020B0503020204020204" charset="-122"/>
              </a:rPr>
              <a:t>问题而耽误听。</a:t>
            </a:r>
          </a:p>
          <a:p>
            <a:pPr marL="0" lvl="0" indent="0">
              <a:lnSpc>
                <a:spcPct val="200000"/>
              </a:lnSpc>
              <a:spcBef>
                <a:spcPct val="0"/>
              </a:spcBef>
              <a:buNone/>
            </a:pPr>
            <a:r>
              <a:rPr lang="zh-CN" sz="2000">
                <a:latin typeface="微软雅黑" panose="020B0503020204020204" charset="-122"/>
                <a:ea typeface="微软雅黑" panose="020B0503020204020204" charset="-122"/>
              </a:rPr>
              <a:t>    （4）不要</a:t>
            </a:r>
            <a:r>
              <a:rPr lang="zh-CN" sz="2000" u="sng">
                <a:solidFill>
                  <a:srgbClr val="C00000"/>
                </a:solidFill>
                <a:latin typeface="微软雅黑" panose="020B0503020204020204" charset="-122"/>
                <a:ea typeface="微软雅黑" panose="020B0503020204020204" charset="-122"/>
              </a:rPr>
              <a:t>回避</a:t>
            </a:r>
            <a:r>
              <a:rPr lang="zh-CN" sz="2000">
                <a:latin typeface="微软雅黑" panose="020B0503020204020204" charset="-122"/>
                <a:ea typeface="微软雅黑" panose="020B0503020204020204" charset="-122"/>
              </a:rPr>
              <a:t>难以应付的</a:t>
            </a:r>
            <a:r>
              <a:rPr lang="zh-CN" sz="2000" u="sng">
                <a:solidFill>
                  <a:srgbClr val="C00000"/>
                </a:solidFill>
                <a:latin typeface="微软雅黑" panose="020B0503020204020204" charset="-122"/>
                <a:ea typeface="微软雅黑" panose="020B0503020204020204" charset="-122"/>
              </a:rPr>
              <a:t>话题</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（5）不要</a:t>
            </a:r>
            <a:r>
              <a:rPr lang="zh-CN" sz="2000" u="sng">
                <a:solidFill>
                  <a:srgbClr val="C00000"/>
                </a:solidFill>
                <a:latin typeface="微软雅黑" panose="020B0503020204020204" charset="-122"/>
                <a:ea typeface="微软雅黑" panose="020B0503020204020204" charset="-122"/>
              </a:rPr>
              <a:t>逃避</a:t>
            </a:r>
            <a:r>
              <a:rPr lang="zh-CN" sz="2000">
                <a:latin typeface="微软雅黑" panose="020B0503020204020204" charset="-122"/>
                <a:ea typeface="微软雅黑" panose="020B0503020204020204" charset="-122"/>
              </a:rPr>
              <a:t>交往的</a:t>
            </a:r>
            <a:r>
              <a:rPr lang="zh-CN" sz="2000" u="sng">
                <a:solidFill>
                  <a:srgbClr val="C00000"/>
                </a:solidFill>
                <a:latin typeface="微软雅黑" panose="020B0503020204020204" charset="-122"/>
                <a:ea typeface="微软雅黑" panose="020B0503020204020204" charset="-122"/>
              </a:rPr>
              <a:t>责任</a:t>
            </a:r>
            <a:r>
              <a:rPr lang="zh-CN" sz="200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二、如何做到有效的倾听</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谈判者倾听时应（）</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A．记笔记 </a:t>
            </a:r>
            <a:r>
              <a:rPr sz="2000">
                <a:latin typeface="微软雅黑" panose="020B0503020204020204" charset="-122"/>
                <a:ea typeface="微软雅黑" panose="020B0503020204020204" charset="-122"/>
              </a:rPr>
              <a:t>         B．适时争论        </a:t>
            </a:r>
          </a:p>
          <a:p>
            <a:pPr marL="0" lvl="0" indent="0">
              <a:lnSpc>
                <a:spcPct val="200000"/>
              </a:lnSpc>
              <a:spcBef>
                <a:spcPct val="0"/>
              </a:spcBef>
              <a:buNone/>
            </a:pPr>
            <a:r>
              <a:rPr sz="2000">
                <a:latin typeface="微软雅黑" panose="020B0503020204020204" charset="-122"/>
                <a:ea typeface="微软雅黑" panose="020B0503020204020204" charset="-122"/>
              </a:rPr>
              <a:t>C．批判性地听      D．先人为主地听</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第三节  国际商务谈判中“问”的技巧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116457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a:t>
            </a:r>
            <a:r>
              <a:rPr lang="zh-CN" sz="2000" b="1" u="sng">
                <a:solidFill>
                  <a:srgbClr val="C00000"/>
                </a:solidFill>
                <a:latin typeface="微软雅黑" panose="020B0503020204020204" charset="-122"/>
                <a:ea typeface="微软雅黑" panose="020B0503020204020204" charset="-122"/>
              </a:rPr>
              <a:t>封闭式发问</a:t>
            </a:r>
            <a:r>
              <a:rPr lang="zh-CN" sz="2000" b="1">
                <a:solidFill>
                  <a:srgbClr val="C00000"/>
                </a:solidFill>
                <a:latin typeface="微软雅黑" panose="020B0503020204020204" charset="-122"/>
                <a:ea typeface="微软雅黑" panose="020B0503020204020204" charset="-122"/>
              </a:rPr>
              <a:t>：</a:t>
            </a:r>
            <a:r>
              <a:rPr lang="zh-CN" sz="2000">
                <a:latin typeface="微软雅黑" panose="020B0503020204020204" charset="-122"/>
                <a:ea typeface="微软雅黑" panose="020B0503020204020204" charset="-122"/>
              </a:rPr>
              <a:t>指在</a:t>
            </a:r>
            <a:r>
              <a:rPr lang="zh-CN" sz="2000" u="sng">
                <a:solidFill>
                  <a:srgbClr val="C00000"/>
                </a:solidFill>
                <a:latin typeface="微软雅黑" panose="020B0503020204020204" charset="-122"/>
                <a:ea typeface="微软雅黑" panose="020B0503020204020204" charset="-122"/>
              </a:rPr>
              <a:t>特定的领域</a:t>
            </a:r>
            <a:r>
              <a:rPr lang="zh-CN" sz="2000">
                <a:latin typeface="微软雅黑" panose="020B0503020204020204" charset="-122"/>
                <a:ea typeface="微软雅黑" panose="020B0503020204020204" charset="-122"/>
              </a:rPr>
              <a:t>中能</a:t>
            </a:r>
            <a:r>
              <a:rPr lang="zh-CN" sz="2000" u="sng">
                <a:solidFill>
                  <a:srgbClr val="C00000"/>
                </a:solidFill>
                <a:latin typeface="微软雅黑" panose="020B0503020204020204" charset="-122"/>
                <a:ea typeface="微软雅黑" panose="020B0503020204020204" charset="-122"/>
              </a:rPr>
              <a:t>带出特定的答复</a:t>
            </a:r>
            <a:r>
              <a:rPr lang="zh-CN" sz="2000">
                <a:latin typeface="微软雅黑" panose="020B0503020204020204" charset="-122"/>
                <a:ea typeface="微软雅黑" panose="020B0503020204020204" charset="-122"/>
              </a:rPr>
              <a:t>（如“是”或“否”）的问句。</a:t>
            </a:r>
          </a:p>
          <a:p>
            <a:pPr marL="0" lvl="0" indent="0">
              <a:lnSpc>
                <a:spcPct val="200000"/>
              </a:lnSpc>
              <a:spcBef>
                <a:spcPct val="0"/>
              </a:spcBef>
              <a:buNone/>
            </a:pPr>
            <a:r>
              <a:rPr lang="zh-CN" sz="2000">
                <a:latin typeface="微软雅黑" panose="020B0503020204020204" charset="-122"/>
                <a:ea typeface="微软雅黑" panose="020B0503020204020204" charset="-122"/>
              </a:rPr>
              <a:t>              </a:t>
            </a:r>
            <a:r>
              <a:rPr lang="zh-CN" sz="2000">
                <a:latin typeface="楷体" panose="02010609060101010101" charset="-122"/>
                <a:ea typeface="楷体" panose="02010609060101010101" charset="-122"/>
              </a:rPr>
              <a:t>“是否认为售后服务没有改进的可能了”</a:t>
            </a:r>
          </a:p>
          <a:p>
            <a:pPr marL="0" lvl="0" indent="0">
              <a:lnSpc>
                <a:spcPct val="200000"/>
              </a:lnSpc>
              <a:spcBef>
                <a:spcPct val="0"/>
              </a:spcBef>
              <a:buNone/>
            </a:pPr>
            <a:r>
              <a:rPr lang="zh-CN" sz="2000" b="1">
                <a:latin typeface="微软雅黑" panose="020B0503020204020204" charset="-122"/>
                <a:ea typeface="微软雅黑" panose="020B0503020204020204" charset="-122"/>
              </a:rPr>
              <a:t>（二）</a:t>
            </a:r>
            <a:r>
              <a:rPr lang="zh-CN" sz="2000" b="1" u="sng">
                <a:solidFill>
                  <a:srgbClr val="C00000"/>
                </a:solidFill>
                <a:latin typeface="微软雅黑" panose="020B0503020204020204" charset="-122"/>
                <a:ea typeface="微软雅黑" panose="020B0503020204020204" charset="-122"/>
              </a:rPr>
              <a:t>澄清式发问</a:t>
            </a:r>
            <a:r>
              <a:rPr lang="zh-CN" sz="2000" b="1">
                <a:solidFill>
                  <a:srgbClr val="C00000"/>
                </a:solidFill>
                <a:latin typeface="微软雅黑" panose="020B0503020204020204" charset="-122"/>
                <a:ea typeface="微软雅黑" panose="020B0503020204020204" charset="-122"/>
              </a:rPr>
              <a:t>：</a:t>
            </a:r>
            <a:r>
              <a:rPr lang="zh-CN" sz="2000">
                <a:latin typeface="微软雅黑" panose="020B0503020204020204" charset="-122"/>
                <a:ea typeface="微软雅黑" panose="020B0503020204020204" charset="-122"/>
              </a:rPr>
              <a:t>是</a:t>
            </a:r>
            <a:r>
              <a:rPr lang="zh-CN" sz="2000" u="sng">
                <a:solidFill>
                  <a:srgbClr val="C00000"/>
                </a:solidFill>
                <a:latin typeface="微软雅黑" panose="020B0503020204020204" charset="-122"/>
                <a:ea typeface="微软雅黑" panose="020B0503020204020204" charset="-122"/>
              </a:rPr>
              <a:t>针对对方的答复</a:t>
            </a:r>
            <a:r>
              <a:rPr lang="zh-CN" sz="2000">
                <a:latin typeface="微软雅黑" panose="020B0503020204020204" charset="-122"/>
                <a:ea typeface="微软雅黑" panose="020B0503020204020204" charset="-122"/>
              </a:rPr>
              <a:t>重新提出问题，以使对方进一步</a:t>
            </a:r>
            <a:r>
              <a:rPr lang="zh-CN" sz="2000" u="sng">
                <a:solidFill>
                  <a:srgbClr val="C00000"/>
                </a:solidFill>
                <a:latin typeface="微软雅黑" panose="020B0503020204020204" charset="-122"/>
                <a:ea typeface="微软雅黑" panose="020B0503020204020204" charset="-122"/>
              </a:rPr>
              <a:t>澄清或补充</a:t>
            </a:r>
            <a:r>
              <a:rPr lang="zh-CN" sz="2000">
                <a:latin typeface="微软雅黑" panose="020B0503020204020204" charset="-122"/>
                <a:ea typeface="微软雅黑" panose="020B0503020204020204" charset="-122"/>
              </a:rPr>
              <a:t>其原先答复的一种问句。</a:t>
            </a:r>
            <a:r>
              <a:rPr lang="zh-CN" sz="2000">
                <a:latin typeface="楷体" panose="02010609060101010101" charset="-122"/>
                <a:ea typeface="楷体" panose="02010609060101010101" charset="-122"/>
              </a:rPr>
              <a:t>“您刚才说对目前这宗买卖可以取舍，这是不是说您有全权跟我们谈判？”</a:t>
            </a:r>
          </a:p>
          <a:p>
            <a:pPr marL="0" lvl="0" indent="0">
              <a:lnSpc>
                <a:spcPct val="200000"/>
              </a:lnSpc>
              <a:spcBef>
                <a:spcPct val="0"/>
              </a:spcBef>
              <a:buNone/>
            </a:pPr>
            <a:r>
              <a:rPr lang="zh-CN" sz="2000" b="1">
                <a:latin typeface="微软雅黑" panose="020B0503020204020204" charset="-122"/>
                <a:ea typeface="微软雅黑" panose="020B0503020204020204" charset="-122"/>
                <a:sym typeface="+mn-ea"/>
              </a:rPr>
              <a:t>（三）</a:t>
            </a:r>
            <a:r>
              <a:rPr lang="zh-CN" sz="2000" b="1" u="sng">
                <a:solidFill>
                  <a:srgbClr val="C00000"/>
                </a:solidFill>
                <a:latin typeface="微软雅黑" panose="020B0503020204020204" charset="-122"/>
                <a:ea typeface="微软雅黑" panose="020B0503020204020204" charset="-122"/>
                <a:sym typeface="+mn-ea"/>
              </a:rPr>
              <a:t>强调式发问</a:t>
            </a:r>
            <a:r>
              <a:rPr lang="zh-CN" sz="2000" b="1">
                <a:solidFill>
                  <a:srgbClr val="C00000"/>
                </a:solidFill>
                <a:latin typeface="微软雅黑" panose="020B0503020204020204" charset="-122"/>
                <a:ea typeface="微软雅黑" panose="020B0503020204020204" charset="-122"/>
                <a:sym typeface="+mn-ea"/>
              </a:rPr>
              <a:t>：</a:t>
            </a:r>
            <a:r>
              <a:rPr lang="zh-CN" sz="2000">
                <a:latin typeface="微软雅黑" panose="020B0503020204020204" charset="-122"/>
                <a:ea typeface="微软雅黑" panose="020B0503020204020204" charset="-122"/>
                <a:sym typeface="+mn-ea"/>
              </a:rPr>
              <a:t>旨在强调</a:t>
            </a:r>
            <a:r>
              <a:rPr lang="zh-CN" sz="2000" u="sng">
                <a:solidFill>
                  <a:srgbClr val="C00000"/>
                </a:solidFill>
                <a:latin typeface="微软雅黑" panose="020B0503020204020204" charset="-122"/>
                <a:ea typeface="微软雅黑" panose="020B0503020204020204" charset="-122"/>
                <a:sym typeface="+mn-ea"/>
              </a:rPr>
              <a:t>自己的观点和己方的立场</a:t>
            </a:r>
            <a:r>
              <a:rPr lang="zh-CN" sz="2000">
                <a:latin typeface="微软雅黑" panose="020B0503020204020204" charset="-122"/>
                <a:ea typeface="微软雅黑" panose="020B0503020204020204" charset="-122"/>
                <a:sym typeface="+mn-ea"/>
              </a:rPr>
              <a:t>。</a:t>
            </a:r>
            <a:r>
              <a:rPr lang="zh-CN" sz="2000">
                <a:latin typeface="楷体" panose="02010609060101010101" charset="-122"/>
                <a:ea typeface="楷体" panose="02010609060101010101" charset="-122"/>
                <a:sym typeface="+mn-ea"/>
              </a:rPr>
              <a:t>“这个不是...吗？”“怎么能忘记...呢”</a:t>
            </a:r>
            <a:endParaRPr lang="zh-CN" sz="2000">
              <a:latin typeface="楷体" panose="02010609060101010101" charset="-122"/>
              <a:ea typeface="楷体" panose="02010609060101010101" charset="-122"/>
            </a:endParaRPr>
          </a:p>
          <a:p>
            <a:pPr marL="0" lvl="0" indent="0">
              <a:lnSpc>
                <a:spcPct val="200000"/>
              </a:lnSpc>
              <a:spcBef>
                <a:spcPct val="0"/>
              </a:spcBef>
              <a:buNone/>
            </a:pPr>
            <a:r>
              <a:rPr lang="zh-CN" sz="2000" b="1">
                <a:latin typeface="微软雅黑" panose="020B0503020204020204" charset="-122"/>
                <a:ea typeface="微软雅黑" panose="020B0503020204020204" charset="-122"/>
                <a:sym typeface="+mn-ea"/>
              </a:rPr>
              <a:t>（四）探索式发问：</a:t>
            </a:r>
            <a:r>
              <a:rPr lang="zh-CN" sz="2000">
                <a:latin typeface="微软雅黑" panose="020B0503020204020204" charset="-122"/>
                <a:ea typeface="微软雅黑" panose="020B0503020204020204" charset="-122"/>
                <a:sym typeface="+mn-ea"/>
              </a:rPr>
              <a:t>指针对对方答复</a:t>
            </a:r>
            <a:r>
              <a:rPr lang="zh-CN" sz="2000" u="sng">
                <a:solidFill>
                  <a:srgbClr val="C00000"/>
                </a:solidFill>
                <a:latin typeface="微软雅黑" panose="020B0503020204020204" charset="-122"/>
                <a:ea typeface="微软雅黑" panose="020B0503020204020204" charset="-122"/>
                <a:sym typeface="+mn-ea"/>
              </a:rPr>
              <a:t>要求引申或举例说明</a:t>
            </a:r>
            <a:r>
              <a:rPr lang="zh-CN" sz="2000">
                <a:latin typeface="微软雅黑" panose="020B0503020204020204" charset="-122"/>
                <a:ea typeface="微软雅黑" panose="020B0503020204020204" charset="-122"/>
                <a:sym typeface="+mn-ea"/>
              </a:rPr>
              <a:t>，以便探索新问题、找出新方法的方式。</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sym typeface="+mn-ea"/>
              </a:rPr>
              <a:t>              </a:t>
            </a:r>
            <a:r>
              <a:rPr lang="zh-CN" sz="2000">
                <a:latin typeface="楷体" panose="02010609060101010101" charset="-122"/>
                <a:ea typeface="楷体" panose="02010609060101010101" charset="-122"/>
                <a:sym typeface="+mn-ea"/>
              </a:rPr>
              <a:t>“这样行得通吗”，“您说能如期履约，有什么事情可说明？”“..会怎样”</a:t>
            </a:r>
            <a:endParaRPr lang="zh-CN" sz="2000">
              <a:latin typeface="楷体" panose="02010609060101010101" charset="-122"/>
              <a:ea typeface="楷体" panose="02010609060101010101"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一、商务谈判中发问的类型</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第三节  国际商务谈判中“问”的技巧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61783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（五）借助式发问：</a:t>
            </a:r>
            <a:r>
              <a:rPr lang="zh-CN" sz="2000">
                <a:latin typeface="微软雅黑" panose="020B0503020204020204" charset="-122"/>
                <a:ea typeface="微软雅黑" panose="020B0503020204020204" charset="-122"/>
              </a:rPr>
              <a:t>是一种</a:t>
            </a:r>
            <a:r>
              <a:rPr lang="zh-CN" sz="2000" u="sng">
                <a:solidFill>
                  <a:srgbClr val="C00000"/>
                </a:solidFill>
                <a:latin typeface="微软雅黑" panose="020B0503020204020204" charset="-122"/>
                <a:ea typeface="微软雅黑" panose="020B0503020204020204" charset="-122"/>
              </a:rPr>
              <a:t>借助第三者的意见</a:t>
            </a:r>
            <a:r>
              <a:rPr lang="zh-CN" sz="2000">
                <a:latin typeface="微软雅黑" panose="020B0503020204020204" charset="-122"/>
                <a:ea typeface="微软雅黑" panose="020B0503020204020204" charset="-122"/>
              </a:rPr>
              <a:t>来影响或改变对方意见的发问方式。</a:t>
            </a:r>
          </a:p>
          <a:p>
            <a:pPr marL="0" lvl="0" indent="0">
              <a:lnSpc>
                <a:spcPct val="200000"/>
              </a:lnSpc>
              <a:spcBef>
                <a:spcPct val="0"/>
              </a:spcBef>
              <a:buNone/>
            </a:pPr>
            <a:r>
              <a:rPr lang="zh-CN" sz="2000">
                <a:latin typeface="微软雅黑" panose="020B0503020204020204" charset="-122"/>
                <a:ea typeface="微软雅黑" panose="020B0503020204020204" charset="-122"/>
              </a:rPr>
              <a:t>             </a:t>
            </a:r>
            <a:r>
              <a:rPr lang="zh-CN" sz="2000">
                <a:latin typeface="楷体" panose="02010609060101010101" charset="-122"/>
                <a:ea typeface="楷体" panose="02010609060101010101" charset="-122"/>
              </a:rPr>
              <a:t>“某某怎么认为？”</a:t>
            </a:r>
          </a:p>
          <a:p>
            <a:pPr marL="0" lvl="0" indent="0">
              <a:lnSpc>
                <a:spcPct val="200000"/>
              </a:lnSpc>
              <a:spcBef>
                <a:spcPct val="0"/>
              </a:spcBef>
              <a:buNone/>
            </a:pPr>
            <a:r>
              <a:rPr lang="zh-CN" sz="2000" b="1">
                <a:latin typeface="微软雅黑" panose="020B0503020204020204" charset="-122"/>
                <a:ea typeface="微软雅黑" panose="020B0503020204020204" charset="-122"/>
                <a:sym typeface="+mn-ea"/>
              </a:rPr>
              <a:t>（六）强迫选择式发问：</a:t>
            </a:r>
            <a:r>
              <a:rPr lang="zh-CN" sz="2000">
                <a:latin typeface="微软雅黑" panose="020B0503020204020204" charset="-122"/>
                <a:ea typeface="微软雅黑" panose="020B0503020204020204" charset="-122"/>
                <a:sym typeface="+mn-ea"/>
              </a:rPr>
              <a:t>强迫选择式发问旨在将己方的意见抛给对方，</a:t>
            </a:r>
          </a:p>
          <a:p>
            <a:pPr marL="0" lvl="0" indent="0">
              <a:lnSpc>
                <a:spcPct val="200000"/>
              </a:lnSpc>
              <a:spcBef>
                <a:spcPct val="0"/>
              </a:spcBef>
              <a:buNone/>
            </a:pPr>
            <a:r>
              <a:rPr lang="zh-CN" sz="2000">
                <a:latin typeface="微软雅黑" panose="020B0503020204020204" charset="-122"/>
                <a:ea typeface="微软雅黑" panose="020B0503020204020204" charset="-122"/>
                <a:sym typeface="+mn-ea"/>
              </a:rPr>
              <a:t>                                     让对方在一个规定的范围内进行选择回答</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b="1">
                <a:latin typeface="微软雅黑" panose="020B0503020204020204" charset="-122"/>
                <a:ea typeface="微软雅黑" panose="020B0503020204020204" charset="-122"/>
                <a:sym typeface="+mn-ea"/>
              </a:rPr>
              <a:t>（七）</a:t>
            </a:r>
            <a:r>
              <a:rPr lang="zh-CN" sz="2000" b="1" u="sng">
                <a:solidFill>
                  <a:srgbClr val="C00000"/>
                </a:solidFill>
                <a:latin typeface="微软雅黑" panose="020B0503020204020204" charset="-122"/>
                <a:ea typeface="微软雅黑" panose="020B0503020204020204" charset="-122"/>
                <a:sym typeface="+mn-ea"/>
              </a:rPr>
              <a:t>证明式发问</a:t>
            </a:r>
            <a:r>
              <a:rPr lang="zh-CN" sz="2000" b="1">
                <a:latin typeface="微软雅黑" panose="020B0503020204020204" charset="-122"/>
                <a:ea typeface="微软雅黑" panose="020B0503020204020204" charset="-122"/>
                <a:sym typeface="+mn-ea"/>
              </a:rPr>
              <a:t>：</a:t>
            </a:r>
            <a:r>
              <a:rPr lang="zh-CN" sz="2000">
                <a:latin typeface="微软雅黑" panose="020B0503020204020204" charset="-122"/>
                <a:ea typeface="微软雅黑" panose="020B0503020204020204" charset="-122"/>
                <a:sym typeface="+mn-ea"/>
              </a:rPr>
              <a:t>证明式发问旨在通过己方的提问，使对方对问题作出证明或理解。</a:t>
            </a:r>
          </a:p>
          <a:p>
            <a:pPr marL="0" lvl="0" indent="0">
              <a:lnSpc>
                <a:spcPct val="200000"/>
              </a:lnSpc>
              <a:spcBef>
                <a:spcPct val="0"/>
              </a:spcBef>
              <a:buNone/>
            </a:pPr>
            <a:r>
              <a:rPr lang="zh-CN" sz="2000">
                <a:latin typeface="微软雅黑" panose="020B0503020204020204" charset="-122"/>
                <a:ea typeface="微软雅黑" panose="020B0503020204020204" charset="-122"/>
                <a:sym typeface="+mn-ea"/>
              </a:rPr>
              <a:t>            </a:t>
            </a:r>
            <a:r>
              <a:rPr lang="en-US" altLang="zh-CN" sz="2000">
                <a:latin typeface="楷体" panose="02010609060101010101" charset="-122"/>
                <a:ea typeface="楷体" panose="02010609060101010101" charset="-122"/>
                <a:sym typeface="+mn-ea"/>
              </a:rPr>
              <a:t>“</a:t>
            </a:r>
            <a:r>
              <a:rPr lang="zh-CN" altLang="en-US" sz="2000">
                <a:latin typeface="楷体" panose="02010609060101010101" charset="-122"/>
                <a:ea typeface="楷体" panose="02010609060101010101" charset="-122"/>
                <a:sym typeface="+mn-ea"/>
              </a:rPr>
              <a:t>为什么要更改原已定好的计划呢，请说明道理好吗？</a:t>
            </a:r>
            <a:r>
              <a:rPr lang="en-US" altLang="zh-CN" sz="2000">
                <a:latin typeface="楷体" panose="02010609060101010101" charset="-122"/>
                <a:ea typeface="楷体" panose="02010609060101010101" charset="-122"/>
                <a:sym typeface="+mn-ea"/>
              </a:rPr>
              <a:t>”</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一、商务谈判中发问的类型</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a:t>
            </a:r>
            <a:r>
              <a:rPr lang="zh-CN" altLang="en-US" sz="2800">
                <a:latin typeface="方正清刻本悦宋简体" panose="02000000000000000000" charset="-122"/>
                <a:ea typeface="方正清刻本悦宋简体" panose="02000000000000000000" charset="-122"/>
                <a:sym typeface="+mn-ea"/>
              </a:rPr>
              <a:t>第二节 国际商务谈判的种类</a:t>
            </a:r>
            <a:r>
              <a:rPr lang="zh-CN" altLang="en-US" sz="3200">
                <a:solidFill>
                  <a:schemeClr val="tx1"/>
                </a:solidFill>
                <a:latin typeface="方正清刻本悦宋简体" panose="02000000000000000000" charset="-122"/>
                <a:ea typeface="方正清刻本悦宋简体" panose="02000000000000000000" charset="-122"/>
              </a:rPr>
              <a:t>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六、按照谈判的内容来划分</a:t>
            </a:r>
            <a:endParaRPr lang="zh-CN" altLang="en-US" sz="2400" b="1">
              <a:solidFill>
                <a:srgbClr val="0000CC"/>
              </a:solidFill>
              <a:latin typeface="方正清刻本悦宋简体" panose="02000000000000000000" charset="-122"/>
              <a:ea typeface="方正清刻本悦宋简体" panose="02000000000000000000" charset="-122"/>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855345" y="895985"/>
            <a:ext cx="10662285" cy="6055995"/>
          </a:xfrm>
          <a:prstGeom prst="rect">
            <a:avLst/>
          </a:prstGeom>
        </p:spPr>
      </p:pic>
      <p:sp>
        <p:nvSpPr>
          <p:cNvPr id="7" name="五边形 6"/>
          <p:cNvSpPr/>
          <p:nvPr/>
        </p:nvSpPr>
        <p:spPr>
          <a:xfrm flipH="1">
            <a:off x="1231265" y="47390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1406525" y="47561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
        <p:nvSpPr>
          <p:cNvPr id="8" name="五边形 7"/>
          <p:cNvSpPr/>
          <p:nvPr/>
        </p:nvSpPr>
        <p:spPr>
          <a:xfrm flipH="1">
            <a:off x="3215005" y="1986280"/>
            <a:ext cx="1187450" cy="371475"/>
          </a:xfrm>
          <a:prstGeom prst="homePlate">
            <a:avLst/>
          </a:prstGeom>
          <a:solidFill>
            <a:srgbClr val="00B05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9" name="TextBox 4"/>
          <p:cNvSpPr txBox="1"/>
          <p:nvPr/>
        </p:nvSpPr>
        <p:spPr>
          <a:xfrm>
            <a:off x="3321368" y="1986280"/>
            <a:ext cx="1081087" cy="338138"/>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名词解释</a:t>
            </a:r>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第三节  国际商务谈判中“问”的技巧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（八）</a:t>
            </a:r>
            <a:r>
              <a:rPr lang="zh-CN" sz="2000" b="1" u="sng">
                <a:solidFill>
                  <a:srgbClr val="C00000"/>
                </a:solidFill>
                <a:latin typeface="微软雅黑" panose="020B0503020204020204" charset="-122"/>
                <a:ea typeface="微软雅黑" panose="020B0503020204020204" charset="-122"/>
              </a:rPr>
              <a:t>多层次式发问</a:t>
            </a:r>
            <a:r>
              <a:rPr lang="zh-CN" sz="2000" b="1">
                <a:latin typeface="微软雅黑" panose="020B0503020204020204" charset="-122"/>
                <a:ea typeface="微软雅黑" panose="020B0503020204020204" charset="-122"/>
              </a:rPr>
              <a:t>：</a:t>
            </a:r>
            <a:r>
              <a:rPr lang="zh-CN" sz="2000">
                <a:latin typeface="微软雅黑" panose="020B0503020204020204" charset="-122"/>
                <a:ea typeface="微软雅黑" panose="020B0503020204020204" charset="-122"/>
              </a:rPr>
              <a:t>是含有多种主题的问句，即</a:t>
            </a:r>
            <a:r>
              <a:rPr lang="zh-CN" sz="2000" u="sng">
                <a:solidFill>
                  <a:srgbClr val="C00000"/>
                </a:solidFill>
                <a:latin typeface="微软雅黑" panose="020B0503020204020204" charset="-122"/>
                <a:ea typeface="微软雅黑" panose="020B0503020204020204" charset="-122"/>
              </a:rPr>
              <a:t>一个问句中包含有多种内容</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这类问句因含有过多的主题而使对方难于周全把握，许多心理学家认为，一个问题最好</a:t>
            </a:r>
          </a:p>
          <a:p>
            <a:pPr marL="0" lvl="0" indent="0">
              <a:lnSpc>
                <a:spcPct val="200000"/>
              </a:lnSpc>
              <a:spcBef>
                <a:spcPct val="0"/>
              </a:spcBef>
              <a:buNone/>
            </a:pPr>
            <a:r>
              <a:rPr lang="zh-CN" sz="2000">
                <a:latin typeface="微软雅黑" panose="020B0503020204020204" charset="-122"/>
                <a:ea typeface="微软雅黑" panose="020B0503020204020204" charset="-122"/>
              </a:rPr>
              <a:t>          只包括1个主题，最多不能超过3个主题。当然，在一定情况下也可以灵活掌握。</a:t>
            </a:r>
          </a:p>
          <a:p>
            <a:pPr marL="0" lvl="0" indent="0">
              <a:lnSpc>
                <a:spcPct val="200000"/>
              </a:lnSpc>
              <a:spcBef>
                <a:spcPct val="0"/>
              </a:spcBef>
              <a:buNone/>
            </a:pPr>
            <a:r>
              <a:rPr lang="zh-CN" sz="2000">
                <a:latin typeface="微软雅黑" panose="020B0503020204020204" charset="-122"/>
                <a:ea typeface="微软雅黑" panose="020B0503020204020204" charset="-122"/>
              </a:rPr>
              <a:t>         </a:t>
            </a:r>
            <a:r>
              <a:rPr lang="en-US" altLang="zh-CN" sz="2000">
                <a:latin typeface="楷体" panose="02010609060101010101" charset="-122"/>
                <a:ea typeface="楷体" panose="02010609060101010101" charset="-122"/>
              </a:rPr>
              <a:t>“</a:t>
            </a:r>
            <a:r>
              <a:rPr lang="zh-CN" altLang="en-US" sz="2000">
                <a:latin typeface="楷体" panose="02010609060101010101" charset="-122"/>
                <a:ea typeface="楷体" panose="02010609060101010101" charset="-122"/>
              </a:rPr>
              <a:t>贵国当地的水质、电力资源、运输状况以及自然资源情况怎样？</a:t>
            </a:r>
            <a:r>
              <a:rPr lang="en-US" altLang="zh-CN" sz="2000">
                <a:latin typeface="楷体" panose="02010609060101010101" charset="-122"/>
                <a:ea typeface="楷体" panose="02010609060101010101" charset="-122"/>
              </a:rPr>
              <a:t>”</a:t>
            </a:r>
          </a:p>
          <a:p>
            <a:pPr marL="0" lvl="0" indent="0">
              <a:lnSpc>
                <a:spcPct val="200000"/>
              </a:lnSpc>
              <a:spcBef>
                <a:spcPct val="0"/>
              </a:spcBef>
              <a:buNone/>
            </a:pPr>
            <a:r>
              <a:rPr lang="zh-CN" sz="2000" b="1">
                <a:latin typeface="微软雅黑" panose="020B0503020204020204" charset="-122"/>
                <a:ea typeface="微软雅黑" panose="020B0503020204020204" charset="-122"/>
              </a:rPr>
              <a:t>（九）诱导式发问：</a:t>
            </a:r>
            <a:r>
              <a:rPr lang="zh-CN" sz="2000">
                <a:latin typeface="微软雅黑" panose="020B0503020204020204" charset="-122"/>
                <a:ea typeface="微软雅黑" panose="020B0503020204020204" charset="-122"/>
              </a:rPr>
              <a:t>旨在开渠引水，对对方的答案给予强烈的暗示，使对方的回答符合己方预期的目的。</a:t>
            </a:r>
            <a:r>
              <a:rPr lang="en-US" altLang="zh-CN" sz="2000">
                <a:latin typeface="楷体" panose="02010609060101010101" charset="-122"/>
                <a:ea typeface="楷体" panose="02010609060101010101" charset="-122"/>
              </a:rPr>
              <a:t>“</a:t>
            </a:r>
            <a:r>
              <a:rPr lang="zh-CN" altLang="en-US" sz="2000">
                <a:latin typeface="楷体" panose="02010609060101010101" charset="-122"/>
                <a:ea typeface="楷体" panose="02010609060101010101" charset="-122"/>
              </a:rPr>
              <a:t>贵方如果违约是要承担责任的，对不对？</a:t>
            </a:r>
            <a:r>
              <a:rPr lang="en-US" altLang="zh-CN" sz="2000">
                <a:latin typeface="楷体" panose="02010609060101010101" charset="-122"/>
                <a:ea typeface="楷体" panose="02010609060101010101" charset="-122"/>
              </a:rPr>
              <a:t>”</a:t>
            </a:r>
          </a:p>
          <a:p>
            <a:pPr marL="0" lvl="0" indent="0">
              <a:lnSpc>
                <a:spcPct val="200000"/>
              </a:lnSpc>
              <a:spcBef>
                <a:spcPct val="0"/>
              </a:spcBef>
              <a:buNone/>
            </a:pPr>
            <a:r>
              <a:rPr lang="zh-CN" sz="2000" b="1">
                <a:latin typeface="微软雅黑" panose="020B0503020204020204" charset="-122"/>
                <a:ea typeface="微软雅黑" panose="020B0503020204020204" charset="-122"/>
              </a:rPr>
              <a:t>（十）协商式发问：</a:t>
            </a:r>
            <a:r>
              <a:rPr lang="zh-CN" sz="2000">
                <a:latin typeface="微软雅黑" panose="020B0503020204020204" charset="-122"/>
                <a:ea typeface="微软雅黑" panose="020B0503020204020204" charset="-122"/>
              </a:rPr>
              <a:t>是指为使对方同意自己的观点，采用商量的口吻向对方发问。</a:t>
            </a:r>
          </a:p>
          <a:p>
            <a:pPr marL="0" lvl="0" indent="0">
              <a:lnSpc>
                <a:spcPct val="200000"/>
              </a:lnSpc>
              <a:spcBef>
                <a:spcPct val="0"/>
              </a:spcBef>
              <a:buNone/>
            </a:pPr>
            <a:r>
              <a:rPr lang="zh-CN" sz="2000">
                <a:latin typeface="微软雅黑" panose="020B0503020204020204" charset="-122"/>
                <a:ea typeface="微软雅黑" panose="020B0503020204020204" charset="-122"/>
              </a:rPr>
              <a:t>         </a:t>
            </a:r>
            <a:r>
              <a:rPr lang="en-US" altLang="zh-CN" sz="2000">
                <a:latin typeface="楷体" panose="02010609060101010101" charset="-122"/>
                <a:ea typeface="楷体" panose="02010609060101010101" charset="-122"/>
              </a:rPr>
              <a:t>“</a:t>
            </a:r>
            <a:r>
              <a:rPr lang="zh-CN" altLang="en-US" sz="2000">
                <a:latin typeface="楷体" panose="02010609060101010101" charset="-122"/>
                <a:ea typeface="楷体" panose="02010609060101010101" charset="-122"/>
              </a:rPr>
              <a:t>你看给我放的折扣定为</a:t>
            </a:r>
            <a:r>
              <a:rPr lang="en-US" altLang="zh-CN" sz="2000">
                <a:latin typeface="楷体" panose="02010609060101010101" charset="-122"/>
                <a:ea typeface="楷体" panose="02010609060101010101" charset="-122"/>
              </a:rPr>
              <a:t>3%</a:t>
            </a:r>
            <a:r>
              <a:rPr lang="zh-CN" altLang="en-US" sz="2000">
                <a:latin typeface="楷体" panose="02010609060101010101" charset="-122"/>
                <a:ea typeface="楷体" panose="02010609060101010101" charset="-122"/>
              </a:rPr>
              <a:t>是否妥当？</a:t>
            </a:r>
            <a:r>
              <a:rPr lang="en-US" altLang="zh-CN" sz="2000">
                <a:latin typeface="楷体" panose="02010609060101010101" charset="-122"/>
                <a:ea typeface="楷体" panose="02010609060101010101"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一、商务谈判中发问的类型</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“您说可以如期履约，有什么事实可以说明吗？”这种谈判发问类型属于（）</a:t>
            </a:r>
          </a:p>
          <a:p>
            <a:pPr marL="0" lvl="0" indent="0">
              <a:lnSpc>
                <a:spcPct val="200000"/>
              </a:lnSpc>
              <a:spcBef>
                <a:spcPct val="0"/>
              </a:spcBef>
              <a:buNone/>
            </a:pPr>
            <a:r>
              <a:rPr sz="2000">
                <a:latin typeface="微软雅黑" panose="020B0503020204020204" charset="-122"/>
                <a:ea typeface="微软雅黑" panose="020B0503020204020204" charset="-122"/>
              </a:rPr>
              <a:t>A.澄清式发问</a:t>
            </a:r>
          </a:p>
          <a:p>
            <a:pPr marL="0" lvl="0" indent="0">
              <a:lnSpc>
                <a:spcPct val="200000"/>
              </a:lnSpc>
              <a:spcBef>
                <a:spcPct val="0"/>
              </a:spcBef>
              <a:buNone/>
            </a:pPr>
            <a:r>
              <a:rPr sz="2000">
                <a:latin typeface="微软雅黑" panose="020B0503020204020204" charset="-122"/>
                <a:ea typeface="微软雅黑" panose="020B0503020204020204" charset="-122"/>
              </a:rPr>
              <a:t>B.探索式发问</a:t>
            </a:r>
          </a:p>
          <a:p>
            <a:pPr marL="0" lvl="0" indent="0">
              <a:lnSpc>
                <a:spcPct val="200000"/>
              </a:lnSpc>
              <a:spcBef>
                <a:spcPct val="0"/>
              </a:spcBef>
              <a:buNone/>
            </a:pPr>
            <a:r>
              <a:rPr sz="2000">
                <a:latin typeface="微软雅黑" panose="020B0503020204020204" charset="-122"/>
                <a:ea typeface="微软雅黑" panose="020B0503020204020204" charset="-122"/>
              </a:rPr>
              <a:t>C.强调式发问</a:t>
            </a:r>
          </a:p>
          <a:p>
            <a:pPr marL="0" lvl="0" indent="0">
              <a:lnSpc>
                <a:spcPct val="200000"/>
              </a:lnSpc>
              <a:spcBef>
                <a:spcPct val="0"/>
              </a:spcBef>
              <a:buNone/>
            </a:pPr>
            <a:r>
              <a:rPr sz="2000">
                <a:latin typeface="微软雅黑" panose="020B0503020204020204" charset="-122"/>
                <a:ea typeface="微软雅黑" panose="020B0503020204020204" charset="-122"/>
              </a:rPr>
              <a:t>D.借助式发问</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“您说可以如期履约，有什么事实可以说明吗？”这种谈判发问类型属于（）</a:t>
            </a:r>
          </a:p>
          <a:p>
            <a:pPr marL="0" lvl="0" indent="0">
              <a:lnSpc>
                <a:spcPct val="200000"/>
              </a:lnSpc>
              <a:spcBef>
                <a:spcPct val="0"/>
              </a:spcBef>
              <a:buNone/>
            </a:pPr>
            <a:r>
              <a:rPr sz="2000">
                <a:latin typeface="微软雅黑" panose="020B0503020204020204" charset="-122"/>
                <a:ea typeface="微软雅黑" panose="020B0503020204020204" charset="-122"/>
              </a:rPr>
              <a:t>A.澄清式发问</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B.探索式发问</a:t>
            </a:r>
          </a:p>
          <a:p>
            <a:pPr marL="0" lvl="0" indent="0">
              <a:lnSpc>
                <a:spcPct val="200000"/>
              </a:lnSpc>
              <a:spcBef>
                <a:spcPct val="0"/>
              </a:spcBef>
              <a:buNone/>
            </a:pPr>
            <a:r>
              <a:rPr sz="2000">
                <a:latin typeface="微软雅黑" panose="020B0503020204020204" charset="-122"/>
                <a:ea typeface="微软雅黑" panose="020B0503020204020204" charset="-122"/>
              </a:rPr>
              <a:t>C.强调式发问</a:t>
            </a:r>
          </a:p>
          <a:p>
            <a:pPr marL="0" lvl="0" indent="0">
              <a:lnSpc>
                <a:spcPct val="200000"/>
              </a:lnSpc>
              <a:spcBef>
                <a:spcPct val="0"/>
              </a:spcBef>
              <a:buNone/>
            </a:pPr>
            <a:r>
              <a:rPr sz="2000">
                <a:latin typeface="微软雅黑" panose="020B0503020204020204" charset="-122"/>
                <a:ea typeface="微软雅黑" panose="020B0503020204020204" charset="-122"/>
              </a:rPr>
              <a:t>D.借助式发问</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“按照贵方要求，我们的观点不是已经阐述清楚了吗?”这种谈判发问类型属于（）</a:t>
            </a:r>
          </a:p>
          <a:p>
            <a:pPr marL="0" lvl="0" indent="0">
              <a:lnSpc>
                <a:spcPct val="200000"/>
              </a:lnSpc>
              <a:spcBef>
                <a:spcPct val="0"/>
              </a:spcBef>
              <a:buNone/>
            </a:pPr>
            <a:r>
              <a:rPr sz="2000">
                <a:latin typeface="微软雅黑" panose="020B0503020204020204" charset="-122"/>
                <a:ea typeface="微软雅黑" panose="020B0503020204020204" charset="-122"/>
              </a:rPr>
              <a:t>  A．澄清式发问      </a:t>
            </a:r>
          </a:p>
          <a:p>
            <a:pPr marL="0" lvl="0" indent="0">
              <a:lnSpc>
                <a:spcPct val="200000"/>
              </a:lnSpc>
              <a:spcBef>
                <a:spcPct val="0"/>
              </a:spcBef>
              <a:buNone/>
            </a:pPr>
            <a:r>
              <a:rPr sz="2000">
                <a:latin typeface="微软雅黑" panose="020B0503020204020204" charset="-122"/>
                <a:ea typeface="微软雅黑" panose="020B0503020204020204" charset="-122"/>
              </a:rPr>
              <a:t>  B．探索式发问      </a:t>
            </a:r>
          </a:p>
          <a:p>
            <a:pPr marL="0" lvl="0" indent="0">
              <a:lnSpc>
                <a:spcPct val="200000"/>
              </a:lnSpc>
              <a:spcBef>
                <a:spcPct val="0"/>
              </a:spcBef>
              <a:buNone/>
            </a:pPr>
            <a:r>
              <a:rPr sz="2000">
                <a:latin typeface="微软雅黑" panose="020B0503020204020204" charset="-122"/>
                <a:ea typeface="微软雅黑" panose="020B0503020204020204" charset="-122"/>
              </a:rPr>
              <a:t>  C．强调式发问      </a:t>
            </a:r>
          </a:p>
          <a:p>
            <a:pPr marL="0" lvl="0" indent="0">
              <a:lnSpc>
                <a:spcPct val="200000"/>
              </a:lnSpc>
              <a:spcBef>
                <a:spcPct val="0"/>
              </a:spcBef>
              <a:buNone/>
            </a:pPr>
            <a:r>
              <a:rPr sz="2000">
                <a:latin typeface="微软雅黑" panose="020B0503020204020204" charset="-122"/>
                <a:ea typeface="微软雅黑" panose="020B0503020204020204" charset="-122"/>
              </a:rPr>
              <a:t>  D. 借助式发问</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“按照贵方要求，我们的观点不是已经阐述清楚了吗?”这种谈判发问类型属于（）</a:t>
            </a:r>
          </a:p>
          <a:p>
            <a:pPr marL="0" lvl="0" indent="0">
              <a:lnSpc>
                <a:spcPct val="200000"/>
              </a:lnSpc>
              <a:spcBef>
                <a:spcPct val="0"/>
              </a:spcBef>
              <a:buNone/>
            </a:pPr>
            <a:r>
              <a:rPr sz="2000">
                <a:latin typeface="微软雅黑" panose="020B0503020204020204" charset="-122"/>
                <a:ea typeface="微软雅黑" panose="020B0503020204020204" charset="-122"/>
              </a:rPr>
              <a:t>  A．澄清式发问      </a:t>
            </a:r>
          </a:p>
          <a:p>
            <a:pPr marL="0" lvl="0" indent="0">
              <a:lnSpc>
                <a:spcPct val="200000"/>
              </a:lnSpc>
              <a:spcBef>
                <a:spcPct val="0"/>
              </a:spcBef>
              <a:buNone/>
            </a:pPr>
            <a:r>
              <a:rPr sz="2000">
                <a:latin typeface="微软雅黑" panose="020B0503020204020204" charset="-122"/>
                <a:ea typeface="微软雅黑" panose="020B0503020204020204" charset="-122"/>
              </a:rPr>
              <a:t>  B．探索式发问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  C．强调式发问  </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  D. 借助式发问</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第三节  国际商务谈判中“问”的技巧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（一）在</a:t>
            </a:r>
            <a:r>
              <a:rPr lang="zh-CN" sz="2000" u="sng">
                <a:solidFill>
                  <a:srgbClr val="C00000"/>
                </a:solidFill>
                <a:latin typeface="微软雅黑" panose="020B0503020204020204" charset="-122"/>
                <a:ea typeface="微软雅黑" panose="020B0503020204020204" charset="-122"/>
              </a:rPr>
              <a:t>对方发言完毕</a:t>
            </a:r>
            <a:r>
              <a:rPr lang="zh-CN" sz="2000">
                <a:latin typeface="微软雅黑" panose="020B0503020204020204" charset="-122"/>
                <a:ea typeface="微软雅黑" panose="020B0503020204020204" charset="-122"/>
              </a:rPr>
              <a:t>之后提问</a:t>
            </a:r>
          </a:p>
          <a:p>
            <a:pPr marL="0" lvl="0" indent="0">
              <a:lnSpc>
                <a:spcPct val="200000"/>
              </a:lnSpc>
              <a:spcBef>
                <a:spcPct val="0"/>
              </a:spcBef>
              <a:buNone/>
            </a:pPr>
            <a:r>
              <a:rPr lang="zh-CN" sz="2000">
                <a:latin typeface="微软雅黑" panose="020B0503020204020204" charset="-122"/>
                <a:ea typeface="微软雅黑" panose="020B0503020204020204" charset="-122"/>
              </a:rPr>
              <a:t>（二）在</a:t>
            </a:r>
            <a:r>
              <a:rPr lang="zh-CN" sz="2000" u="sng">
                <a:solidFill>
                  <a:srgbClr val="C00000"/>
                </a:solidFill>
                <a:latin typeface="微软雅黑" panose="020B0503020204020204" charset="-122"/>
                <a:ea typeface="微软雅黑" panose="020B0503020204020204" charset="-122"/>
              </a:rPr>
              <a:t>对方发言停顿和间歇</a:t>
            </a:r>
            <a:r>
              <a:rPr lang="zh-CN" sz="2000">
                <a:latin typeface="微软雅黑" panose="020B0503020204020204" charset="-122"/>
                <a:ea typeface="微软雅黑" panose="020B0503020204020204" charset="-122"/>
              </a:rPr>
              <a:t>时提问</a:t>
            </a:r>
          </a:p>
          <a:p>
            <a:pPr marL="0" lvl="0" indent="0">
              <a:lnSpc>
                <a:spcPct val="200000"/>
              </a:lnSpc>
              <a:spcBef>
                <a:spcPct val="0"/>
              </a:spcBef>
              <a:buNone/>
            </a:pPr>
            <a:r>
              <a:rPr lang="zh-CN" sz="2000">
                <a:latin typeface="微软雅黑" panose="020B0503020204020204" charset="-122"/>
                <a:ea typeface="微软雅黑" panose="020B0503020204020204" charset="-122"/>
              </a:rPr>
              <a:t>（三）在议程规定的</a:t>
            </a:r>
            <a:r>
              <a:rPr lang="zh-CN" sz="2000" u="sng">
                <a:solidFill>
                  <a:srgbClr val="C00000"/>
                </a:solidFill>
                <a:latin typeface="微软雅黑" panose="020B0503020204020204" charset="-122"/>
                <a:ea typeface="微软雅黑" panose="020B0503020204020204" charset="-122"/>
              </a:rPr>
              <a:t>辩论时间</a:t>
            </a:r>
            <a:r>
              <a:rPr lang="zh-CN" sz="2000">
                <a:latin typeface="微软雅黑" panose="020B0503020204020204" charset="-122"/>
                <a:ea typeface="微软雅黑" panose="020B0503020204020204" charset="-122"/>
              </a:rPr>
              <a:t>提问</a:t>
            </a:r>
          </a:p>
          <a:p>
            <a:pPr marL="0" lvl="0" indent="0">
              <a:lnSpc>
                <a:spcPct val="200000"/>
              </a:lnSpc>
              <a:spcBef>
                <a:spcPct val="0"/>
              </a:spcBef>
              <a:buNone/>
            </a:pPr>
            <a:r>
              <a:rPr lang="zh-CN" sz="2000">
                <a:latin typeface="微软雅黑" panose="020B0503020204020204" charset="-122"/>
                <a:ea typeface="微软雅黑" panose="020B0503020204020204" charset="-122"/>
              </a:rPr>
              <a:t>（四）在</a:t>
            </a:r>
            <a:r>
              <a:rPr lang="zh-CN" sz="2000" u="sng">
                <a:solidFill>
                  <a:srgbClr val="C00000"/>
                </a:solidFill>
                <a:latin typeface="微软雅黑" panose="020B0503020204020204" charset="-122"/>
                <a:ea typeface="微软雅黑" panose="020B0503020204020204" charset="-122"/>
              </a:rPr>
              <a:t>己方发言前后</a:t>
            </a:r>
            <a:r>
              <a:rPr lang="zh-CN" sz="2000">
                <a:latin typeface="微软雅黑" panose="020B0503020204020204" charset="-122"/>
                <a:ea typeface="微软雅黑" panose="020B0503020204020204" charset="-122"/>
              </a:rPr>
              <a:t>提问</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二、提问的时机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第三节  国际商务谈判中“问”的技巧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（一）要预先</a:t>
            </a:r>
            <a:r>
              <a:rPr lang="zh-CN" sz="2000" u="sng">
                <a:solidFill>
                  <a:srgbClr val="C00000"/>
                </a:solidFill>
                <a:latin typeface="微软雅黑" panose="020B0503020204020204" charset="-122"/>
                <a:ea typeface="微软雅黑" panose="020B0503020204020204" charset="-122"/>
              </a:rPr>
              <a:t>准备</a:t>
            </a:r>
            <a:r>
              <a:rPr lang="zh-CN" sz="2000">
                <a:latin typeface="微软雅黑" panose="020B0503020204020204" charset="-122"/>
                <a:ea typeface="微软雅黑" panose="020B0503020204020204" charset="-122"/>
              </a:rPr>
              <a:t>好问题</a:t>
            </a:r>
          </a:p>
          <a:p>
            <a:pPr marL="0" lvl="0" indent="0">
              <a:lnSpc>
                <a:spcPct val="200000"/>
              </a:lnSpc>
              <a:spcBef>
                <a:spcPct val="0"/>
              </a:spcBef>
              <a:buNone/>
            </a:pPr>
            <a:r>
              <a:rPr lang="zh-CN" sz="2000">
                <a:latin typeface="微软雅黑" panose="020B0503020204020204" charset="-122"/>
                <a:ea typeface="微软雅黑" panose="020B0503020204020204" charset="-122"/>
              </a:rPr>
              <a:t>（二）要避免提出那些可能会</a:t>
            </a:r>
            <a:r>
              <a:rPr lang="zh-CN" sz="2000" u="sng">
                <a:solidFill>
                  <a:srgbClr val="C00000"/>
                </a:solidFill>
                <a:latin typeface="微软雅黑" panose="020B0503020204020204" charset="-122"/>
                <a:ea typeface="微软雅黑" panose="020B0503020204020204" charset="-122"/>
              </a:rPr>
              <a:t>阻碍对方让步</a:t>
            </a:r>
            <a:r>
              <a:rPr lang="zh-CN" sz="2000">
                <a:latin typeface="微软雅黑" panose="020B0503020204020204" charset="-122"/>
                <a:ea typeface="微软雅黑" panose="020B0503020204020204" charset="-122"/>
              </a:rPr>
              <a:t>的问题</a:t>
            </a:r>
          </a:p>
          <a:p>
            <a:pPr marL="0" lvl="0" indent="0">
              <a:lnSpc>
                <a:spcPct val="200000"/>
              </a:lnSpc>
              <a:spcBef>
                <a:spcPct val="0"/>
              </a:spcBef>
              <a:buNone/>
            </a:pPr>
            <a:r>
              <a:rPr lang="zh-CN" sz="2000">
                <a:latin typeface="微软雅黑" panose="020B0503020204020204" charset="-122"/>
                <a:ea typeface="微软雅黑" panose="020B0503020204020204" charset="-122"/>
              </a:rPr>
              <a:t>（三）不</a:t>
            </a:r>
            <a:r>
              <a:rPr lang="zh-CN" sz="2000" u="sng">
                <a:solidFill>
                  <a:srgbClr val="C00000"/>
                </a:solidFill>
                <a:latin typeface="微软雅黑" panose="020B0503020204020204" charset="-122"/>
                <a:ea typeface="微软雅黑" panose="020B0503020204020204" charset="-122"/>
              </a:rPr>
              <a:t>强行追问</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rPr>
              <a:t>（四）既不要以</a:t>
            </a:r>
            <a:r>
              <a:rPr lang="zh-CN" sz="2000" u="sng">
                <a:solidFill>
                  <a:srgbClr val="C00000"/>
                </a:solidFill>
                <a:latin typeface="微软雅黑" panose="020B0503020204020204" charset="-122"/>
                <a:ea typeface="微软雅黑" panose="020B0503020204020204" charset="-122"/>
              </a:rPr>
              <a:t>法官</a:t>
            </a:r>
            <a:r>
              <a:rPr lang="zh-CN" sz="2000">
                <a:latin typeface="微软雅黑" panose="020B0503020204020204" charset="-122"/>
                <a:ea typeface="微软雅黑" panose="020B0503020204020204" charset="-122"/>
              </a:rPr>
              <a:t>的态度来询问对方，也不要</a:t>
            </a:r>
            <a:r>
              <a:rPr lang="zh-CN" sz="2000" u="sng">
                <a:solidFill>
                  <a:srgbClr val="C00000"/>
                </a:solidFill>
                <a:latin typeface="微软雅黑" panose="020B0503020204020204" charset="-122"/>
                <a:ea typeface="微软雅黑" panose="020B0503020204020204" charset="-122"/>
              </a:rPr>
              <a:t>接连不断</a:t>
            </a:r>
            <a:r>
              <a:rPr lang="zh-CN" sz="2000">
                <a:latin typeface="微软雅黑" panose="020B0503020204020204" charset="-122"/>
                <a:ea typeface="微软雅黑" panose="020B0503020204020204" charset="-122"/>
              </a:rPr>
              <a:t>地提问题</a:t>
            </a:r>
          </a:p>
          <a:p>
            <a:pPr marL="0" lvl="0" indent="0">
              <a:lnSpc>
                <a:spcPct val="200000"/>
              </a:lnSpc>
              <a:spcBef>
                <a:spcPct val="0"/>
              </a:spcBef>
              <a:buNone/>
            </a:pPr>
            <a:r>
              <a:rPr lang="zh-CN" sz="2000">
                <a:latin typeface="微软雅黑" panose="020B0503020204020204" charset="-122"/>
                <a:ea typeface="微软雅黑" panose="020B0503020204020204" charset="-122"/>
              </a:rPr>
              <a:t>（五）提出问题后应闭口不言，</a:t>
            </a:r>
            <a:r>
              <a:rPr lang="zh-CN" sz="2000" u="sng">
                <a:solidFill>
                  <a:srgbClr val="C00000"/>
                </a:solidFill>
                <a:latin typeface="微软雅黑" panose="020B0503020204020204" charset="-122"/>
                <a:ea typeface="微软雅黑" panose="020B0503020204020204" charset="-122"/>
              </a:rPr>
              <a:t>专心</a:t>
            </a:r>
            <a:r>
              <a:rPr lang="zh-CN" sz="2000">
                <a:latin typeface="微软雅黑" panose="020B0503020204020204" charset="-122"/>
                <a:ea typeface="微软雅黑" panose="020B0503020204020204" charset="-122"/>
              </a:rPr>
              <a:t>致志地等待对方作出回答</a:t>
            </a:r>
          </a:p>
          <a:p>
            <a:pPr marL="0" lvl="0" indent="0">
              <a:lnSpc>
                <a:spcPct val="200000"/>
              </a:lnSpc>
              <a:spcBef>
                <a:spcPct val="0"/>
              </a:spcBef>
              <a:buNone/>
            </a:pPr>
            <a:r>
              <a:rPr lang="zh-CN" sz="2000">
                <a:latin typeface="微软雅黑" panose="020B0503020204020204" charset="-122"/>
                <a:ea typeface="微软雅黑" panose="020B0503020204020204" charset="-122"/>
              </a:rPr>
              <a:t>（六）要以</a:t>
            </a:r>
            <a:r>
              <a:rPr lang="zh-CN" sz="2000" u="sng">
                <a:solidFill>
                  <a:srgbClr val="C00000"/>
                </a:solidFill>
                <a:latin typeface="微软雅黑" panose="020B0503020204020204" charset="-122"/>
                <a:ea typeface="微软雅黑" panose="020B0503020204020204" charset="-122"/>
              </a:rPr>
              <a:t>诚恳</a:t>
            </a:r>
            <a:r>
              <a:rPr lang="zh-CN" sz="2000">
                <a:latin typeface="微软雅黑" panose="020B0503020204020204" charset="-122"/>
                <a:ea typeface="微软雅黑" panose="020B0503020204020204" charset="-122"/>
              </a:rPr>
              <a:t>的态度来提问</a:t>
            </a:r>
          </a:p>
          <a:p>
            <a:pPr marL="0" lvl="0" indent="0">
              <a:lnSpc>
                <a:spcPct val="200000"/>
              </a:lnSpc>
              <a:spcBef>
                <a:spcPct val="0"/>
              </a:spcBef>
              <a:buNone/>
            </a:pPr>
            <a:r>
              <a:rPr lang="zh-CN" sz="2000">
                <a:latin typeface="微软雅黑" panose="020B0503020204020204" charset="-122"/>
                <a:ea typeface="微软雅黑" panose="020B0503020204020204" charset="-122"/>
              </a:rPr>
              <a:t>（七）提出问题的句子应尽量</a:t>
            </a:r>
            <a:r>
              <a:rPr lang="zh-CN" sz="2000" u="sng">
                <a:solidFill>
                  <a:srgbClr val="C00000"/>
                </a:solidFill>
                <a:latin typeface="微软雅黑" panose="020B0503020204020204" charset="-122"/>
                <a:ea typeface="微软雅黑" panose="020B0503020204020204" charset="-122"/>
              </a:rPr>
              <a:t>简短</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三、提问的要诀</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右大括号 2"/>
          <p:cNvSpPr/>
          <p:nvPr/>
        </p:nvSpPr>
        <p:spPr>
          <a:xfrm>
            <a:off x="8678545" y="2680335"/>
            <a:ext cx="556260" cy="149669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第三节  国际商务谈判中“问”的技巧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（一）在谈判中一般不应提出的问题</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1．不应提出带有</a:t>
            </a:r>
            <a:r>
              <a:rPr lang="zh-CN" sz="2000" u="sng">
                <a:solidFill>
                  <a:srgbClr val="C00000"/>
                </a:solidFill>
                <a:latin typeface="微软雅黑" panose="020B0503020204020204" charset="-122"/>
                <a:ea typeface="微软雅黑" panose="020B0503020204020204" charset="-122"/>
              </a:rPr>
              <a:t>敌意</a:t>
            </a:r>
            <a:r>
              <a:rPr lang="zh-CN" sz="2000">
                <a:latin typeface="微软雅黑" panose="020B0503020204020204" charset="-122"/>
                <a:ea typeface="微软雅黑" panose="020B0503020204020204" charset="-122"/>
              </a:rPr>
              <a:t>的问题</a:t>
            </a:r>
          </a:p>
          <a:p>
            <a:pPr marL="0" lvl="0" indent="0">
              <a:lnSpc>
                <a:spcPct val="200000"/>
              </a:lnSpc>
              <a:spcBef>
                <a:spcPct val="0"/>
              </a:spcBef>
              <a:buNone/>
            </a:pPr>
            <a:r>
              <a:rPr lang="zh-CN" sz="2000">
                <a:latin typeface="微软雅黑" panose="020B0503020204020204" charset="-122"/>
                <a:ea typeface="微软雅黑" panose="020B0503020204020204" charset="-122"/>
              </a:rPr>
              <a:t>    2．不应提出有关对方个人生活和工作方面的问题（</a:t>
            </a:r>
            <a:r>
              <a:rPr lang="zh-CN" sz="2000" u="sng">
                <a:solidFill>
                  <a:srgbClr val="C00000"/>
                </a:solidFill>
                <a:latin typeface="微软雅黑" panose="020B0503020204020204" charset="-122"/>
                <a:ea typeface="微软雅黑" panose="020B0503020204020204" charset="-122"/>
              </a:rPr>
              <a:t>隐私</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3．不要直接指责对方品质和信誉方面的问题（</a:t>
            </a:r>
            <a:r>
              <a:rPr lang="zh-CN" sz="2000" u="sng">
                <a:solidFill>
                  <a:srgbClr val="C00000"/>
                </a:solidFill>
                <a:latin typeface="微软雅黑" panose="020B0503020204020204" charset="-122"/>
                <a:ea typeface="微软雅黑" panose="020B0503020204020204" charset="-122"/>
              </a:rPr>
              <a:t>人品</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4．不要为了表现自己而故意提问（</a:t>
            </a:r>
            <a:r>
              <a:rPr lang="zh-CN" sz="2000" u="sng">
                <a:solidFill>
                  <a:srgbClr val="C00000"/>
                </a:solidFill>
                <a:latin typeface="微软雅黑" panose="020B0503020204020204" charset="-122"/>
                <a:ea typeface="微软雅黑" panose="020B0503020204020204" charset="-122"/>
              </a:rPr>
              <a:t>表现</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b="1">
                <a:latin typeface="微软雅黑" panose="020B0503020204020204" charset="-122"/>
                <a:ea typeface="微软雅黑" panose="020B0503020204020204" charset="-122"/>
              </a:rPr>
              <a:t>（二）注意提问的</a:t>
            </a:r>
            <a:r>
              <a:rPr lang="zh-CN" sz="2000" b="1" u="sng">
                <a:solidFill>
                  <a:srgbClr val="C00000"/>
                </a:solidFill>
                <a:latin typeface="微软雅黑" panose="020B0503020204020204" charset="-122"/>
                <a:ea typeface="微软雅黑" panose="020B0503020204020204" charset="-122"/>
              </a:rPr>
              <a:t>速度</a:t>
            </a:r>
          </a:p>
          <a:p>
            <a:pPr marL="0" lvl="0" indent="0">
              <a:lnSpc>
                <a:spcPct val="200000"/>
              </a:lnSpc>
              <a:spcBef>
                <a:spcPct val="0"/>
              </a:spcBef>
              <a:buNone/>
            </a:pPr>
            <a:r>
              <a:rPr lang="zh-CN" sz="2000" b="1">
                <a:latin typeface="微软雅黑" panose="020B0503020204020204" charset="-122"/>
                <a:ea typeface="微软雅黑" panose="020B0503020204020204" charset="-122"/>
              </a:rPr>
              <a:t>（三）注意对手的</a:t>
            </a:r>
            <a:r>
              <a:rPr lang="zh-CN" sz="2000" b="1" u="sng">
                <a:solidFill>
                  <a:srgbClr val="C00000"/>
                </a:solidFill>
                <a:latin typeface="微软雅黑" panose="020B0503020204020204" charset="-122"/>
                <a:ea typeface="微软雅黑" panose="020B0503020204020204" charset="-122"/>
              </a:rPr>
              <a:t>心境</a:t>
            </a:r>
            <a:endParaRPr lang="zh-CN" sz="2000" b="1">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 、提问时应注意的问题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第四节  国际商务谈判中“答”的技巧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一、回答问题之前，要给自己留有</a:t>
            </a:r>
            <a:r>
              <a:rPr lang="zh-CN" sz="2000" b="1" u="sng">
                <a:solidFill>
                  <a:srgbClr val="C00000"/>
                </a:solidFill>
                <a:latin typeface="微软雅黑" panose="020B0503020204020204" charset="-122"/>
                <a:ea typeface="微软雅黑" panose="020B0503020204020204" charset="-122"/>
              </a:rPr>
              <a:t>思考</a:t>
            </a:r>
            <a:r>
              <a:rPr lang="zh-CN" sz="2000" b="1">
                <a:latin typeface="微软雅黑" panose="020B0503020204020204" charset="-122"/>
                <a:ea typeface="微软雅黑" panose="020B0503020204020204" charset="-122"/>
              </a:rPr>
              <a:t>的时间</a:t>
            </a:r>
          </a:p>
          <a:p>
            <a:pPr marL="0" lvl="0" indent="0">
              <a:lnSpc>
                <a:spcPct val="200000"/>
              </a:lnSpc>
              <a:spcBef>
                <a:spcPct val="0"/>
              </a:spcBef>
              <a:buNone/>
            </a:pPr>
            <a:r>
              <a:rPr lang="zh-CN" sz="2000" b="1">
                <a:latin typeface="微软雅黑" panose="020B0503020204020204" charset="-122"/>
                <a:ea typeface="微软雅黑" panose="020B0503020204020204" charset="-122"/>
              </a:rPr>
              <a:t>二、 针对提问者的</a:t>
            </a:r>
            <a:r>
              <a:rPr lang="zh-CN" sz="2000" b="1" u="sng">
                <a:solidFill>
                  <a:srgbClr val="C00000"/>
                </a:solidFill>
                <a:latin typeface="微软雅黑" panose="020B0503020204020204" charset="-122"/>
                <a:ea typeface="微软雅黑" panose="020B0503020204020204" charset="-122"/>
              </a:rPr>
              <a:t>真实心理</a:t>
            </a:r>
            <a:r>
              <a:rPr lang="zh-CN" sz="2000" b="1">
                <a:latin typeface="微软雅黑" panose="020B0503020204020204" charset="-122"/>
                <a:ea typeface="微软雅黑" panose="020B0503020204020204" charset="-122"/>
              </a:rPr>
              <a:t>答复</a:t>
            </a:r>
          </a:p>
          <a:p>
            <a:pPr marL="0" lvl="0" indent="0">
              <a:lnSpc>
                <a:spcPct val="200000"/>
              </a:lnSpc>
              <a:spcBef>
                <a:spcPct val="0"/>
              </a:spcBef>
              <a:buNone/>
            </a:pPr>
            <a:r>
              <a:rPr lang="zh-CN" sz="2000" b="1">
                <a:latin typeface="微软雅黑" panose="020B0503020204020204" charset="-122"/>
                <a:ea typeface="微软雅黑" panose="020B0503020204020204" charset="-122"/>
              </a:rPr>
              <a:t>三、不要彻底地回答问题，因为</a:t>
            </a:r>
            <a:r>
              <a:rPr lang="zh-CN" sz="2000" b="1" u="sng">
                <a:solidFill>
                  <a:srgbClr val="C00000"/>
                </a:solidFill>
                <a:latin typeface="微软雅黑" panose="020B0503020204020204" charset="-122"/>
                <a:ea typeface="微软雅黑" panose="020B0503020204020204" charset="-122"/>
              </a:rPr>
              <a:t>有些问题不必回答</a:t>
            </a:r>
            <a:endParaRPr lang="zh-CN" sz="2000" b="1">
              <a:latin typeface="微软雅黑" panose="020B0503020204020204" charset="-122"/>
              <a:ea typeface="微软雅黑" panose="020B0503020204020204" charset="-122"/>
            </a:endParaRPr>
          </a:p>
          <a:p>
            <a:pPr marL="0" lvl="0" indent="0">
              <a:lnSpc>
                <a:spcPct val="200000"/>
              </a:lnSpc>
              <a:spcBef>
                <a:spcPct val="0"/>
              </a:spcBef>
              <a:buNone/>
            </a:pPr>
            <a:r>
              <a:rPr lang="zh-CN" sz="2000" b="1">
                <a:latin typeface="微软雅黑" panose="020B0503020204020204" charset="-122"/>
                <a:ea typeface="微软雅黑" panose="020B0503020204020204" charset="-122"/>
              </a:rPr>
              <a:t>四、逃避问题的方法是</a:t>
            </a:r>
            <a:r>
              <a:rPr lang="zh-CN" sz="2000" b="1" u="sng">
                <a:solidFill>
                  <a:srgbClr val="C00000"/>
                </a:solidFill>
                <a:latin typeface="微软雅黑" panose="020B0503020204020204" charset="-122"/>
                <a:ea typeface="微软雅黑" panose="020B0503020204020204" charset="-122"/>
              </a:rPr>
              <a:t>避正答偏</a:t>
            </a:r>
            <a:r>
              <a:rPr lang="zh-CN" sz="2000" b="1">
                <a:latin typeface="微软雅黑" panose="020B0503020204020204" charset="-122"/>
                <a:ea typeface="微软雅黑" panose="020B0503020204020204" charset="-122"/>
              </a:rPr>
              <a:t>，顾左右而言他</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第四节  国际商务谈判中“答”的技巧</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第四节  国际商务谈判中“答”的技巧</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五、对于不知道的问题不要回答</a:t>
            </a:r>
          </a:p>
          <a:p>
            <a:pPr marL="0" lvl="0" indent="0">
              <a:lnSpc>
                <a:spcPct val="200000"/>
              </a:lnSpc>
              <a:spcBef>
                <a:spcPct val="0"/>
              </a:spcBef>
              <a:buNone/>
            </a:pPr>
            <a:r>
              <a:rPr lang="zh-CN" sz="2000" b="1">
                <a:latin typeface="微软雅黑" panose="020B0503020204020204" charset="-122"/>
                <a:ea typeface="微软雅黑" panose="020B0503020204020204" charset="-122"/>
              </a:rPr>
              <a:t>六、有些问题可以答非所问</a:t>
            </a:r>
          </a:p>
          <a:p>
            <a:pPr marL="0" lvl="0" indent="0">
              <a:lnSpc>
                <a:spcPct val="200000"/>
              </a:lnSpc>
              <a:spcBef>
                <a:spcPct val="0"/>
              </a:spcBef>
              <a:buNone/>
            </a:pPr>
            <a:r>
              <a:rPr lang="zh-CN" sz="2000" b="1">
                <a:latin typeface="微软雅黑" panose="020B0503020204020204" charset="-122"/>
                <a:ea typeface="微软雅黑" panose="020B0503020204020204" charset="-122"/>
              </a:rPr>
              <a:t>七、</a:t>
            </a:r>
            <a:r>
              <a:rPr lang="zh-CN" sz="2000" b="1" u="sng">
                <a:solidFill>
                  <a:srgbClr val="C00000"/>
                </a:solidFill>
                <a:latin typeface="微软雅黑" panose="020B0503020204020204" charset="-122"/>
                <a:ea typeface="微软雅黑" panose="020B0503020204020204" charset="-122"/>
              </a:rPr>
              <a:t>以问代答</a:t>
            </a:r>
          </a:p>
          <a:p>
            <a:pPr marL="0" lvl="0" indent="0">
              <a:lnSpc>
                <a:spcPct val="200000"/>
              </a:lnSpc>
              <a:spcBef>
                <a:spcPct val="0"/>
              </a:spcBef>
              <a:buNone/>
            </a:pPr>
            <a:r>
              <a:rPr lang="zh-CN" sz="2000">
                <a:latin typeface="微软雅黑" panose="020B0503020204020204" charset="-122"/>
                <a:ea typeface="微软雅黑" panose="020B0503020204020204" charset="-122"/>
              </a:rPr>
              <a:t>      以问代答是用来应付谈判中那些</a:t>
            </a:r>
            <a:r>
              <a:rPr lang="zh-CN" sz="2000" u="sng">
                <a:solidFill>
                  <a:srgbClr val="C00000"/>
                </a:solidFill>
                <a:latin typeface="微软雅黑" panose="020B0503020204020204" charset="-122"/>
                <a:ea typeface="微软雅黑" panose="020B0503020204020204" charset="-122"/>
              </a:rPr>
              <a:t>一时难以回答或不想回</a:t>
            </a:r>
            <a:r>
              <a:rPr lang="zh-CN" sz="2000">
                <a:latin typeface="微软雅黑" panose="020B0503020204020204" charset="-122"/>
                <a:ea typeface="微软雅黑" panose="020B0503020204020204" charset="-122"/>
              </a:rPr>
              <a:t>答的问题的方式。此法如同把对方踢过来的球又踢了回去，请对方在自己的领域内反思后寻找答案。</a:t>
            </a:r>
          </a:p>
          <a:p>
            <a:pPr marL="0" lvl="0" indent="0">
              <a:lnSpc>
                <a:spcPct val="200000"/>
              </a:lnSpc>
              <a:spcBef>
                <a:spcPct val="0"/>
              </a:spcBef>
              <a:buNone/>
            </a:pPr>
            <a:r>
              <a:rPr lang="zh-CN" sz="2000" b="1">
                <a:latin typeface="微软雅黑" panose="020B0503020204020204" charset="-122"/>
                <a:ea typeface="微软雅黑" panose="020B0503020204020204" charset="-122"/>
              </a:rPr>
              <a:t>八、有时可以采取推卸责任的方法</a:t>
            </a:r>
          </a:p>
          <a:p>
            <a:pPr marL="0" lvl="0" indent="0">
              <a:lnSpc>
                <a:spcPct val="200000"/>
              </a:lnSpc>
              <a:spcBef>
                <a:spcPct val="0"/>
              </a:spcBef>
              <a:buNone/>
            </a:pPr>
            <a:r>
              <a:rPr lang="zh-CN" sz="2000" b="1">
                <a:latin typeface="微软雅黑" panose="020B0503020204020204" charset="-122"/>
                <a:ea typeface="微软雅黑" panose="020B0503020204020204" charset="-122"/>
              </a:rPr>
              <a:t>九、重申和打岔有时也很有效</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第四节  国际商务谈判中“答”的技巧</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1504</a:t>
            </a:r>
            <a:r>
              <a:rPr lang="zh-CN" altLang="en-US" sz="2000">
                <a:latin typeface="微软雅黑" panose="020B0503020204020204" charset="-122"/>
                <a:ea typeface="微软雅黑" panose="020B0503020204020204" charset="-122"/>
              </a:rPr>
              <a:t>真题】</a:t>
            </a:r>
            <a:r>
              <a:rPr sz="2000">
                <a:latin typeface="微软雅黑" panose="020B0503020204020204" charset="-122"/>
                <a:ea typeface="微软雅黑" panose="020B0503020204020204" charset="-122"/>
              </a:rPr>
              <a:t>下列有关立场型谈判的说法中，正确的有（   ）</a:t>
            </a:r>
          </a:p>
          <a:p>
            <a:pPr marL="0" lvl="0" indent="0">
              <a:lnSpc>
                <a:spcPct val="200000"/>
              </a:lnSpc>
              <a:spcBef>
                <a:spcPct val="0"/>
              </a:spcBef>
              <a:buNone/>
            </a:pPr>
            <a:r>
              <a:rPr sz="2000">
                <a:latin typeface="微软雅黑" panose="020B0503020204020204" charset="-122"/>
                <a:ea typeface="微软雅黑" panose="020B0503020204020204" charset="-122"/>
              </a:rPr>
              <a:t>A.又称硬式谈判</a:t>
            </a:r>
          </a:p>
          <a:p>
            <a:pPr marL="0" lvl="0" indent="0">
              <a:lnSpc>
                <a:spcPct val="200000"/>
              </a:lnSpc>
              <a:spcBef>
                <a:spcPct val="0"/>
              </a:spcBef>
              <a:buNone/>
            </a:pPr>
            <a:r>
              <a:rPr sz="2000">
                <a:latin typeface="微软雅黑" panose="020B0503020204020204" charset="-122"/>
                <a:ea typeface="微软雅黑" panose="020B0503020204020204" charset="-122"/>
              </a:rPr>
              <a:t>B.谈判效率不高</a:t>
            </a:r>
          </a:p>
          <a:p>
            <a:pPr marL="0" lvl="0" indent="0">
              <a:lnSpc>
                <a:spcPct val="200000"/>
              </a:lnSpc>
              <a:spcBef>
                <a:spcPct val="0"/>
              </a:spcBef>
              <a:buNone/>
            </a:pPr>
            <a:r>
              <a:rPr sz="2000">
                <a:latin typeface="微软雅黑" panose="020B0503020204020204" charset="-122"/>
                <a:ea typeface="微软雅黑" panose="020B0503020204020204" charset="-122"/>
              </a:rPr>
              <a:t>C.很难达成协议</a:t>
            </a:r>
          </a:p>
          <a:p>
            <a:pPr marL="0" lvl="0" indent="0">
              <a:lnSpc>
                <a:spcPct val="200000"/>
              </a:lnSpc>
              <a:spcBef>
                <a:spcPct val="0"/>
              </a:spcBef>
              <a:buNone/>
            </a:pPr>
            <a:r>
              <a:rPr sz="2000">
                <a:latin typeface="微软雅黑" panose="020B0503020204020204" charset="-122"/>
                <a:ea typeface="微软雅黑" panose="020B0503020204020204" charset="-122"/>
              </a:rPr>
              <a:t>D.适用于双方谈判实力接近时</a:t>
            </a:r>
          </a:p>
          <a:p>
            <a:pPr marL="0" lvl="0" indent="0">
              <a:lnSpc>
                <a:spcPct val="200000"/>
              </a:lnSpc>
              <a:spcBef>
                <a:spcPct val="0"/>
              </a:spcBef>
              <a:buNone/>
            </a:pPr>
            <a:r>
              <a:rPr sz="2000">
                <a:latin typeface="微软雅黑" panose="020B0503020204020204" charset="-122"/>
                <a:ea typeface="微软雅黑" panose="020B0503020204020204" charset="-122"/>
              </a:rPr>
              <a:t>E.把谈判看成是意志力的竞争</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甲：“您对合作的前景怎么看？”</a:t>
            </a:r>
          </a:p>
          <a:p>
            <a:pPr marL="0" lvl="0" indent="0">
              <a:lnSpc>
                <a:spcPct val="200000"/>
              </a:lnSpc>
              <a:spcBef>
                <a:spcPct val="0"/>
              </a:spcBef>
              <a:buNone/>
            </a:pPr>
            <a:r>
              <a:rPr sz="2000">
                <a:latin typeface="微软雅黑" panose="020B0503020204020204" charset="-122"/>
                <a:ea typeface="微软雅黑" panose="020B0503020204020204" charset="-122"/>
              </a:rPr>
              <a:t> 乙：“您对双方合作的前景又怎么看呢？” </a:t>
            </a:r>
          </a:p>
          <a:p>
            <a:pPr marL="0" lvl="0" indent="0">
              <a:lnSpc>
                <a:spcPct val="200000"/>
              </a:lnSpc>
              <a:spcBef>
                <a:spcPct val="0"/>
              </a:spcBef>
              <a:buNone/>
            </a:pPr>
            <a:r>
              <a:rPr sz="2000">
                <a:latin typeface="微软雅黑" panose="020B0503020204020204" charset="-122"/>
                <a:ea typeface="微软雅黑" panose="020B0503020204020204" charset="-122"/>
              </a:rPr>
              <a:t>上述对话中乙所采用的回答方式是（）</a:t>
            </a:r>
          </a:p>
          <a:p>
            <a:pPr marL="0" lvl="0" indent="0">
              <a:lnSpc>
                <a:spcPct val="200000"/>
              </a:lnSpc>
              <a:spcBef>
                <a:spcPct val="0"/>
              </a:spcBef>
              <a:buNone/>
            </a:pPr>
            <a:r>
              <a:rPr sz="2000">
                <a:latin typeface="微软雅黑" panose="020B0503020204020204" charset="-122"/>
                <a:ea typeface="微软雅黑" panose="020B0503020204020204" charset="-122"/>
              </a:rPr>
              <a:t>A.答非所问           B.重申 </a:t>
            </a:r>
          </a:p>
          <a:p>
            <a:pPr marL="0" lvl="0" indent="0">
              <a:lnSpc>
                <a:spcPct val="200000"/>
              </a:lnSpc>
              <a:spcBef>
                <a:spcPct val="0"/>
              </a:spcBef>
              <a:buNone/>
            </a:pPr>
            <a:r>
              <a:rPr sz="2000">
                <a:latin typeface="微软雅黑" panose="020B0503020204020204" charset="-122"/>
                <a:ea typeface="微软雅黑" panose="020B0503020204020204" charset="-122"/>
              </a:rPr>
              <a:t>C.无可奉告           D.以问代答</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甲：“您对合作的前景怎么看？”</a:t>
            </a:r>
          </a:p>
          <a:p>
            <a:pPr marL="0" lvl="0" indent="0">
              <a:lnSpc>
                <a:spcPct val="200000"/>
              </a:lnSpc>
              <a:spcBef>
                <a:spcPct val="0"/>
              </a:spcBef>
              <a:buNone/>
            </a:pPr>
            <a:r>
              <a:rPr sz="2000">
                <a:latin typeface="微软雅黑" panose="020B0503020204020204" charset="-122"/>
                <a:ea typeface="微软雅黑" panose="020B0503020204020204" charset="-122"/>
              </a:rPr>
              <a:t> 乙：“您对双方合作的前景又怎么看呢？” </a:t>
            </a:r>
          </a:p>
          <a:p>
            <a:pPr marL="0" lvl="0" indent="0">
              <a:lnSpc>
                <a:spcPct val="200000"/>
              </a:lnSpc>
              <a:spcBef>
                <a:spcPct val="0"/>
              </a:spcBef>
              <a:buNone/>
            </a:pPr>
            <a:r>
              <a:rPr sz="2000">
                <a:latin typeface="微软雅黑" panose="020B0503020204020204" charset="-122"/>
                <a:ea typeface="微软雅黑" panose="020B0503020204020204" charset="-122"/>
              </a:rPr>
              <a:t>上述对话中乙所采用的回答方式是（）</a:t>
            </a:r>
          </a:p>
          <a:p>
            <a:pPr marL="0" lvl="0" indent="0">
              <a:lnSpc>
                <a:spcPct val="200000"/>
              </a:lnSpc>
              <a:spcBef>
                <a:spcPct val="0"/>
              </a:spcBef>
              <a:buNone/>
            </a:pPr>
            <a:r>
              <a:rPr sz="2000">
                <a:latin typeface="微软雅黑" panose="020B0503020204020204" charset="-122"/>
                <a:ea typeface="微软雅黑" panose="020B0503020204020204" charset="-122"/>
              </a:rPr>
              <a:t>A.答非所问           B.重申 </a:t>
            </a:r>
          </a:p>
          <a:p>
            <a:pPr marL="0" lvl="0" indent="0">
              <a:lnSpc>
                <a:spcPct val="200000"/>
              </a:lnSpc>
              <a:spcBef>
                <a:spcPct val="0"/>
              </a:spcBef>
              <a:buNone/>
            </a:pPr>
            <a:r>
              <a:rPr sz="2000">
                <a:latin typeface="微软雅黑" panose="020B0503020204020204" charset="-122"/>
                <a:ea typeface="微软雅黑" panose="020B0503020204020204" charset="-122"/>
              </a:rPr>
              <a:t>C.无可奉告           </a:t>
            </a:r>
            <a:r>
              <a:rPr sz="2000" b="1">
                <a:solidFill>
                  <a:srgbClr val="C00000"/>
                </a:solidFill>
                <a:latin typeface="微软雅黑" panose="020B0503020204020204" charset="-122"/>
                <a:ea typeface="微软雅黑" panose="020B0503020204020204" charset="-122"/>
              </a:rPr>
              <a:t>D.以问代答</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第五章 国际商务谈判中的技巧</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lum bright="-12000"/>
          </a:blip>
          <a:stretch>
            <a:fillRect/>
          </a:stretch>
        </p:blipFill>
        <p:spPr>
          <a:xfrm>
            <a:off x="2592070" y="1072515"/>
            <a:ext cx="6206490" cy="5213350"/>
          </a:xfrm>
          <a:prstGeom prst="rect">
            <a:avLst/>
          </a:prstGeom>
        </p:spPr>
      </p:pic>
    </p:spTree>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第五节  国际商务谈判中“叙”的技巧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（一）迂回入题</a:t>
            </a:r>
          </a:p>
          <a:p>
            <a:pPr marL="0" lvl="0" indent="0">
              <a:lnSpc>
                <a:spcPct val="200000"/>
              </a:lnSpc>
              <a:spcBef>
                <a:spcPct val="0"/>
              </a:spcBef>
              <a:buNone/>
            </a:pPr>
            <a:r>
              <a:rPr lang="zh-CN" sz="2000">
                <a:latin typeface="微软雅黑" panose="020B0503020204020204" charset="-122"/>
                <a:ea typeface="微软雅黑" panose="020B0503020204020204" charset="-122"/>
              </a:rPr>
              <a:t>（二）先谈一般原则，再谈细节问题 </a:t>
            </a:r>
          </a:p>
          <a:p>
            <a:pPr marL="0" lvl="0" indent="0">
              <a:lnSpc>
                <a:spcPct val="200000"/>
              </a:lnSpc>
              <a:spcBef>
                <a:spcPct val="0"/>
              </a:spcBef>
              <a:buNone/>
            </a:pPr>
            <a:r>
              <a:rPr lang="zh-CN" sz="2000">
                <a:latin typeface="微软雅黑" panose="020B0503020204020204" charset="-122"/>
                <a:ea typeface="微软雅黑" panose="020B0503020204020204" charset="-122"/>
              </a:rPr>
              <a:t>（三）从具体议题入手</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一、入题技巧</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第五节  国际商务谈判中“叙”的技巧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（一）迂回入题</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1．从题外话入题</a:t>
            </a:r>
          </a:p>
          <a:p>
            <a:pPr marL="0" lvl="0" indent="0">
              <a:lnSpc>
                <a:spcPct val="200000"/>
              </a:lnSpc>
              <a:spcBef>
                <a:spcPct val="0"/>
              </a:spcBef>
              <a:buNone/>
            </a:pPr>
            <a:r>
              <a:rPr lang="zh-CN" sz="2000">
                <a:latin typeface="微软雅黑" panose="020B0503020204020204" charset="-122"/>
                <a:ea typeface="微软雅黑" panose="020B0503020204020204" charset="-122"/>
              </a:rPr>
              <a:t>  2．从自谦入题</a:t>
            </a:r>
          </a:p>
          <a:p>
            <a:pPr marL="0" lvl="0" indent="0">
              <a:lnSpc>
                <a:spcPct val="200000"/>
              </a:lnSpc>
              <a:spcBef>
                <a:spcPct val="0"/>
              </a:spcBef>
              <a:buNone/>
            </a:pPr>
            <a:r>
              <a:rPr lang="zh-CN" sz="2000">
                <a:latin typeface="微软雅黑" panose="020B0503020204020204" charset="-122"/>
                <a:ea typeface="微软雅黑" panose="020B0503020204020204" charset="-122"/>
              </a:rPr>
              <a:t>  3．从介绍己方谈判人员入题</a:t>
            </a:r>
          </a:p>
          <a:p>
            <a:pPr marL="0" lvl="0" indent="0">
              <a:lnSpc>
                <a:spcPct val="200000"/>
              </a:lnSpc>
              <a:spcBef>
                <a:spcPct val="0"/>
              </a:spcBef>
              <a:buNone/>
            </a:pPr>
            <a:r>
              <a:rPr lang="zh-CN" sz="2000">
                <a:latin typeface="微软雅黑" panose="020B0503020204020204" charset="-122"/>
                <a:ea typeface="微软雅黑" panose="020B0503020204020204" charset="-122"/>
              </a:rPr>
              <a:t>  4．从介绍己方的生产、经营、财务状况等入题</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一、入题技巧</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第五节  国际商务谈判中“叙”的技巧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（一）开场阐述</a:t>
            </a:r>
          </a:p>
          <a:p>
            <a:pPr marL="0" lvl="0" indent="0">
              <a:lnSpc>
                <a:spcPct val="200000"/>
              </a:lnSpc>
              <a:spcBef>
                <a:spcPct val="0"/>
              </a:spcBef>
              <a:buNone/>
            </a:pPr>
            <a:r>
              <a:rPr lang="zh-CN" sz="2000">
                <a:latin typeface="微软雅黑" panose="020B0503020204020204" charset="-122"/>
                <a:ea typeface="微软雅黑" panose="020B0503020204020204" charset="-122"/>
              </a:rPr>
              <a:t>（二）让对方先谈</a:t>
            </a:r>
          </a:p>
          <a:p>
            <a:pPr marL="0" lvl="0" indent="0">
              <a:lnSpc>
                <a:spcPct val="200000"/>
              </a:lnSpc>
              <a:spcBef>
                <a:spcPct val="0"/>
              </a:spcBef>
              <a:buNone/>
            </a:pPr>
            <a:r>
              <a:rPr lang="zh-CN" sz="2000">
                <a:latin typeface="微软雅黑" panose="020B0503020204020204" charset="-122"/>
                <a:ea typeface="微软雅黑" panose="020B0503020204020204" charset="-122"/>
              </a:rPr>
              <a:t>（三）注意正确使用语言</a:t>
            </a:r>
          </a:p>
          <a:p>
            <a:pPr marL="0" lvl="0" indent="0">
              <a:lnSpc>
                <a:spcPct val="200000"/>
              </a:lnSpc>
              <a:spcBef>
                <a:spcPct val="0"/>
              </a:spcBef>
              <a:buNone/>
            </a:pPr>
            <a:r>
              <a:rPr lang="zh-CN" sz="2000">
                <a:latin typeface="微软雅黑" panose="020B0503020204020204" charset="-122"/>
                <a:ea typeface="微软雅黑" panose="020B0503020204020204" charset="-122"/>
              </a:rPr>
              <a:t>（四）叙述时发现错误要及时纠正</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二、阐述技巧</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第六节  国际商务谈判中“看”的技巧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（一）眼神所传达的信息</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1．根据</a:t>
            </a:r>
            <a:r>
              <a:rPr lang="zh-CN" sz="2000" u="sng">
                <a:solidFill>
                  <a:srgbClr val="C00000"/>
                </a:solidFill>
                <a:latin typeface="微软雅黑" panose="020B0503020204020204" charset="-122"/>
                <a:ea typeface="微软雅黑" panose="020B0503020204020204" charset="-122"/>
              </a:rPr>
              <a:t>目光凝视讲话者时间的长短</a:t>
            </a:r>
            <a:r>
              <a:rPr lang="zh-CN" sz="2000">
                <a:latin typeface="微软雅黑" panose="020B0503020204020204" charset="-122"/>
                <a:ea typeface="微软雅黑" panose="020B0503020204020204" charset="-122"/>
              </a:rPr>
              <a:t>来判断听者的心理感受</a:t>
            </a:r>
          </a:p>
          <a:p>
            <a:pPr marL="0" lvl="0" indent="0">
              <a:lnSpc>
                <a:spcPct val="200000"/>
              </a:lnSpc>
              <a:spcBef>
                <a:spcPct val="0"/>
              </a:spcBef>
              <a:buNone/>
            </a:pPr>
            <a:r>
              <a:rPr lang="zh-CN" sz="2000">
                <a:latin typeface="微软雅黑" panose="020B0503020204020204" charset="-122"/>
                <a:ea typeface="微软雅黑" panose="020B0503020204020204" charset="-122"/>
              </a:rPr>
              <a:t>         通常与人交谈时，视线接触对方脸部的时间应占全部谈话时间的30%～60%。</a:t>
            </a:r>
          </a:p>
          <a:p>
            <a:pPr marL="0" lvl="0" indent="0">
              <a:lnSpc>
                <a:spcPct val="200000"/>
              </a:lnSpc>
              <a:spcBef>
                <a:spcPct val="0"/>
              </a:spcBef>
              <a:buNone/>
            </a:pPr>
            <a:r>
              <a:rPr lang="zh-CN" sz="2000">
                <a:latin typeface="微软雅黑" panose="020B0503020204020204" charset="-122"/>
                <a:ea typeface="微软雅黑" panose="020B0503020204020204" charset="-122"/>
              </a:rPr>
              <a:t>  2．</a:t>
            </a:r>
            <a:r>
              <a:rPr lang="zh-CN" sz="2000" u="sng">
                <a:solidFill>
                  <a:srgbClr val="C00000"/>
                </a:solidFill>
                <a:latin typeface="微软雅黑" panose="020B0503020204020204" charset="-122"/>
                <a:ea typeface="微软雅黑" panose="020B0503020204020204" charset="-122"/>
              </a:rPr>
              <a:t>眨眼频率</a:t>
            </a:r>
            <a:r>
              <a:rPr lang="zh-CN" sz="2000">
                <a:latin typeface="微软雅黑" panose="020B0503020204020204" charset="-122"/>
                <a:ea typeface="微软雅黑" panose="020B0503020204020204" charset="-122"/>
              </a:rPr>
              <a:t>有不同的含义</a:t>
            </a:r>
          </a:p>
          <a:p>
            <a:pPr marL="0" lvl="0" indent="0">
              <a:lnSpc>
                <a:spcPct val="200000"/>
              </a:lnSpc>
              <a:spcBef>
                <a:spcPct val="0"/>
              </a:spcBef>
              <a:buNone/>
            </a:pPr>
            <a:r>
              <a:rPr lang="zh-CN" sz="2000">
                <a:latin typeface="微软雅黑" panose="020B0503020204020204" charset="-122"/>
                <a:ea typeface="微软雅黑" panose="020B0503020204020204" charset="-122"/>
              </a:rPr>
              <a:t>        正常情况下，一般人眨眼5次～8次/分钟，每次眨眼一般不超过1秒钟。           </a:t>
            </a:r>
          </a:p>
          <a:p>
            <a:pPr marL="0" lvl="0" indent="0">
              <a:lnSpc>
                <a:spcPct val="200000"/>
              </a:lnSpc>
              <a:spcBef>
                <a:spcPct val="0"/>
              </a:spcBef>
              <a:buNone/>
            </a:pPr>
            <a:r>
              <a:rPr lang="zh-CN" sz="2000">
                <a:latin typeface="微软雅黑" panose="020B0503020204020204" charset="-122"/>
                <a:ea typeface="微软雅黑" panose="020B0503020204020204" charset="-122"/>
              </a:rPr>
              <a:t>3．倾听对方谈话时</a:t>
            </a:r>
            <a:r>
              <a:rPr lang="zh-CN" sz="2000" u="sng">
                <a:solidFill>
                  <a:srgbClr val="C00000"/>
                </a:solidFill>
                <a:latin typeface="微软雅黑" panose="020B0503020204020204" charset="-122"/>
                <a:ea typeface="微软雅黑" panose="020B0503020204020204" charset="-122"/>
              </a:rPr>
              <a:t>几乎不看对方</a:t>
            </a:r>
            <a:r>
              <a:rPr lang="zh-CN" sz="2000">
                <a:latin typeface="微软雅黑" panose="020B0503020204020204" charset="-122"/>
                <a:ea typeface="微软雅黑" panose="020B0503020204020204" charset="-122"/>
              </a:rPr>
              <a:t>是试图掩饰的表现</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一、面部表情</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第六节  国际商务谈判中“看”的技巧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（一）眼神所传达的信息</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4．眼睛</a:t>
            </a:r>
            <a:r>
              <a:rPr lang="zh-CN" sz="2000" u="sng">
                <a:solidFill>
                  <a:srgbClr val="C00000"/>
                </a:solidFill>
                <a:latin typeface="微软雅黑" panose="020B0503020204020204" charset="-122"/>
                <a:ea typeface="微软雅黑" panose="020B0503020204020204" charset="-122"/>
              </a:rPr>
              <a:t>瞳孔</a:t>
            </a:r>
            <a:r>
              <a:rPr lang="zh-CN" sz="2000">
                <a:latin typeface="微软雅黑" panose="020B0503020204020204" charset="-122"/>
                <a:ea typeface="微软雅黑" panose="020B0503020204020204" charset="-122"/>
              </a:rPr>
              <a:t>所传达的信息</a:t>
            </a:r>
          </a:p>
          <a:p>
            <a:pPr marL="0" lvl="0" indent="0">
              <a:lnSpc>
                <a:spcPct val="200000"/>
              </a:lnSpc>
              <a:spcBef>
                <a:spcPct val="0"/>
              </a:spcBef>
              <a:buNone/>
            </a:pPr>
            <a:r>
              <a:rPr lang="zh-CN" sz="2000">
                <a:latin typeface="微软雅黑" panose="020B0503020204020204" charset="-122"/>
                <a:ea typeface="微软雅黑" panose="020B0503020204020204" charset="-122"/>
              </a:rPr>
              <a:t>             眼睛瞳孔放大，炯炯有神而生辉，表示此人处于欢喜与兴奋状态；</a:t>
            </a:r>
          </a:p>
          <a:p>
            <a:pPr marL="0" lvl="0" indent="0">
              <a:lnSpc>
                <a:spcPct val="200000"/>
              </a:lnSpc>
              <a:spcBef>
                <a:spcPct val="0"/>
              </a:spcBef>
              <a:buNone/>
            </a:pPr>
            <a:r>
              <a:rPr lang="zh-CN" sz="2000">
                <a:latin typeface="微软雅黑" panose="020B0503020204020204" charset="-122"/>
                <a:ea typeface="微软雅黑" panose="020B0503020204020204" charset="-122"/>
              </a:rPr>
              <a:t>             瞳孔缩小，神情呆滞，目光无神，愁眉苦脸，则表示此人处于消极、戒备或愤怒的状态。</a:t>
            </a:r>
          </a:p>
          <a:p>
            <a:pPr marL="0" lvl="0" indent="0">
              <a:lnSpc>
                <a:spcPct val="200000"/>
              </a:lnSpc>
              <a:spcBef>
                <a:spcPct val="0"/>
              </a:spcBef>
              <a:buNone/>
            </a:pPr>
            <a:r>
              <a:rPr lang="zh-CN" sz="2000">
                <a:latin typeface="微软雅黑" panose="020B0503020204020204" charset="-122"/>
                <a:ea typeface="微软雅黑" panose="020B0503020204020204" charset="-122"/>
              </a:rPr>
              <a:t> 5．眼神</a:t>
            </a:r>
            <a:r>
              <a:rPr lang="zh-CN" sz="2000" u="sng">
                <a:solidFill>
                  <a:srgbClr val="C00000"/>
                </a:solidFill>
                <a:latin typeface="微软雅黑" panose="020B0503020204020204" charset="-122"/>
                <a:ea typeface="微软雅黑" panose="020B0503020204020204" charset="-122"/>
              </a:rPr>
              <a:t>闪烁不定</a:t>
            </a:r>
            <a:r>
              <a:rPr lang="zh-CN" sz="2000">
                <a:latin typeface="微软雅黑" panose="020B0503020204020204" charset="-122"/>
                <a:ea typeface="微软雅黑" panose="020B0503020204020204" charset="-122"/>
              </a:rPr>
              <a:t>所传达的信息</a:t>
            </a:r>
          </a:p>
          <a:p>
            <a:pPr marL="0" lvl="0" indent="0">
              <a:lnSpc>
                <a:spcPct val="200000"/>
              </a:lnSpc>
              <a:spcBef>
                <a:spcPct val="0"/>
              </a:spcBef>
              <a:buNone/>
            </a:pPr>
            <a:r>
              <a:rPr lang="zh-CN" sz="2000">
                <a:latin typeface="微软雅黑" panose="020B0503020204020204" charset="-122"/>
                <a:ea typeface="微软雅黑" panose="020B0503020204020204" charset="-122"/>
              </a:rPr>
              <a:t>            常被认为是掩饰的一种手段或是人格上不诚实的表现。</a:t>
            </a:r>
          </a:p>
          <a:p>
            <a:pPr marL="0" lvl="0" indent="0">
              <a:lnSpc>
                <a:spcPct val="200000"/>
              </a:lnSpc>
              <a:spcBef>
                <a:spcPct val="0"/>
              </a:spcBef>
              <a:buNone/>
            </a:pPr>
            <a:r>
              <a:rPr lang="zh-CN" sz="2000">
                <a:latin typeface="微软雅黑" panose="020B0503020204020204" charset="-122"/>
                <a:ea typeface="微软雅黑" panose="020B0503020204020204" charset="-122"/>
              </a:rPr>
              <a:t> 6．</a:t>
            </a:r>
            <a:r>
              <a:rPr lang="zh-CN" sz="2000" u="sng">
                <a:solidFill>
                  <a:srgbClr val="C00000"/>
                </a:solidFill>
                <a:latin typeface="微软雅黑" panose="020B0503020204020204" charset="-122"/>
                <a:ea typeface="微软雅黑" panose="020B0503020204020204" charset="-122"/>
              </a:rPr>
              <a:t>瞪大眼睛看着对方</a:t>
            </a:r>
            <a:r>
              <a:rPr lang="zh-CN" sz="2000">
                <a:latin typeface="微软雅黑" panose="020B0503020204020204" charset="-122"/>
                <a:ea typeface="微软雅黑" panose="020B0503020204020204" charset="-122"/>
              </a:rPr>
              <a:t>是对其有很大兴趣的表示</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一、面部表情</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第六节  国际商务谈判中“看”的技巧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1．</a:t>
            </a:r>
            <a:r>
              <a:rPr lang="zh-CN" sz="2000" u="sng">
                <a:solidFill>
                  <a:srgbClr val="C00000"/>
                </a:solidFill>
                <a:latin typeface="微软雅黑" panose="020B0503020204020204" charset="-122"/>
                <a:ea typeface="微软雅黑" panose="020B0503020204020204" charset="-122"/>
              </a:rPr>
              <a:t>拳头紧握</a:t>
            </a:r>
            <a:r>
              <a:rPr lang="zh-CN" sz="2000">
                <a:latin typeface="微软雅黑" panose="020B0503020204020204" charset="-122"/>
                <a:ea typeface="微软雅黑" panose="020B0503020204020204" charset="-122"/>
              </a:rPr>
              <a:t>，表示向对方挑战或自我紧张的情绪。</a:t>
            </a:r>
          </a:p>
          <a:p>
            <a:pPr marL="0" lvl="0" indent="0">
              <a:lnSpc>
                <a:spcPct val="200000"/>
              </a:lnSpc>
              <a:spcBef>
                <a:spcPct val="0"/>
              </a:spcBef>
              <a:buNone/>
            </a:pPr>
            <a:r>
              <a:rPr lang="zh-CN" sz="2000">
                <a:latin typeface="微软雅黑" panose="020B0503020204020204" charset="-122"/>
                <a:ea typeface="微软雅黑" panose="020B0503020204020204" charset="-122"/>
              </a:rPr>
              <a:t>2．用手指或笔敲打桌面/纸上乱涂乱画——不感兴趣、不同意/不耐烦。      </a:t>
            </a:r>
          </a:p>
          <a:p>
            <a:pPr marL="0" lvl="0" indent="0">
              <a:lnSpc>
                <a:spcPct val="200000"/>
              </a:lnSpc>
              <a:spcBef>
                <a:spcPct val="0"/>
              </a:spcBef>
              <a:buNone/>
            </a:pPr>
            <a:r>
              <a:rPr lang="zh-CN" sz="2000">
                <a:latin typeface="微软雅黑" panose="020B0503020204020204" charset="-122"/>
                <a:ea typeface="微软雅黑" panose="020B0503020204020204" charset="-122"/>
              </a:rPr>
              <a:t>3．</a:t>
            </a:r>
            <a:r>
              <a:rPr lang="zh-CN" sz="2000" u="sng">
                <a:solidFill>
                  <a:srgbClr val="C00000"/>
                </a:solidFill>
                <a:latin typeface="微软雅黑" panose="020B0503020204020204" charset="-122"/>
                <a:ea typeface="微软雅黑" panose="020B0503020204020204" charset="-122"/>
              </a:rPr>
              <a:t>两手</a:t>
            </a:r>
            <a:r>
              <a:rPr lang="zh-CN" sz="2000">
                <a:latin typeface="微软雅黑" panose="020B0503020204020204" charset="-122"/>
                <a:ea typeface="微软雅黑" panose="020B0503020204020204" charset="-122"/>
              </a:rPr>
              <a:t>手指并拢并重置上胸的前上方</a:t>
            </a:r>
            <a:r>
              <a:rPr lang="zh-CN" sz="2000" u="sng">
                <a:solidFill>
                  <a:srgbClr val="C00000"/>
                </a:solidFill>
                <a:latin typeface="微软雅黑" panose="020B0503020204020204" charset="-122"/>
                <a:ea typeface="微软雅黑" panose="020B0503020204020204" charset="-122"/>
              </a:rPr>
              <a:t>呈尖塔状</a:t>
            </a:r>
            <a:r>
              <a:rPr lang="zh-CN" sz="2000">
                <a:latin typeface="微软雅黑" panose="020B0503020204020204" charset="-122"/>
                <a:ea typeface="微软雅黑" panose="020B0503020204020204" charset="-122"/>
              </a:rPr>
              <a:t>，表示充满信心。</a:t>
            </a:r>
          </a:p>
          <a:p>
            <a:pPr marL="0" lvl="0" indent="0">
              <a:lnSpc>
                <a:spcPct val="200000"/>
              </a:lnSpc>
              <a:spcBef>
                <a:spcPct val="0"/>
              </a:spcBef>
              <a:buNone/>
            </a:pPr>
            <a:r>
              <a:rPr lang="zh-CN" sz="2000">
                <a:latin typeface="微软雅黑" panose="020B0503020204020204" charset="-122"/>
                <a:ea typeface="微软雅黑" panose="020B0503020204020204" charset="-122"/>
              </a:rPr>
              <a:t>4．</a:t>
            </a:r>
            <a:r>
              <a:rPr lang="zh-CN" sz="2000" u="sng">
                <a:solidFill>
                  <a:srgbClr val="C00000"/>
                </a:solidFill>
                <a:latin typeface="微软雅黑" panose="020B0503020204020204" charset="-122"/>
                <a:ea typeface="微软雅黑" panose="020B0503020204020204" charset="-122"/>
              </a:rPr>
              <a:t>手与手连接放在胸腹部的位置</a:t>
            </a:r>
            <a:r>
              <a:rPr lang="zh-CN" sz="2000">
                <a:latin typeface="微软雅黑" panose="020B0503020204020204" charset="-122"/>
                <a:ea typeface="微软雅黑" panose="020B0503020204020204" charset="-122"/>
              </a:rPr>
              <a:t>是谦逊、矜持或略带不安的心情的反映。</a:t>
            </a:r>
          </a:p>
          <a:p>
            <a:pPr marL="0" lvl="0" indent="0">
              <a:lnSpc>
                <a:spcPct val="200000"/>
              </a:lnSpc>
              <a:spcBef>
                <a:spcPct val="0"/>
              </a:spcBef>
              <a:buNone/>
            </a:pPr>
            <a:r>
              <a:rPr lang="zh-CN" sz="2000">
                <a:solidFill>
                  <a:srgbClr val="C00000"/>
                </a:solidFill>
                <a:latin typeface="微软雅黑" panose="020B0503020204020204" charset="-122"/>
                <a:ea typeface="微软雅黑" panose="020B0503020204020204" charset="-122"/>
              </a:rPr>
              <a:t>                   </a:t>
            </a:r>
            <a:r>
              <a:rPr lang="zh-CN" sz="2000" u="sng">
                <a:solidFill>
                  <a:srgbClr val="C00000"/>
                </a:solidFill>
                <a:latin typeface="微软雅黑" panose="020B0503020204020204" charset="-122"/>
                <a:ea typeface="微软雅黑" panose="020B0503020204020204" charset="-122"/>
              </a:rPr>
              <a:t>如</a:t>
            </a:r>
            <a:r>
              <a:rPr lang="zh-CN" sz="2000">
                <a:latin typeface="微软雅黑" panose="020B0503020204020204" charset="-122"/>
                <a:ea typeface="微软雅黑" panose="020B0503020204020204" charset="-122"/>
              </a:rPr>
              <a:t>：主持人宣读比赛成绩时，运动员常常有这种动作。</a:t>
            </a:r>
          </a:p>
          <a:p>
            <a:pPr marL="0" lvl="0" indent="0">
              <a:lnSpc>
                <a:spcPct val="200000"/>
              </a:lnSpc>
              <a:spcBef>
                <a:spcPct val="0"/>
              </a:spcBef>
              <a:buNone/>
            </a:pPr>
            <a:r>
              <a:rPr lang="zh-CN" sz="2000">
                <a:latin typeface="微软雅黑" panose="020B0503020204020204" charset="-122"/>
                <a:ea typeface="微软雅黑" panose="020B0503020204020204" charset="-122"/>
              </a:rPr>
              <a:t>5．</a:t>
            </a:r>
            <a:r>
              <a:rPr lang="zh-CN" sz="2000" u="sng">
                <a:solidFill>
                  <a:srgbClr val="C00000"/>
                </a:solidFill>
                <a:latin typeface="微软雅黑" panose="020B0503020204020204" charset="-122"/>
                <a:ea typeface="微软雅黑" panose="020B0503020204020204" charset="-122"/>
              </a:rPr>
              <a:t>两臂交叉于胸前</a:t>
            </a:r>
            <a:r>
              <a:rPr lang="zh-CN" sz="2000">
                <a:latin typeface="微软雅黑" panose="020B0503020204020204" charset="-122"/>
                <a:ea typeface="微软雅黑" panose="020B0503020204020204" charset="-122"/>
              </a:rPr>
              <a:t>，表示保守或防卫，两臂交叉于胸前并握紧，往往是怀有敌意的标志。</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二、上肢的动作语言</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第六节  国际商务谈判中“看”的技巧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6．握手所传达的信息</a:t>
            </a:r>
          </a:p>
          <a:p>
            <a:pPr marL="0" lvl="0" indent="0">
              <a:lnSpc>
                <a:spcPct val="200000"/>
              </a:lnSpc>
              <a:spcBef>
                <a:spcPct val="0"/>
              </a:spcBef>
              <a:buNone/>
            </a:pPr>
            <a:r>
              <a:rPr lang="zh-CN" sz="2000">
                <a:latin typeface="微软雅黑" panose="020B0503020204020204" charset="-122"/>
                <a:ea typeface="微软雅黑" panose="020B0503020204020204" charset="-122"/>
              </a:rPr>
              <a:t>（1）如果感觉对方</a:t>
            </a:r>
            <a:r>
              <a:rPr lang="zh-CN" sz="2000" u="sng">
                <a:solidFill>
                  <a:srgbClr val="C00000"/>
                </a:solidFill>
                <a:latin typeface="微软雅黑" panose="020B0503020204020204" charset="-122"/>
                <a:ea typeface="微软雅黑" panose="020B0503020204020204" charset="-122"/>
              </a:rPr>
              <a:t>手掌出汗</a:t>
            </a:r>
            <a:r>
              <a:rPr lang="zh-CN" sz="2000">
                <a:latin typeface="微软雅黑" panose="020B0503020204020204" charset="-122"/>
                <a:ea typeface="微软雅黑" panose="020B0503020204020204" charset="-122"/>
              </a:rPr>
              <a:t>，表示对方处于兴奋、紧张或情绪不安的状态。</a:t>
            </a:r>
          </a:p>
          <a:p>
            <a:pPr marL="0" lvl="0" indent="0">
              <a:lnSpc>
                <a:spcPct val="200000"/>
              </a:lnSpc>
              <a:spcBef>
                <a:spcPct val="0"/>
              </a:spcBef>
              <a:buNone/>
            </a:pPr>
            <a:r>
              <a:rPr lang="zh-CN" sz="2000">
                <a:latin typeface="微软雅黑" panose="020B0503020204020204" charset="-122"/>
                <a:ea typeface="微软雅黑" panose="020B0503020204020204" charset="-122"/>
              </a:rPr>
              <a:t>（2）如果对方</a:t>
            </a:r>
            <a:r>
              <a:rPr lang="zh-CN" sz="2000" u="sng">
                <a:solidFill>
                  <a:srgbClr val="C00000"/>
                </a:solidFill>
                <a:latin typeface="微软雅黑" panose="020B0503020204020204" charset="-122"/>
                <a:ea typeface="微软雅黑" panose="020B0503020204020204" charset="-122"/>
              </a:rPr>
              <a:t>用力握手</a:t>
            </a:r>
            <a:r>
              <a:rPr lang="zh-CN" sz="2000">
                <a:solidFill>
                  <a:srgbClr val="C00000"/>
                </a:solidFill>
                <a:latin typeface="微软雅黑" panose="020B0503020204020204" charset="-122"/>
                <a:ea typeface="微软雅黑" panose="020B0503020204020204" charset="-122"/>
              </a:rPr>
              <a:t>：</a:t>
            </a:r>
            <a:r>
              <a:rPr lang="zh-CN" sz="2000">
                <a:latin typeface="微软雅黑" panose="020B0503020204020204" charset="-122"/>
                <a:ea typeface="微软雅黑" panose="020B0503020204020204" charset="-122"/>
              </a:rPr>
              <a:t>表明此人好动、热情的性格，做事主动。    </a:t>
            </a:r>
          </a:p>
          <a:p>
            <a:pPr marL="0" lvl="0" indent="0">
              <a:lnSpc>
                <a:spcPct val="200000"/>
              </a:lnSpc>
              <a:spcBef>
                <a:spcPct val="0"/>
              </a:spcBef>
              <a:buNone/>
            </a:pPr>
            <a:r>
              <a:rPr lang="zh-CN" sz="2000">
                <a:latin typeface="微软雅黑" panose="020B0503020204020204" charset="-122"/>
                <a:ea typeface="微软雅黑" panose="020B0503020204020204" charset="-122"/>
              </a:rPr>
              <a:t>（3）</a:t>
            </a:r>
            <a:r>
              <a:rPr lang="zh-CN" sz="2000" u="sng">
                <a:solidFill>
                  <a:srgbClr val="C00000"/>
                </a:solidFill>
                <a:latin typeface="微软雅黑" panose="020B0503020204020204" charset="-122"/>
                <a:ea typeface="微软雅黑" panose="020B0503020204020204" charset="-122"/>
              </a:rPr>
              <a:t>握手前先凝视对方，再伸手相握</a:t>
            </a:r>
            <a:r>
              <a:rPr lang="zh-CN" sz="2000">
                <a:solidFill>
                  <a:srgbClr val="C00000"/>
                </a:solidFill>
                <a:latin typeface="微软雅黑" panose="020B0503020204020204" charset="-122"/>
                <a:ea typeface="微软雅黑" panose="020B0503020204020204" charset="-122"/>
              </a:rPr>
              <a:t>：</a:t>
            </a:r>
            <a:r>
              <a:rPr lang="zh-CN" sz="2000">
                <a:latin typeface="微软雅黑" panose="020B0503020204020204" charset="-122"/>
                <a:ea typeface="微软雅黑" panose="020B0503020204020204" charset="-122"/>
              </a:rPr>
              <a:t>想在心理上先战胜对方。。</a:t>
            </a:r>
          </a:p>
          <a:p>
            <a:pPr marL="0" lvl="0" indent="0">
              <a:lnSpc>
                <a:spcPct val="200000"/>
              </a:lnSpc>
              <a:spcBef>
                <a:spcPct val="0"/>
              </a:spcBef>
              <a:buNone/>
            </a:pPr>
            <a:r>
              <a:rPr lang="zh-CN" sz="2000">
                <a:latin typeface="微软雅黑" panose="020B0503020204020204" charset="-122"/>
                <a:ea typeface="微软雅黑" panose="020B0503020204020204" charset="-122"/>
              </a:rPr>
              <a:t>（4）</a:t>
            </a:r>
            <a:r>
              <a:rPr lang="zh-CN" sz="2000" u="sng">
                <a:solidFill>
                  <a:srgbClr val="C00000"/>
                </a:solidFill>
                <a:latin typeface="微软雅黑" panose="020B0503020204020204" charset="-122"/>
                <a:ea typeface="微软雅黑" panose="020B0503020204020204" charset="-122"/>
              </a:rPr>
              <a:t>掌心向上伸出与对方握手</a:t>
            </a:r>
            <a:r>
              <a:rPr lang="zh-CN" sz="2000">
                <a:solidFill>
                  <a:srgbClr val="C00000"/>
                </a:solidFill>
                <a:latin typeface="微软雅黑" panose="020B0503020204020204" charset="-122"/>
                <a:ea typeface="微软雅黑" panose="020B0503020204020204" charset="-122"/>
              </a:rPr>
              <a:t>：</a:t>
            </a:r>
            <a:r>
              <a:rPr lang="zh-CN" sz="2000">
                <a:latin typeface="微软雅黑" panose="020B0503020204020204" charset="-122"/>
                <a:ea typeface="微软雅黑" panose="020B0503020204020204" charset="-122"/>
              </a:rPr>
              <a:t>其性格软弱，被动、劣势，有向对方投靠的意思。</a:t>
            </a:r>
          </a:p>
          <a:p>
            <a:pPr marL="0" lvl="0" indent="0">
              <a:lnSpc>
                <a:spcPct val="200000"/>
              </a:lnSpc>
              <a:spcBef>
                <a:spcPct val="0"/>
              </a:spcBef>
              <a:buNone/>
            </a:pPr>
            <a:r>
              <a:rPr lang="zh-CN" sz="2000">
                <a:latin typeface="微软雅黑" panose="020B0503020204020204" charset="-122"/>
                <a:ea typeface="微软雅黑" panose="020B0503020204020204" charset="-122"/>
              </a:rPr>
              <a:t>（5）</a:t>
            </a:r>
            <a:r>
              <a:rPr lang="zh-CN" sz="2000" u="sng">
                <a:solidFill>
                  <a:srgbClr val="C00000"/>
                </a:solidFill>
                <a:latin typeface="微软雅黑" panose="020B0503020204020204" charset="-122"/>
                <a:ea typeface="微软雅黑" panose="020B0503020204020204" charset="-122"/>
              </a:rPr>
              <a:t>用双手紧握对方一只手并上下摆动</a:t>
            </a:r>
            <a:r>
              <a:rPr lang="zh-CN" sz="2000">
                <a:solidFill>
                  <a:srgbClr val="C00000"/>
                </a:solidFill>
                <a:latin typeface="微软雅黑" panose="020B0503020204020204" charset="-122"/>
                <a:ea typeface="微软雅黑" panose="020B0503020204020204" charset="-122"/>
              </a:rPr>
              <a:t>：</a:t>
            </a:r>
            <a:r>
              <a:rPr lang="zh-CN" sz="2000">
                <a:latin typeface="微软雅黑" panose="020B0503020204020204" charset="-122"/>
                <a:ea typeface="微软雅黑" panose="020B0503020204020204" charset="-122"/>
              </a:rPr>
              <a:t>热烈欢迎对方到来/真挚感谢/有求于人/肯定契约关系等含义。</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二、上肢的动作语言</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1504</a:t>
            </a:r>
            <a:r>
              <a:rPr lang="zh-CN" altLang="en-US" sz="2000">
                <a:latin typeface="微软雅黑" panose="020B0503020204020204" charset="-122"/>
                <a:ea typeface="微软雅黑" panose="020B0503020204020204" charset="-122"/>
              </a:rPr>
              <a:t>真题】</a:t>
            </a:r>
            <a:r>
              <a:rPr sz="2000">
                <a:latin typeface="微软雅黑" panose="020B0503020204020204" charset="-122"/>
                <a:ea typeface="微软雅黑" panose="020B0503020204020204" charset="-122"/>
              </a:rPr>
              <a:t>下列有关立场型谈判的说法中，正确的有（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A.又称硬式谈判</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B.谈判效率不高</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C.很难达成协议</a:t>
            </a:r>
            <a:endParaRPr sz="2000">
              <a:latin typeface="微软雅黑" panose="020B0503020204020204" charset="-122"/>
              <a:ea typeface="微软雅黑" panose="020B0503020204020204" charset="-122"/>
            </a:endParaRPr>
          </a:p>
          <a:p>
            <a:pPr marL="0" lvl="0" indent="0">
              <a:lnSpc>
                <a:spcPct val="200000"/>
              </a:lnSpc>
              <a:spcBef>
                <a:spcPct val="0"/>
              </a:spcBef>
              <a:buNone/>
            </a:pPr>
            <a:r>
              <a:rPr sz="2000">
                <a:latin typeface="微软雅黑" panose="020B0503020204020204" charset="-122"/>
                <a:ea typeface="微软雅黑" panose="020B0503020204020204" charset="-122"/>
              </a:rPr>
              <a:t>D.适用于双方谈判实力接近时</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E.把谈判看成是意志力的竞争</a:t>
            </a:r>
            <a:endParaRPr sz="2000">
              <a:latin typeface="微软雅黑" panose="020B0503020204020204" charset="-122"/>
              <a:ea typeface="微软雅黑" panose="020B0503020204020204"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第六节  国际商务谈判中“看”的技巧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（1）</a:t>
            </a:r>
            <a:r>
              <a:rPr lang="zh-CN" sz="2000" u="sng">
                <a:solidFill>
                  <a:srgbClr val="C00000"/>
                </a:solidFill>
                <a:latin typeface="微软雅黑" panose="020B0503020204020204" charset="-122"/>
                <a:ea typeface="微软雅黑" panose="020B0503020204020204" charset="-122"/>
              </a:rPr>
              <a:t>摇动足部</a:t>
            </a:r>
            <a:r>
              <a:rPr lang="zh-CN" sz="2000">
                <a:latin typeface="微软雅黑" panose="020B0503020204020204" charset="-122"/>
                <a:ea typeface="微软雅黑" panose="020B0503020204020204" charset="-122"/>
              </a:rPr>
              <a:t>，用足尖拍打地板，抖动腿部，都表示焦躁不安、无可奈何、不耐烦或欲摆脱某种紧张感的意思。</a:t>
            </a:r>
          </a:p>
          <a:p>
            <a:pPr marL="0" lvl="0" indent="0">
              <a:lnSpc>
                <a:spcPct val="200000"/>
              </a:lnSpc>
              <a:spcBef>
                <a:spcPct val="0"/>
              </a:spcBef>
              <a:buNone/>
            </a:pPr>
            <a:r>
              <a:rPr lang="zh-CN" sz="2000">
                <a:latin typeface="微软雅黑" panose="020B0503020204020204" charset="-122"/>
                <a:ea typeface="微软雅黑" panose="020B0503020204020204" charset="-122"/>
              </a:rPr>
              <a:t> （2）</a:t>
            </a:r>
            <a:r>
              <a:rPr lang="zh-CN" sz="2000" u="sng">
                <a:solidFill>
                  <a:srgbClr val="C00000"/>
                </a:solidFill>
                <a:latin typeface="微软雅黑" panose="020B0503020204020204" charset="-122"/>
                <a:ea typeface="微软雅黑" panose="020B0503020204020204" charset="-122"/>
              </a:rPr>
              <a:t>双足交叉而坐</a:t>
            </a:r>
            <a:r>
              <a:rPr lang="zh-CN" sz="2000">
                <a:latin typeface="微软雅黑" panose="020B0503020204020204" charset="-122"/>
                <a:ea typeface="微软雅黑" panose="020B0503020204020204" charset="-122"/>
              </a:rPr>
              <a:t>，对男性来讲往往表示从心理上压制自己的情绪，如对某人或某事持保留态度，表示警惕、防范、尽量压制自己的紧张或恐惧。</a:t>
            </a:r>
          </a:p>
          <a:p>
            <a:pPr marL="0" lvl="0" indent="0">
              <a:lnSpc>
                <a:spcPct val="200000"/>
              </a:lnSpc>
              <a:spcBef>
                <a:spcPct val="0"/>
              </a:spcBef>
              <a:buNone/>
            </a:pPr>
            <a:r>
              <a:rPr lang="zh-CN" sz="2000">
                <a:latin typeface="微软雅黑" panose="020B0503020204020204" charset="-122"/>
                <a:ea typeface="微软雅黑" panose="020B0503020204020204" charset="-122"/>
              </a:rPr>
              <a:t>（3）</a:t>
            </a:r>
            <a:r>
              <a:rPr lang="zh-CN" sz="2000" u="sng">
                <a:solidFill>
                  <a:srgbClr val="C00000"/>
                </a:solidFill>
                <a:latin typeface="微软雅黑" panose="020B0503020204020204" charset="-122"/>
                <a:ea typeface="微软雅黑" panose="020B0503020204020204" charset="-122"/>
              </a:rPr>
              <a:t>分开腿而坐</a:t>
            </a:r>
            <a:r>
              <a:rPr lang="zh-CN" sz="2000">
                <a:latin typeface="微软雅黑" panose="020B0503020204020204" charset="-122"/>
                <a:ea typeface="微软雅黑" panose="020B0503020204020204" charset="-122"/>
              </a:rPr>
              <a:t>，表明此人很自信，并愿意接受对方的挑战。</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三、下肢的动作语言</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第六节  国际商务谈判中“看”的技巧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（1）</a:t>
            </a:r>
            <a:r>
              <a:rPr lang="zh-CN" sz="2000" u="sng">
                <a:solidFill>
                  <a:srgbClr val="C00000"/>
                </a:solidFill>
                <a:latin typeface="微软雅黑" panose="020B0503020204020204" charset="-122"/>
                <a:ea typeface="微软雅黑" panose="020B0503020204020204" charset="-122"/>
              </a:rPr>
              <a:t>凸出腹部</a:t>
            </a:r>
            <a:r>
              <a:rPr lang="zh-CN" sz="2000">
                <a:latin typeface="微软雅黑" panose="020B0503020204020204" charset="-122"/>
                <a:ea typeface="微软雅黑" panose="020B0503020204020204" charset="-122"/>
              </a:rPr>
              <a:t>——心理优越、自信与满足感，可谓腹部是意志和胆量的象征。    </a:t>
            </a:r>
          </a:p>
          <a:p>
            <a:pPr marL="0" lvl="0" indent="0">
              <a:lnSpc>
                <a:spcPct val="200000"/>
              </a:lnSpc>
              <a:spcBef>
                <a:spcPct val="0"/>
              </a:spcBef>
              <a:buNone/>
            </a:pPr>
            <a:r>
              <a:rPr lang="zh-CN" sz="2000">
                <a:latin typeface="微软雅黑" panose="020B0503020204020204" charset="-122"/>
                <a:ea typeface="微软雅黑" panose="020B0503020204020204" charset="-122"/>
              </a:rPr>
              <a:t>（2）</a:t>
            </a:r>
            <a:r>
              <a:rPr lang="zh-CN" sz="2000" u="sng">
                <a:solidFill>
                  <a:srgbClr val="C00000"/>
                </a:solidFill>
                <a:latin typeface="微软雅黑" panose="020B0503020204020204" charset="-122"/>
                <a:ea typeface="微软雅黑" panose="020B0503020204020204" charset="-122"/>
              </a:rPr>
              <a:t>解开上衣纽扣露出腹部</a:t>
            </a:r>
            <a:r>
              <a:rPr lang="zh-CN" sz="2000">
                <a:latin typeface="微软雅黑" panose="020B0503020204020204" charset="-122"/>
                <a:ea typeface="微软雅黑" panose="020B0503020204020204" charset="-122"/>
              </a:rPr>
              <a:t>，表示开放自己的势力范围，对对方不存戒备之心。</a:t>
            </a:r>
          </a:p>
          <a:p>
            <a:pPr marL="0" lvl="0" indent="0">
              <a:lnSpc>
                <a:spcPct val="200000"/>
              </a:lnSpc>
              <a:spcBef>
                <a:spcPct val="0"/>
              </a:spcBef>
              <a:buNone/>
            </a:pPr>
            <a:r>
              <a:rPr lang="zh-CN" sz="2000">
                <a:latin typeface="微软雅黑" panose="020B0503020204020204" charset="-122"/>
                <a:ea typeface="微软雅黑" panose="020B0503020204020204" charset="-122"/>
              </a:rPr>
              <a:t>（3）</a:t>
            </a:r>
            <a:r>
              <a:rPr lang="zh-CN" sz="2000" u="sng">
                <a:solidFill>
                  <a:srgbClr val="C00000"/>
                </a:solidFill>
                <a:latin typeface="微软雅黑" panose="020B0503020204020204" charset="-122"/>
                <a:ea typeface="微软雅黑" panose="020B0503020204020204" charset="-122"/>
              </a:rPr>
              <a:t>抱腹蜷缩</a:t>
            </a:r>
            <a:r>
              <a:rPr lang="zh-CN" sz="2000">
                <a:latin typeface="微软雅黑" panose="020B0503020204020204" charset="-122"/>
                <a:ea typeface="微软雅黑" panose="020B0503020204020204" charset="-122"/>
              </a:rPr>
              <a:t>，表现出不安、消沉、沮丧等的防卫心理，病人、乞丐。    </a:t>
            </a:r>
          </a:p>
          <a:p>
            <a:pPr marL="0" lvl="0" indent="0">
              <a:lnSpc>
                <a:spcPct val="200000"/>
              </a:lnSpc>
              <a:spcBef>
                <a:spcPct val="0"/>
              </a:spcBef>
              <a:buNone/>
            </a:pPr>
            <a:r>
              <a:rPr lang="zh-CN" sz="2000">
                <a:latin typeface="微软雅黑" panose="020B0503020204020204" charset="-122"/>
                <a:ea typeface="微软雅黑" panose="020B0503020204020204" charset="-122"/>
              </a:rPr>
              <a:t>（4）</a:t>
            </a:r>
            <a:r>
              <a:rPr lang="zh-CN" sz="2000" u="sng">
                <a:solidFill>
                  <a:srgbClr val="C00000"/>
                </a:solidFill>
                <a:latin typeface="微软雅黑" panose="020B0503020204020204" charset="-122"/>
                <a:ea typeface="微软雅黑" panose="020B0503020204020204" charset="-122"/>
              </a:rPr>
              <a:t>腹部起伏不停</a:t>
            </a:r>
            <a:r>
              <a:rPr lang="zh-CN" sz="2000">
                <a:latin typeface="微软雅黑" panose="020B0503020204020204" charset="-122"/>
                <a:ea typeface="微软雅黑" panose="020B0503020204020204" charset="-122"/>
              </a:rPr>
              <a:t>，反映出兴奋或愤怒，极度起伏，意味着即将爆发的兴奋与激动状态。    </a:t>
            </a:r>
          </a:p>
          <a:p>
            <a:pPr marL="0" lvl="0" indent="0">
              <a:lnSpc>
                <a:spcPct val="200000"/>
              </a:lnSpc>
              <a:spcBef>
                <a:spcPct val="0"/>
              </a:spcBef>
              <a:buNone/>
            </a:pPr>
            <a:r>
              <a:rPr lang="zh-CN" sz="2000">
                <a:latin typeface="微软雅黑" panose="020B0503020204020204" charset="-122"/>
                <a:ea typeface="微软雅黑" panose="020B0503020204020204" charset="-122"/>
              </a:rPr>
              <a:t>（5）</a:t>
            </a:r>
            <a:r>
              <a:rPr lang="zh-CN" sz="2000" u="sng">
                <a:solidFill>
                  <a:srgbClr val="C00000"/>
                </a:solidFill>
                <a:latin typeface="微软雅黑" panose="020B0503020204020204" charset="-122"/>
                <a:ea typeface="微软雅黑" panose="020B0503020204020204" charset="-122"/>
              </a:rPr>
              <a:t>轻拍自己的腹部</a:t>
            </a:r>
            <a:r>
              <a:rPr lang="zh-CN" sz="2000">
                <a:latin typeface="微软雅黑" panose="020B0503020204020204" charset="-122"/>
                <a:ea typeface="微软雅黑" panose="020B0503020204020204" charset="-122"/>
              </a:rPr>
              <a:t>，表示自己的风度、雅量</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四、腹部的动作语言</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正常情况下，一般人每次眨眼不超过1秒，每分钟眨眼（）</a:t>
            </a:r>
          </a:p>
          <a:p>
            <a:pPr marL="0" lvl="0" indent="0">
              <a:lnSpc>
                <a:spcPct val="200000"/>
              </a:lnSpc>
              <a:spcBef>
                <a:spcPct val="0"/>
              </a:spcBef>
              <a:buNone/>
            </a:pPr>
            <a:r>
              <a:rPr sz="2000">
                <a:latin typeface="微软雅黑" panose="020B0503020204020204" charset="-122"/>
                <a:ea typeface="微软雅黑" panose="020B0503020204020204" charset="-122"/>
              </a:rPr>
              <a:t>A.4-7次     B.4-8次</a:t>
            </a:r>
          </a:p>
          <a:p>
            <a:pPr marL="0" lvl="0" indent="0">
              <a:lnSpc>
                <a:spcPct val="200000"/>
              </a:lnSpc>
              <a:spcBef>
                <a:spcPct val="0"/>
              </a:spcBef>
              <a:buNone/>
            </a:pPr>
            <a:r>
              <a:rPr sz="2000">
                <a:latin typeface="微软雅黑" panose="020B0503020204020204" charset="-122"/>
                <a:ea typeface="微软雅黑" panose="020B0503020204020204" charset="-122"/>
              </a:rPr>
              <a:t>C.5-7次     D.5-8次</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正常情况下，一般人每次眨眼不超过1秒，每分钟眨眼（）</a:t>
            </a:r>
          </a:p>
          <a:p>
            <a:pPr marL="0" lvl="0" indent="0">
              <a:lnSpc>
                <a:spcPct val="200000"/>
              </a:lnSpc>
              <a:spcBef>
                <a:spcPct val="0"/>
              </a:spcBef>
              <a:buNone/>
            </a:pPr>
            <a:r>
              <a:rPr sz="2000">
                <a:latin typeface="微软雅黑" panose="020B0503020204020204" charset="-122"/>
                <a:ea typeface="微软雅黑" panose="020B0503020204020204" charset="-122"/>
              </a:rPr>
              <a:t>A.4-7次     B.4-8次</a:t>
            </a:r>
          </a:p>
          <a:p>
            <a:pPr marL="0" lvl="0" indent="0">
              <a:lnSpc>
                <a:spcPct val="200000"/>
              </a:lnSpc>
              <a:spcBef>
                <a:spcPct val="0"/>
              </a:spcBef>
              <a:buNone/>
            </a:pPr>
            <a:r>
              <a:rPr sz="2000">
                <a:latin typeface="微软雅黑" panose="020B0503020204020204" charset="-122"/>
                <a:ea typeface="微软雅黑" panose="020B0503020204020204" charset="-122"/>
              </a:rPr>
              <a:t>C.5-7次     </a:t>
            </a:r>
            <a:r>
              <a:rPr sz="2000" b="1">
                <a:solidFill>
                  <a:srgbClr val="C00000"/>
                </a:solidFill>
                <a:latin typeface="微软雅黑" panose="020B0503020204020204" charset="-122"/>
                <a:ea typeface="微软雅黑" panose="020B0503020204020204" charset="-122"/>
              </a:rPr>
              <a:t>D.5-8次</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如果对方用力握手，则表明此人 （）</a:t>
            </a:r>
          </a:p>
          <a:p>
            <a:pPr marL="0" lvl="0" indent="0">
              <a:lnSpc>
                <a:spcPct val="200000"/>
              </a:lnSpc>
              <a:spcBef>
                <a:spcPct val="0"/>
              </a:spcBef>
              <a:buNone/>
            </a:pPr>
            <a:r>
              <a:rPr sz="2000">
                <a:latin typeface="微软雅黑" panose="020B0503020204020204" charset="-122"/>
                <a:ea typeface="微软雅黑" panose="020B0503020204020204" charset="-122"/>
              </a:rPr>
              <a:t>A.个性懦弱 </a:t>
            </a:r>
          </a:p>
          <a:p>
            <a:pPr marL="0" lvl="0" indent="0">
              <a:lnSpc>
                <a:spcPct val="200000"/>
              </a:lnSpc>
              <a:spcBef>
                <a:spcPct val="0"/>
              </a:spcBef>
              <a:buNone/>
            </a:pPr>
            <a:r>
              <a:rPr sz="2000">
                <a:latin typeface="微软雅黑" panose="020B0503020204020204" charset="-122"/>
                <a:ea typeface="微软雅黑" panose="020B0503020204020204" charset="-122"/>
              </a:rPr>
              <a:t>B.傲慢矜持 </a:t>
            </a:r>
          </a:p>
          <a:p>
            <a:pPr marL="0" lvl="0" indent="0">
              <a:lnSpc>
                <a:spcPct val="200000"/>
              </a:lnSpc>
              <a:spcBef>
                <a:spcPct val="0"/>
              </a:spcBef>
              <a:buNone/>
            </a:pPr>
            <a:r>
              <a:rPr sz="2000">
                <a:latin typeface="微软雅黑" panose="020B0503020204020204" charset="-122"/>
                <a:ea typeface="微软雅黑" panose="020B0503020204020204" charset="-122"/>
              </a:rPr>
              <a:t>C.做事主动 </a:t>
            </a:r>
          </a:p>
          <a:p>
            <a:pPr marL="0" lvl="0" indent="0">
              <a:lnSpc>
                <a:spcPct val="200000"/>
              </a:lnSpc>
              <a:spcBef>
                <a:spcPct val="0"/>
              </a:spcBef>
              <a:buNone/>
            </a:pPr>
            <a:r>
              <a:rPr sz="2000">
                <a:latin typeface="微软雅黑" panose="020B0503020204020204" charset="-122"/>
                <a:ea typeface="微软雅黑" panose="020B0503020204020204" charset="-122"/>
              </a:rPr>
              <a:t>D.爱摆架子</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如果对方用力握手，则表明此人 （）</a:t>
            </a:r>
          </a:p>
          <a:p>
            <a:pPr marL="0" lvl="0" indent="0">
              <a:lnSpc>
                <a:spcPct val="200000"/>
              </a:lnSpc>
              <a:spcBef>
                <a:spcPct val="0"/>
              </a:spcBef>
              <a:buNone/>
            </a:pPr>
            <a:r>
              <a:rPr sz="2000">
                <a:latin typeface="微软雅黑" panose="020B0503020204020204" charset="-122"/>
                <a:ea typeface="微软雅黑" panose="020B0503020204020204" charset="-122"/>
              </a:rPr>
              <a:t>A.个性懦弱 </a:t>
            </a:r>
          </a:p>
          <a:p>
            <a:pPr marL="0" lvl="0" indent="0">
              <a:lnSpc>
                <a:spcPct val="200000"/>
              </a:lnSpc>
              <a:spcBef>
                <a:spcPct val="0"/>
              </a:spcBef>
              <a:buNone/>
            </a:pPr>
            <a:r>
              <a:rPr sz="2000">
                <a:latin typeface="微软雅黑" panose="020B0503020204020204" charset="-122"/>
                <a:ea typeface="微软雅黑" panose="020B0503020204020204" charset="-122"/>
              </a:rPr>
              <a:t>B.傲慢矜持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C.做事主动 </a:t>
            </a:r>
          </a:p>
          <a:p>
            <a:pPr marL="0" lvl="0" indent="0">
              <a:lnSpc>
                <a:spcPct val="200000"/>
              </a:lnSpc>
              <a:spcBef>
                <a:spcPct val="0"/>
              </a:spcBef>
              <a:buNone/>
            </a:pPr>
            <a:r>
              <a:rPr sz="2000">
                <a:latin typeface="微软雅黑" panose="020B0503020204020204" charset="-122"/>
                <a:ea typeface="微软雅黑" panose="020B0503020204020204" charset="-122"/>
              </a:rPr>
              <a:t>D.爱摆架子</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第七节  国际商务谈判中“辩”的技巧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1695" y="132905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一、观点明确，立场坚定</a:t>
            </a:r>
          </a:p>
          <a:p>
            <a:pPr marL="0" lvl="0" indent="0">
              <a:lnSpc>
                <a:spcPct val="200000"/>
              </a:lnSpc>
              <a:spcBef>
                <a:spcPct val="0"/>
              </a:spcBef>
              <a:buNone/>
            </a:pPr>
            <a:r>
              <a:rPr lang="zh-CN" sz="2000">
                <a:latin typeface="微软雅黑" panose="020B0503020204020204" charset="-122"/>
                <a:ea typeface="微软雅黑" panose="020B0503020204020204" charset="-122"/>
              </a:rPr>
              <a:t>二、辩路敏捷、严密，逻辑性强</a:t>
            </a:r>
          </a:p>
          <a:p>
            <a:pPr marL="0" lvl="0" indent="0">
              <a:lnSpc>
                <a:spcPct val="200000"/>
              </a:lnSpc>
              <a:spcBef>
                <a:spcPct val="0"/>
              </a:spcBef>
              <a:buNone/>
            </a:pPr>
            <a:r>
              <a:rPr lang="zh-CN" sz="2000">
                <a:latin typeface="微软雅黑" panose="020B0503020204020204" charset="-122"/>
                <a:ea typeface="微软雅黑" panose="020B0503020204020204" charset="-122"/>
              </a:rPr>
              <a:t>三、掌握大的原则，不纠缠细枝末节</a:t>
            </a:r>
          </a:p>
          <a:p>
            <a:pPr marL="0" lvl="0" indent="0">
              <a:lnSpc>
                <a:spcPct val="200000"/>
              </a:lnSpc>
              <a:spcBef>
                <a:spcPct val="0"/>
              </a:spcBef>
              <a:buNone/>
            </a:pPr>
            <a:r>
              <a:rPr lang="zh-CN" sz="2000">
                <a:latin typeface="微软雅黑" panose="020B0503020204020204" charset="-122"/>
                <a:ea typeface="微软雅黑" panose="020B0503020204020204" charset="-122"/>
              </a:rPr>
              <a:t>四、辩论时应掌握好进攻的尺度</a:t>
            </a:r>
          </a:p>
          <a:p>
            <a:pPr marL="0" lvl="0" indent="0">
              <a:lnSpc>
                <a:spcPct val="200000"/>
              </a:lnSpc>
              <a:spcBef>
                <a:spcPct val="0"/>
              </a:spcBef>
              <a:buNone/>
            </a:pPr>
            <a:r>
              <a:rPr lang="zh-CN" sz="2000">
                <a:latin typeface="微软雅黑" panose="020B0503020204020204" charset="-122"/>
                <a:ea typeface="微软雅黑" panose="020B0503020204020204" charset="-122"/>
              </a:rPr>
              <a:t>五、态度客观公正，措辞准确严密</a:t>
            </a:r>
          </a:p>
          <a:p>
            <a:pPr marL="0" lvl="0" indent="0">
              <a:lnSpc>
                <a:spcPct val="200000"/>
              </a:lnSpc>
              <a:spcBef>
                <a:spcPct val="0"/>
              </a:spcBef>
              <a:buNone/>
            </a:pPr>
            <a:r>
              <a:rPr lang="zh-CN" sz="2000">
                <a:latin typeface="微软雅黑" panose="020B0503020204020204" charset="-122"/>
                <a:ea typeface="微软雅黑" panose="020B0503020204020204" charset="-122"/>
              </a:rPr>
              <a:t>六、善于处理辩论中的优势与劣势</a:t>
            </a:r>
          </a:p>
          <a:p>
            <a:pPr marL="0" lvl="0" indent="0">
              <a:lnSpc>
                <a:spcPct val="200000"/>
              </a:lnSpc>
              <a:spcBef>
                <a:spcPct val="0"/>
              </a:spcBef>
              <a:buNone/>
            </a:pPr>
            <a:r>
              <a:rPr lang="zh-CN" sz="2000">
                <a:latin typeface="微软雅黑" panose="020B0503020204020204" charset="-122"/>
                <a:ea typeface="微软雅黑" panose="020B0503020204020204" charset="-122"/>
              </a:rPr>
              <a:t>七、注意辩论中个人的举止和气度</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第八节  国际商务谈判中“说服”的技巧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（一）说服技巧的环节</a:t>
            </a:r>
          </a:p>
          <a:p>
            <a:pPr marL="0" lvl="0" indent="0">
              <a:lnSpc>
                <a:spcPct val="200000"/>
              </a:lnSpc>
              <a:spcBef>
                <a:spcPct val="0"/>
              </a:spcBef>
              <a:buNone/>
            </a:pPr>
            <a:r>
              <a:rPr lang="zh-CN" sz="2000">
                <a:latin typeface="微软雅黑" panose="020B0503020204020204" charset="-122"/>
                <a:ea typeface="微软雅黑" panose="020B0503020204020204" charset="-122"/>
              </a:rPr>
              <a:t>    1．建立良好的人际关系，</a:t>
            </a:r>
            <a:r>
              <a:rPr lang="zh-CN" sz="2000" u="sng">
                <a:solidFill>
                  <a:srgbClr val="C00000"/>
                </a:solidFill>
                <a:latin typeface="微软雅黑" panose="020B0503020204020204" charset="-122"/>
                <a:ea typeface="微软雅黑" panose="020B0503020204020204" charset="-122"/>
              </a:rPr>
              <a:t>取得</a:t>
            </a:r>
            <a:r>
              <a:rPr lang="zh-CN" sz="2000">
                <a:latin typeface="微软雅黑" panose="020B0503020204020204" charset="-122"/>
                <a:ea typeface="微软雅黑" panose="020B0503020204020204" charset="-122"/>
              </a:rPr>
              <a:t>他人的</a:t>
            </a:r>
            <a:r>
              <a:rPr lang="zh-CN" sz="2000" u="sng">
                <a:solidFill>
                  <a:srgbClr val="C00000"/>
                </a:solidFill>
                <a:latin typeface="微软雅黑" panose="020B0503020204020204" charset="-122"/>
                <a:ea typeface="微软雅黑" panose="020B0503020204020204" charset="-122"/>
              </a:rPr>
              <a:t>信任</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lang="zh-CN" sz="2000">
                <a:latin typeface="微软雅黑" panose="020B0503020204020204" charset="-122"/>
                <a:ea typeface="微软雅黑" panose="020B0503020204020204" charset="-122"/>
              </a:rPr>
              <a:t>    2．</a:t>
            </a:r>
            <a:r>
              <a:rPr lang="zh-CN" sz="2000" u="sng">
                <a:solidFill>
                  <a:srgbClr val="C00000"/>
                </a:solidFill>
                <a:latin typeface="微软雅黑" panose="020B0503020204020204" charset="-122"/>
                <a:ea typeface="微软雅黑" panose="020B0503020204020204" charset="-122"/>
              </a:rPr>
              <a:t>分析</a:t>
            </a:r>
            <a:r>
              <a:rPr lang="zh-CN" sz="2000">
                <a:latin typeface="微软雅黑" panose="020B0503020204020204" charset="-122"/>
                <a:ea typeface="微软雅黑" panose="020B0503020204020204" charset="-122"/>
              </a:rPr>
              <a:t>你的意见可能导致的</a:t>
            </a:r>
            <a:r>
              <a:rPr lang="zh-CN" sz="2000" u="sng">
                <a:solidFill>
                  <a:srgbClr val="C00000"/>
                </a:solidFill>
                <a:latin typeface="微软雅黑" panose="020B0503020204020204" charset="-122"/>
                <a:ea typeface="微软雅黑" panose="020B0503020204020204" charset="-122"/>
              </a:rPr>
              <a:t>影响</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rPr>
              <a:t>    3．</a:t>
            </a:r>
            <a:r>
              <a:rPr lang="zh-CN" sz="2000" u="sng">
                <a:solidFill>
                  <a:srgbClr val="C00000"/>
                </a:solidFill>
                <a:latin typeface="微软雅黑" panose="020B0503020204020204" charset="-122"/>
                <a:ea typeface="微软雅黑" panose="020B0503020204020204" charset="-122"/>
              </a:rPr>
              <a:t>简化</a:t>
            </a:r>
            <a:r>
              <a:rPr lang="zh-CN" sz="2000">
                <a:latin typeface="微软雅黑" panose="020B0503020204020204" charset="-122"/>
                <a:ea typeface="微软雅黑" panose="020B0503020204020204" charset="-122"/>
              </a:rPr>
              <a:t>对方接受说服的</a:t>
            </a:r>
            <a:r>
              <a:rPr lang="zh-CN" sz="2000" u="sng">
                <a:solidFill>
                  <a:srgbClr val="C00000"/>
                </a:solidFill>
                <a:latin typeface="微软雅黑" panose="020B0503020204020204" charset="-122"/>
                <a:ea typeface="微软雅黑" panose="020B0503020204020204" charset="-122"/>
              </a:rPr>
              <a:t>程序</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rPr>
              <a:t>    4．</a:t>
            </a:r>
            <a:r>
              <a:rPr lang="zh-CN" sz="2000" u="sng">
                <a:solidFill>
                  <a:srgbClr val="C00000"/>
                </a:solidFill>
                <a:latin typeface="微软雅黑" panose="020B0503020204020204" charset="-122"/>
                <a:ea typeface="微软雅黑" panose="020B0503020204020204" charset="-122"/>
              </a:rPr>
              <a:t>争取</a:t>
            </a:r>
            <a:r>
              <a:rPr lang="zh-CN" sz="2000">
                <a:latin typeface="微软雅黑" panose="020B0503020204020204" charset="-122"/>
                <a:ea typeface="微软雅黑" panose="020B0503020204020204" charset="-122"/>
              </a:rPr>
              <a:t>另一方的</a:t>
            </a:r>
            <a:r>
              <a:rPr lang="zh-CN" sz="2000" u="sng">
                <a:solidFill>
                  <a:srgbClr val="C00000"/>
                </a:solidFill>
                <a:latin typeface="微软雅黑" panose="020B0503020204020204" charset="-122"/>
                <a:ea typeface="微软雅黑" panose="020B0503020204020204" charset="-122"/>
              </a:rPr>
              <a:t>认同</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一、说服他人的基本要诀</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第八节  国际商务谈判中“说服”的技巧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（一）说服技巧的环节</a:t>
            </a:r>
          </a:p>
          <a:p>
            <a:pPr marL="0" lvl="0" indent="0">
              <a:lnSpc>
                <a:spcPct val="200000"/>
              </a:lnSpc>
              <a:spcBef>
                <a:spcPct val="0"/>
              </a:spcBef>
              <a:buNone/>
            </a:pPr>
            <a:r>
              <a:rPr lang="zh-CN" sz="2000">
                <a:latin typeface="微软雅黑" panose="020B0503020204020204" charset="-122"/>
                <a:ea typeface="微软雅黑" panose="020B0503020204020204" charset="-122"/>
              </a:rPr>
              <a:t>4．争取另一方的认同</a:t>
            </a:r>
          </a:p>
          <a:p>
            <a:pPr marL="0" lvl="0" indent="0">
              <a:lnSpc>
                <a:spcPct val="200000"/>
              </a:lnSpc>
              <a:spcBef>
                <a:spcPct val="0"/>
              </a:spcBef>
              <a:buNone/>
            </a:pPr>
            <a:r>
              <a:rPr lang="zh-CN" sz="2000">
                <a:latin typeface="微软雅黑" panose="020B0503020204020204" charset="-122"/>
                <a:ea typeface="微软雅黑" panose="020B0503020204020204" charset="-122"/>
              </a:rPr>
              <a:t>    要想说服对方，还要用双方</a:t>
            </a:r>
            <a:r>
              <a:rPr lang="zh-CN" sz="2000" u="sng">
                <a:solidFill>
                  <a:srgbClr val="C00000"/>
                </a:solidFill>
                <a:latin typeface="微软雅黑" panose="020B0503020204020204" charset="-122"/>
                <a:ea typeface="微软雅黑" panose="020B0503020204020204" charset="-122"/>
              </a:rPr>
              <a:t>共同感兴趣的问题</a:t>
            </a:r>
            <a:r>
              <a:rPr lang="zh-CN" sz="2000">
                <a:latin typeface="微软雅黑" panose="020B0503020204020204" charset="-122"/>
                <a:ea typeface="微软雅黑" panose="020B0503020204020204" charset="-122"/>
              </a:rPr>
              <a:t>作为跳板。</a:t>
            </a:r>
          </a:p>
          <a:p>
            <a:pPr marL="0" lvl="0" indent="0">
              <a:lnSpc>
                <a:spcPct val="200000"/>
              </a:lnSpc>
              <a:spcBef>
                <a:spcPct val="0"/>
              </a:spcBef>
              <a:buNone/>
            </a:pPr>
            <a:r>
              <a:rPr lang="zh-CN" sz="2000">
                <a:latin typeface="微软雅黑" panose="020B0503020204020204" charset="-122"/>
                <a:ea typeface="微软雅黑" panose="020B0503020204020204" charset="-122"/>
              </a:rPr>
              <a:t>    寻找共同点可以从以下几个方面人手：</a:t>
            </a:r>
          </a:p>
          <a:p>
            <a:pPr marL="0" lvl="0" indent="0">
              <a:lnSpc>
                <a:spcPct val="200000"/>
              </a:lnSpc>
              <a:spcBef>
                <a:spcPct val="0"/>
              </a:spcBef>
              <a:buNone/>
            </a:pPr>
            <a:r>
              <a:rPr lang="zh-CN" sz="2000">
                <a:latin typeface="微软雅黑" panose="020B0503020204020204" charset="-122"/>
                <a:ea typeface="微软雅黑" panose="020B0503020204020204" charset="-122"/>
              </a:rPr>
              <a:t>    （1）寻找双方</a:t>
            </a:r>
            <a:r>
              <a:rPr lang="zh-CN" sz="2000" u="sng">
                <a:solidFill>
                  <a:srgbClr val="C00000"/>
                </a:solidFill>
                <a:latin typeface="微软雅黑" panose="020B0503020204020204" charset="-122"/>
                <a:ea typeface="微软雅黑" panose="020B0503020204020204" charset="-122"/>
              </a:rPr>
              <a:t>工作上</a:t>
            </a:r>
            <a:r>
              <a:rPr lang="zh-CN" sz="2000">
                <a:latin typeface="微软雅黑" panose="020B0503020204020204" charset="-122"/>
                <a:ea typeface="微软雅黑" panose="020B0503020204020204" charset="-122"/>
              </a:rPr>
              <a:t>的共同点。</a:t>
            </a:r>
          </a:p>
          <a:p>
            <a:pPr marL="0" lvl="0" indent="0">
              <a:lnSpc>
                <a:spcPct val="200000"/>
              </a:lnSpc>
              <a:spcBef>
                <a:spcPct val="0"/>
              </a:spcBef>
              <a:buNone/>
            </a:pPr>
            <a:r>
              <a:rPr lang="zh-CN" sz="2000">
                <a:latin typeface="微软雅黑" panose="020B0503020204020204" charset="-122"/>
                <a:ea typeface="微软雅黑" panose="020B0503020204020204" charset="-122"/>
              </a:rPr>
              <a:t>    （2）寻找双方在</a:t>
            </a:r>
            <a:r>
              <a:rPr lang="zh-CN" sz="2000" u="sng">
                <a:solidFill>
                  <a:srgbClr val="C00000"/>
                </a:solidFill>
                <a:latin typeface="微软雅黑" panose="020B0503020204020204" charset="-122"/>
                <a:ea typeface="微软雅黑" panose="020B0503020204020204" charset="-122"/>
              </a:rPr>
              <a:t>生活</a:t>
            </a:r>
            <a:r>
              <a:rPr lang="zh-CN" sz="2000">
                <a:latin typeface="微软雅黑" panose="020B0503020204020204" charset="-122"/>
                <a:ea typeface="微软雅黑" panose="020B0503020204020204" charset="-122"/>
              </a:rPr>
              <a:t>方面的共同点。</a:t>
            </a:r>
          </a:p>
          <a:p>
            <a:pPr marL="0" lvl="0" indent="0">
              <a:lnSpc>
                <a:spcPct val="200000"/>
              </a:lnSpc>
              <a:spcBef>
                <a:spcPct val="0"/>
              </a:spcBef>
              <a:buNone/>
            </a:pPr>
            <a:r>
              <a:rPr lang="zh-CN" sz="2000">
                <a:latin typeface="微软雅黑" panose="020B0503020204020204" charset="-122"/>
                <a:ea typeface="微软雅黑" panose="020B0503020204020204" charset="-122"/>
              </a:rPr>
              <a:t>    （3）寻找双方</a:t>
            </a:r>
            <a:r>
              <a:rPr lang="zh-CN" sz="2000" u="sng">
                <a:solidFill>
                  <a:srgbClr val="C00000"/>
                </a:solidFill>
                <a:latin typeface="微软雅黑" panose="020B0503020204020204" charset="-122"/>
                <a:ea typeface="微软雅黑" panose="020B0503020204020204" charset="-122"/>
              </a:rPr>
              <a:t>兴趣、爱好</a:t>
            </a:r>
            <a:r>
              <a:rPr lang="zh-CN" sz="2000">
                <a:latin typeface="微软雅黑" panose="020B0503020204020204" charset="-122"/>
                <a:ea typeface="微软雅黑" panose="020B0503020204020204" charset="-122"/>
              </a:rPr>
              <a:t>上的共同点。</a:t>
            </a:r>
          </a:p>
          <a:p>
            <a:pPr marL="0" lvl="0" indent="0">
              <a:lnSpc>
                <a:spcPct val="200000"/>
              </a:lnSpc>
              <a:spcBef>
                <a:spcPct val="0"/>
              </a:spcBef>
              <a:buNone/>
            </a:pPr>
            <a:r>
              <a:rPr lang="zh-CN" sz="2000">
                <a:latin typeface="微软雅黑" panose="020B0503020204020204" charset="-122"/>
                <a:ea typeface="微软雅黑" panose="020B0503020204020204" charset="-122"/>
              </a:rPr>
              <a:t>    （4）寻找双方共同熟悉的</a:t>
            </a:r>
            <a:r>
              <a:rPr lang="zh-CN" sz="2000" u="sng">
                <a:solidFill>
                  <a:srgbClr val="C00000"/>
                </a:solidFill>
                <a:latin typeface="微软雅黑" panose="020B0503020204020204" charset="-122"/>
                <a:ea typeface="微软雅黑" panose="020B0503020204020204" charset="-122"/>
              </a:rPr>
              <a:t>第三者</a:t>
            </a:r>
            <a:r>
              <a:rPr lang="zh-CN" sz="2000">
                <a:latin typeface="微软雅黑" panose="020B0503020204020204" charset="-122"/>
                <a:ea typeface="微软雅黑" panose="020B0503020204020204" charset="-122"/>
              </a:rPr>
              <a:t>，作为认同的媒介。</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一、说服他人的基本要诀</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第八节  国际商务谈判中“说服”的技巧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（二）说服技巧的要点</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1．站在他人的角度</a:t>
            </a:r>
            <a:r>
              <a:rPr lang="zh-CN" sz="2000" u="sng">
                <a:solidFill>
                  <a:srgbClr val="C00000"/>
                </a:solidFill>
                <a:latin typeface="微软雅黑" panose="020B0503020204020204" charset="-122"/>
                <a:ea typeface="微软雅黑" panose="020B0503020204020204" charset="-122"/>
              </a:rPr>
              <a:t>设身处地</a:t>
            </a:r>
            <a:r>
              <a:rPr lang="zh-CN" sz="2000">
                <a:latin typeface="微软雅黑" panose="020B0503020204020204" charset="-122"/>
                <a:ea typeface="微软雅黑" panose="020B0503020204020204" charset="-122"/>
              </a:rPr>
              <a:t>谈问题，不要只说自己的理由</a:t>
            </a:r>
          </a:p>
          <a:p>
            <a:pPr marL="0" lvl="0" indent="0">
              <a:lnSpc>
                <a:spcPct val="200000"/>
              </a:lnSpc>
              <a:spcBef>
                <a:spcPct val="0"/>
              </a:spcBef>
              <a:buNone/>
            </a:pPr>
            <a:r>
              <a:rPr lang="zh-CN" sz="2000">
                <a:latin typeface="微软雅黑" panose="020B0503020204020204" charset="-122"/>
                <a:ea typeface="微软雅黑" panose="020B0503020204020204" charset="-122"/>
              </a:rPr>
              <a:t>    2．消除对方的戒心，创造良好的</a:t>
            </a:r>
            <a:r>
              <a:rPr lang="zh-CN" sz="2000" u="sng">
                <a:solidFill>
                  <a:srgbClr val="C00000"/>
                </a:solidFill>
                <a:latin typeface="微软雅黑" panose="020B0503020204020204" charset="-122"/>
                <a:ea typeface="微软雅黑" panose="020B0503020204020204" charset="-122"/>
              </a:rPr>
              <a:t>氛围</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a:latin typeface="微软雅黑" panose="020B0503020204020204" charset="-122"/>
                <a:ea typeface="微软雅黑" panose="020B0503020204020204" charset="-122"/>
              </a:rPr>
              <a:t>    3．说服用语要</a:t>
            </a:r>
            <a:r>
              <a:rPr lang="zh-CN" sz="2000" u="sng">
                <a:solidFill>
                  <a:srgbClr val="C00000"/>
                </a:solidFill>
                <a:latin typeface="微软雅黑" panose="020B0503020204020204" charset="-122"/>
                <a:ea typeface="微软雅黑" panose="020B0503020204020204" charset="-122"/>
              </a:rPr>
              <a:t>推敲</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一、说服他人的基本要诀</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1704</a:t>
            </a:r>
            <a:r>
              <a:rPr lang="zh-CN" altLang="en-US" sz="2000">
                <a:latin typeface="微软雅黑" panose="020B0503020204020204" charset="-122"/>
                <a:ea typeface="微软雅黑" panose="020B0503020204020204" charset="-122"/>
              </a:rPr>
              <a:t>真题】</a:t>
            </a:r>
            <a:r>
              <a:rPr sz="2000">
                <a:latin typeface="微软雅黑" panose="020B0503020204020204" charset="-122"/>
                <a:ea typeface="微软雅黑" panose="020B0503020204020204" charset="-122"/>
              </a:rPr>
              <a:t>商务谈判中数量最多的一种谈判是</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A．货物贸易谈判    </a:t>
            </a:r>
          </a:p>
          <a:p>
            <a:pPr marL="0" lvl="0" indent="0">
              <a:lnSpc>
                <a:spcPct val="200000"/>
              </a:lnSpc>
              <a:spcBef>
                <a:spcPct val="0"/>
              </a:spcBef>
              <a:buNone/>
            </a:pPr>
            <a:r>
              <a:rPr sz="2000">
                <a:latin typeface="微软雅黑" panose="020B0503020204020204" charset="-122"/>
                <a:ea typeface="微软雅黑" panose="020B0503020204020204" charset="-122"/>
              </a:rPr>
              <a:t>B．劳务贸易谈判</a:t>
            </a:r>
          </a:p>
          <a:p>
            <a:pPr marL="0" lvl="0" indent="0">
              <a:lnSpc>
                <a:spcPct val="200000"/>
              </a:lnSpc>
              <a:spcBef>
                <a:spcPct val="0"/>
              </a:spcBef>
              <a:buNone/>
            </a:pPr>
            <a:r>
              <a:rPr sz="2000">
                <a:latin typeface="微软雅黑" panose="020B0503020204020204" charset="-122"/>
                <a:ea typeface="微软雅黑" panose="020B0503020204020204" charset="-122"/>
              </a:rPr>
              <a:t>C．技术贸易谈判    </a:t>
            </a:r>
          </a:p>
          <a:p>
            <a:pPr marL="0" lvl="0" indent="0">
              <a:lnSpc>
                <a:spcPct val="200000"/>
              </a:lnSpc>
              <a:spcBef>
                <a:spcPct val="0"/>
              </a:spcBef>
              <a:buNone/>
            </a:pPr>
            <a:r>
              <a:rPr sz="2000">
                <a:latin typeface="微软雅黑" panose="020B0503020204020204" charset="-122"/>
                <a:ea typeface="微软雅黑" panose="020B0503020204020204" charset="-122"/>
              </a:rPr>
              <a:t>D．违约赔偿谈判</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第八节  国际商务谈判中“说服”的技巧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（一）下台阶法</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当对方自尊心很强、不愿承认自己的错误时，你不妨先给对方一个台阶下，</a:t>
            </a:r>
            <a:r>
              <a:rPr lang="zh-CN" sz="2000" u="sng">
                <a:solidFill>
                  <a:srgbClr val="C00000"/>
                </a:solidFill>
                <a:latin typeface="微软雅黑" panose="020B0503020204020204" charset="-122"/>
                <a:ea typeface="微软雅黑" panose="020B0503020204020204" charset="-122"/>
              </a:rPr>
              <a:t>说一说他正确的地方</a:t>
            </a:r>
            <a:r>
              <a:rPr lang="zh-CN" sz="2000">
                <a:latin typeface="微软雅黑" panose="020B0503020204020204" charset="-122"/>
                <a:ea typeface="微软雅黑" panose="020B0503020204020204" charset="-122"/>
              </a:rPr>
              <a:t>，或者说一说他错误存在的客观根据</a:t>
            </a:r>
          </a:p>
          <a:p>
            <a:pPr marL="0" lvl="0" indent="0">
              <a:lnSpc>
                <a:spcPct val="200000"/>
              </a:lnSpc>
              <a:spcBef>
                <a:spcPct val="0"/>
              </a:spcBef>
              <a:buNone/>
            </a:pPr>
            <a:r>
              <a:rPr lang="zh-CN" sz="2000" b="1">
                <a:latin typeface="微软雅黑" panose="020B0503020204020204" charset="-122"/>
                <a:ea typeface="微软雅黑" panose="020B0503020204020204" charset="-122"/>
              </a:rPr>
              <a:t>（二）等待法</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 对方可能一时难以被说服，不妨等待一段时间，对方虽没有当面表示改变看法，但对你的态度和你所讲的话，事后他会加以回忆和思考的。</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二、说服顽固者的技巧</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85050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第五章   </a:t>
            </a:r>
            <a:r>
              <a:rPr lang="zh-CN" altLang="en-US">
                <a:latin typeface="方正清刻本悦宋简体" panose="02000000000000000000" charset="-122"/>
                <a:ea typeface="方正清刻本悦宋简体" panose="02000000000000000000" charset="-122"/>
                <a:sym typeface="+mn-ea"/>
              </a:rPr>
              <a:t>第八节  国际商务谈判中“说服”的技巧</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（三）迂回法</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当对方很难听进正面道理时，不要强逼他进行辩论，而应采取迂回的方法。就像作战一样，对方已经防备森严，从正面很难突破，解决办法最好是迂回前进，</a:t>
            </a:r>
            <a:r>
              <a:rPr lang="zh-CN" sz="2000" u="sng">
                <a:solidFill>
                  <a:srgbClr val="C00000"/>
                </a:solidFill>
                <a:latin typeface="微软雅黑" panose="020B0503020204020204" charset="-122"/>
                <a:ea typeface="微软雅黑" panose="020B0503020204020204" charset="-122"/>
              </a:rPr>
              <a:t>设法找到对方的弱点</a:t>
            </a:r>
            <a:r>
              <a:rPr lang="zh-CN" sz="2000">
                <a:latin typeface="微软雅黑" panose="020B0503020204020204" charset="-122"/>
                <a:ea typeface="微软雅黑" panose="020B0503020204020204" charset="-122"/>
              </a:rPr>
              <a:t>，一举击破。</a:t>
            </a:r>
          </a:p>
          <a:p>
            <a:pPr marL="0" lvl="0" indent="0">
              <a:lnSpc>
                <a:spcPct val="200000"/>
              </a:lnSpc>
              <a:spcBef>
                <a:spcPct val="0"/>
              </a:spcBef>
              <a:buNone/>
            </a:pPr>
            <a:r>
              <a:rPr lang="zh-CN" sz="2000" b="1">
                <a:latin typeface="微软雅黑" panose="020B0503020204020204" charset="-122"/>
                <a:ea typeface="微软雅黑" panose="020B0503020204020204" charset="-122"/>
              </a:rPr>
              <a:t>（四）沉默法</a:t>
            </a:r>
          </a:p>
          <a:p>
            <a:pPr marL="0" lvl="0" indent="0">
              <a:lnSpc>
                <a:spcPct val="200000"/>
              </a:lnSpc>
              <a:spcBef>
                <a:spcPct val="0"/>
              </a:spcBef>
              <a:buNone/>
            </a:pPr>
            <a:r>
              <a:rPr lang="zh-CN" sz="2000">
                <a:latin typeface="微软雅黑" panose="020B0503020204020204" charset="-122"/>
                <a:ea typeface="微软雅黑" panose="020B0503020204020204" charset="-122"/>
              </a:rPr>
              <a:t>对于那些</a:t>
            </a:r>
            <a:r>
              <a:rPr lang="zh-CN" sz="2000" u="sng">
                <a:solidFill>
                  <a:srgbClr val="C00000"/>
                </a:solidFill>
                <a:latin typeface="微软雅黑" panose="020B0503020204020204" charset="-122"/>
                <a:ea typeface="微软雅黑" panose="020B0503020204020204" charset="-122"/>
              </a:rPr>
              <a:t>不值得反驳的抗议</a:t>
            </a:r>
            <a:r>
              <a:rPr lang="zh-CN" sz="2000">
                <a:latin typeface="微软雅黑" panose="020B0503020204020204" charset="-122"/>
                <a:ea typeface="微软雅黑" panose="020B0503020204020204" charset="-122"/>
              </a:rPr>
              <a:t>，不要有强烈的反应，相反可以表示沉默。</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二、说服顽固者的技巧</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在说服顽固的谈判对手时，可先说说他正确的地方，让他不会感到没面子。这种技巧被称为（)</a:t>
            </a:r>
          </a:p>
          <a:p>
            <a:pPr marL="0" lvl="0" indent="0">
              <a:lnSpc>
                <a:spcPct val="200000"/>
              </a:lnSpc>
              <a:spcBef>
                <a:spcPct val="0"/>
              </a:spcBef>
              <a:buNone/>
            </a:pPr>
            <a:r>
              <a:rPr sz="2000">
                <a:latin typeface="微软雅黑" panose="020B0503020204020204" charset="-122"/>
                <a:ea typeface="微软雅黑" panose="020B0503020204020204" charset="-122"/>
              </a:rPr>
              <a:t>A.沉默法  </a:t>
            </a:r>
          </a:p>
          <a:p>
            <a:pPr marL="0" lvl="0" indent="0">
              <a:lnSpc>
                <a:spcPct val="200000"/>
              </a:lnSpc>
              <a:spcBef>
                <a:spcPct val="0"/>
              </a:spcBef>
              <a:buNone/>
            </a:pPr>
            <a:r>
              <a:rPr sz="2000">
                <a:latin typeface="微软雅黑" panose="020B0503020204020204" charset="-122"/>
                <a:ea typeface="微软雅黑" panose="020B0503020204020204" charset="-122"/>
              </a:rPr>
              <a:t>B.下台阶法  </a:t>
            </a:r>
          </a:p>
          <a:p>
            <a:pPr marL="0" lvl="0" indent="0">
              <a:lnSpc>
                <a:spcPct val="200000"/>
              </a:lnSpc>
              <a:spcBef>
                <a:spcPct val="0"/>
              </a:spcBef>
              <a:buNone/>
            </a:pPr>
            <a:r>
              <a:rPr sz="2000">
                <a:latin typeface="微软雅黑" panose="020B0503020204020204" charset="-122"/>
                <a:ea typeface="微软雅黑" panose="020B0503020204020204" charset="-122"/>
              </a:rPr>
              <a:t>C.迂回法  </a:t>
            </a:r>
          </a:p>
          <a:p>
            <a:pPr marL="0" lvl="0" indent="0">
              <a:lnSpc>
                <a:spcPct val="200000"/>
              </a:lnSpc>
              <a:spcBef>
                <a:spcPct val="0"/>
              </a:spcBef>
              <a:buNone/>
            </a:pPr>
            <a:r>
              <a:rPr sz="2000">
                <a:latin typeface="微软雅黑" panose="020B0503020204020204" charset="-122"/>
                <a:ea typeface="微软雅黑" panose="020B0503020204020204" charset="-122"/>
              </a:rPr>
              <a:t>D.等待法</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在说服顽固的谈判对手时，可先说说他正确的地方，让他不会感到没面子。这种技巧被称为（)</a:t>
            </a:r>
          </a:p>
          <a:p>
            <a:pPr marL="0" lvl="0" indent="0">
              <a:lnSpc>
                <a:spcPct val="200000"/>
              </a:lnSpc>
              <a:spcBef>
                <a:spcPct val="0"/>
              </a:spcBef>
              <a:buNone/>
            </a:pPr>
            <a:r>
              <a:rPr sz="2000">
                <a:latin typeface="微软雅黑" panose="020B0503020204020204" charset="-122"/>
                <a:ea typeface="微软雅黑" panose="020B0503020204020204" charset="-122"/>
              </a:rPr>
              <a:t>A.沉默法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B.下台阶法  </a:t>
            </a:r>
          </a:p>
          <a:p>
            <a:pPr marL="0" lvl="0" indent="0">
              <a:lnSpc>
                <a:spcPct val="200000"/>
              </a:lnSpc>
              <a:spcBef>
                <a:spcPct val="0"/>
              </a:spcBef>
              <a:buNone/>
            </a:pPr>
            <a:r>
              <a:rPr sz="2000">
                <a:latin typeface="微软雅黑" panose="020B0503020204020204" charset="-122"/>
                <a:ea typeface="微软雅黑" panose="020B0503020204020204" charset="-122"/>
              </a:rPr>
              <a:t>C.迂回法  </a:t>
            </a:r>
          </a:p>
          <a:p>
            <a:pPr marL="0" lvl="0" indent="0">
              <a:lnSpc>
                <a:spcPct val="200000"/>
              </a:lnSpc>
              <a:spcBef>
                <a:spcPct val="0"/>
              </a:spcBef>
              <a:buNone/>
            </a:pPr>
            <a:r>
              <a:rPr sz="2000">
                <a:latin typeface="微软雅黑" panose="020B0503020204020204" charset="-122"/>
                <a:ea typeface="微软雅黑" panose="020B0503020204020204" charset="-122"/>
              </a:rPr>
              <a:t>D.等待法</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在说服顽固的谈判对手时，可暂时避开主题，待赢得对方信任后再转入主题。这种技巧被称为（）</a:t>
            </a:r>
          </a:p>
          <a:p>
            <a:pPr marL="0" lvl="0" indent="0">
              <a:lnSpc>
                <a:spcPct val="200000"/>
              </a:lnSpc>
              <a:spcBef>
                <a:spcPct val="0"/>
              </a:spcBef>
              <a:buNone/>
            </a:pPr>
            <a:r>
              <a:rPr sz="2000">
                <a:latin typeface="微软雅黑" panose="020B0503020204020204" charset="-122"/>
                <a:ea typeface="微软雅黑" panose="020B0503020204020204" charset="-122"/>
              </a:rPr>
              <a:t>A.迂回法  </a:t>
            </a:r>
          </a:p>
          <a:p>
            <a:pPr marL="0" lvl="0" indent="0">
              <a:lnSpc>
                <a:spcPct val="200000"/>
              </a:lnSpc>
              <a:spcBef>
                <a:spcPct val="0"/>
              </a:spcBef>
              <a:buNone/>
            </a:pPr>
            <a:r>
              <a:rPr sz="2000">
                <a:latin typeface="微软雅黑" panose="020B0503020204020204" charset="-122"/>
                <a:ea typeface="微软雅黑" panose="020B0503020204020204" charset="-122"/>
              </a:rPr>
              <a:t>B.等待法  </a:t>
            </a:r>
          </a:p>
          <a:p>
            <a:pPr marL="0" lvl="0" indent="0">
              <a:lnSpc>
                <a:spcPct val="200000"/>
              </a:lnSpc>
              <a:spcBef>
                <a:spcPct val="0"/>
              </a:spcBef>
              <a:buNone/>
            </a:pPr>
            <a:r>
              <a:rPr sz="2000">
                <a:latin typeface="微软雅黑" panose="020B0503020204020204" charset="-122"/>
                <a:ea typeface="微软雅黑" panose="020B0503020204020204" charset="-122"/>
              </a:rPr>
              <a:t>C.沉默法  </a:t>
            </a:r>
          </a:p>
          <a:p>
            <a:pPr marL="0" lvl="0" indent="0">
              <a:lnSpc>
                <a:spcPct val="200000"/>
              </a:lnSpc>
              <a:spcBef>
                <a:spcPct val="0"/>
              </a:spcBef>
              <a:buNone/>
            </a:pPr>
            <a:r>
              <a:rPr sz="2000">
                <a:latin typeface="微软雅黑" panose="020B0503020204020204" charset="-122"/>
                <a:ea typeface="微软雅黑" panose="020B0503020204020204" charset="-122"/>
              </a:rPr>
              <a:t>D.下台阶法</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在说服顽固的谈判对手时，可暂时避开主题，待赢得对方信任后再转入主题。这种技巧被称为（）</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A.迂回法  </a:t>
            </a:r>
          </a:p>
          <a:p>
            <a:pPr marL="0" lvl="0" indent="0">
              <a:lnSpc>
                <a:spcPct val="200000"/>
              </a:lnSpc>
              <a:spcBef>
                <a:spcPct val="0"/>
              </a:spcBef>
              <a:buNone/>
            </a:pPr>
            <a:r>
              <a:rPr sz="2000">
                <a:latin typeface="微软雅黑" panose="020B0503020204020204" charset="-122"/>
                <a:ea typeface="微软雅黑" panose="020B0503020204020204" charset="-122"/>
              </a:rPr>
              <a:t>B.等待法  </a:t>
            </a:r>
          </a:p>
          <a:p>
            <a:pPr marL="0" lvl="0" indent="0">
              <a:lnSpc>
                <a:spcPct val="200000"/>
              </a:lnSpc>
              <a:spcBef>
                <a:spcPct val="0"/>
              </a:spcBef>
              <a:buNone/>
            </a:pPr>
            <a:r>
              <a:rPr sz="2000">
                <a:latin typeface="微软雅黑" panose="020B0503020204020204" charset="-122"/>
                <a:ea typeface="微软雅黑" panose="020B0503020204020204" charset="-122"/>
              </a:rPr>
              <a:t>C.沉默法  </a:t>
            </a:r>
          </a:p>
          <a:p>
            <a:pPr marL="0" lvl="0" indent="0">
              <a:lnSpc>
                <a:spcPct val="200000"/>
              </a:lnSpc>
              <a:spcBef>
                <a:spcPct val="0"/>
              </a:spcBef>
              <a:buNone/>
            </a:pPr>
            <a:r>
              <a:rPr sz="2000">
                <a:latin typeface="微软雅黑" panose="020B0503020204020204" charset="-122"/>
                <a:ea typeface="微软雅黑" panose="020B0503020204020204" charset="-122"/>
              </a:rPr>
              <a:t>D.下台阶法</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第五章 国际商务谈判中的技巧</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lum bright="-12000"/>
          </a:blip>
          <a:stretch>
            <a:fillRect/>
          </a:stretch>
        </p:blipFill>
        <p:spPr>
          <a:xfrm>
            <a:off x="2592070" y="1072515"/>
            <a:ext cx="6206490" cy="5213350"/>
          </a:xfrm>
          <a:prstGeom prst="rect">
            <a:avLst/>
          </a:prstGeom>
        </p:spPr>
      </p:pic>
    </p:spTree>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30475"/>
            <a:ext cx="3586163" cy="15748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defRPr/>
            </a:pPr>
            <a:r>
              <a:rPr kumimoji="1" lang="en-US" altLang="zh-CN" sz="5400" b="0" i="0" u="none" strike="noStrike" kern="1200" cap="none" spc="0" normalizeH="0" baseline="0" noProof="0" dirty="0" smtClean="0">
                <a:ln>
                  <a:noFill/>
                </a:ln>
                <a:solidFill>
                  <a:schemeClr val="lt1"/>
                </a:solidFill>
                <a:effectLst/>
                <a:uLnTx/>
                <a:uFillTx/>
                <a:latin typeface="微软雅黑" panose="020B0503020204020204" charset="-122"/>
                <a:ea typeface="微软雅黑" panose="020B0503020204020204" charset="-122"/>
                <a:cs typeface="微软雅黑" panose="020B0503020204020204" charset="-122"/>
              </a:rPr>
              <a:t>05</a:t>
            </a:r>
            <a:endParaRPr kumimoji="1" lang="zh-CN" altLang="en-US" sz="5400" b="0" i="0" u="none" strike="noStrike" kern="1200" cap="none" spc="0" normalizeH="0" baseline="0" noProof="0" dirty="0">
              <a:ln>
                <a:noFill/>
              </a:ln>
              <a:solidFill>
                <a:schemeClr val="lt1"/>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098" name="文本框 9"/>
          <p:cNvSpPr txBox="1"/>
          <p:nvPr/>
        </p:nvSpPr>
        <p:spPr>
          <a:xfrm>
            <a:off x="3861435" y="2271395"/>
            <a:ext cx="7446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ctr">
              <a:lnSpc>
                <a:spcPct val="150000"/>
              </a:lnSpc>
              <a:spcBef>
                <a:spcPct val="0"/>
              </a:spcBef>
              <a:buNone/>
            </a:pPr>
            <a:r>
              <a:rPr lang="zh-CN" altLang="en-US" sz="4000">
                <a:solidFill>
                  <a:srgbClr val="404040"/>
                </a:solidFill>
                <a:latin typeface="微软雅黑" panose="020B0503020204020204" charset="-122"/>
                <a:ea typeface="微软雅黑" panose="020B0503020204020204" charset="-122"/>
              </a:rPr>
              <a:t>第六章  文化差异对国际商务</a:t>
            </a:r>
          </a:p>
          <a:p>
            <a:pPr marL="0" lvl="0" indent="0" algn="ctr">
              <a:lnSpc>
                <a:spcPct val="150000"/>
              </a:lnSpc>
              <a:spcBef>
                <a:spcPct val="0"/>
              </a:spcBef>
              <a:buNone/>
            </a:pPr>
            <a:r>
              <a:rPr lang="zh-CN" altLang="en-US" sz="4000">
                <a:solidFill>
                  <a:srgbClr val="404040"/>
                </a:solidFill>
                <a:latin typeface="微软雅黑" panose="020B0503020204020204" charset="-122"/>
                <a:ea typeface="微软雅黑" panose="020B0503020204020204" charset="-122"/>
              </a:rPr>
              <a:t>谈判的影响</a:t>
            </a:r>
          </a:p>
        </p:txBody>
      </p:sp>
      <p:cxnSp>
        <p:nvCxnSpPr>
          <p:cNvPr id="7" name="直线连接符 6"/>
          <p:cNvCxnSpPr/>
          <p:nvPr/>
        </p:nvCxnSpPr>
        <p:spPr>
          <a:xfrm>
            <a:off x="3680460" y="3317875"/>
            <a:ext cx="7445375" cy="0"/>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02" name="文本框 7"/>
          <p:cNvSpPr txBox="1"/>
          <p:nvPr/>
        </p:nvSpPr>
        <p:spPr>
          <a:xfrm>
            <a:off x="0" y="3654425"/>
            <a:ext cx="2446338" cy="768350"/>
          </a:xfrm>
          <a:prstGeom prst="rect">
            <a:avLst/>
          </a:prstGeom>
          <a:noFill/>
          <a:ln w="9525">
            <a:noFill/>
          </a:ln>
        </p:spPr>
        <p:txBody>
          <a:bodyPr wrap="none">
            <a:spAutoFit/>
          </a:bodyPr>
          <a:lstStyle/>
          <a:p>
            <a:pPr eaLnBrk="1" hangingPunct="1"/>
            <a:r>
              <a:rPr lang="en-US" altLang="zh-CN" sz="4400">
                <a:solidFill>
                  <a:schemeClr val="bg1"/>
                </a:solidFill>
                <a:latin typeface="Calibri" panose="020F0502020204030204"/>
              </a:rPr>
              <a:t>SUNLAND</a:t>
            </a:r>
            <a:endParaRPr lang="zh-CN" altLang="en-US" sz="4400">
              <a:solidFill>
                <a:schemeClr val="bg1"/>
              </a:solidFill>
              <a:latin typeface="Calibri" panose="020F0502020204030204"/>
            </a:endParaRPr>
          </a:p>
        </p:txBody>
      </p: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632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第六章  文化差异对国际商务谈判的影响</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clrChange>
              <a:clrFrom>
                <a:srgbClr val="FFFFFF">
                  <a:alpha val="100000"/>
                </a:srgbClr>
              </a:clrFrom>
              <a:clrTo>
                <a:srgbClr val="FFFFFF">
                  <a:alpha val="100000"/>
                  <a:alpha val="0"/>
                </a:srgbClr>
              </a:clrTo>
            </a:clrChange>
            <a:lum bright="-12000"/>
          </a:blip>
          <a:stretch>
            <a:fillRect/>
          </a:stretch>
        </p:blipFill>
        <p:spPr>
          <a:xfrm>
            <a:off x="1036955" y="1915795"/>
            <a:ext cx="10067290" cy="3296285"/>
          </a:xfrm>
          <a:prstGeom prst="rect">
            <a:avLst/>
          </a:prstGeom>
        </p:spPr>
      </p:pic>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第一节  影响国际商务谈判风格的文化因素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商务谈判，不仅仅是谈判各方基于经济利益的交流与合作，也是各方所具有的不同文化之间的碰撞与沟通。</a:t>
            </a:r>
          </a:p>
          <a:p>
            <a:pPr marL="0" lvl="0" indent="0">
              <a:lnSpc>
                <a:spcPct val="200000"/>
              </a:lnSpc>
              <a:spcBef>
                <a:spcPct val="0"/>
              </a:spcBef>
              <a:buNone/>
            </a:pPr>
            <a:r>
              <a:rPr lang="zh-CN" sz="2000">
                <a:latin typeface="微软雅黑" panose="020B0503020204020204" charset="-122"/>
                <a:ea typeface="微软雅黑" panose="020B0503020204020204" charset="-122"/>
              </a:rPr>
              <a:t>      </a:t>
            </a:r>
            <a:r>
              <a:rPr lang="zh-CN" sz="2000" b="1" u="sng">
                <a:solidFill>
                  <a:srgbClr val="C00000"/>
                </a:solidFill>
                <a:latin typeface="微软雅黑" panose="020B0503020204020204" charset="-122"/>
                <a:ea typeface="微软雅黑" panose="020B0503020204020204" charset="-122"/>
              </a:rPr>
              <a:t>谈判风格</a:t>
            </a:r>
            <a:r>
              <a:rPr lang="zh-CN" sz="2000">
                <a:latin typeface="微软雅黑" panose="020B0503020204020204" charset="-122"/>
                <a:ea typeface="微软雅黑" panose="020B0503020204020204" charset="-122"/>
              </a:rPr>
              <a:t>，主要是指在谈判过程中谈判人员所表现出来的</a:t>
            </a:r>
            <a:r>
              <a:rPr lang="zh-CN" sz="2000" u="sng">
                <a:solidFill>
                  <a:srgbClr val="C00000"/>
                </a:solidFill>
                <a:latin typeface="微软雅黑" panose="020B0503020204020204" charset="-122"/>
                <a:ea typeface="微软雅黑" panose="020B0503020204020204" charset="-122"/>
              </a:rPr>
              <a:t>言谈举止</a:t>
            </a:r>
            <a:r>
              <a:rPr lang="zh-CN" sz="2000">
                <a:latin typeface="微软雅黑" panose="020B0503020204020204" charset="-122"/>
                <a:ea typeface="微软雅黑" panose="020B0503020204020204" charset="-122"/>
              </a:rPr>
              <a:t>、</a:t>
            </a:r>
            <a:r>
              <a:rPr lang="zh-CN" sz="2000" u="sng">
                <a:solidFill>
                  <a:srgbClr val="C00000"/>
                </a:solidFill>
                <a:latin typeface="微软雅黑" panose="020B0503020204020204" charset="-122"/>
                <a:ea typeface="微软雅黑" panose="020B0503020204020204" charset="-122"/>
              </a:rPr>
              <a:t>处事方式</a:t>
            </a:r>
            <a:r>
              <a:rPr lang="zh-CN" sz="2000">
                <a:latin typeface="微软雅黑" panose="020B0503020204020204" charset="-122"/>
                <a:ea typeface="微软雅黑" panose="020B0503020204020204" charset="-122"/>
              </a:rPr>
              <a:t>以及</a:t>
            </a:r>
            <a:r>
              <a:rPr lang="zh-CN" sz="2000" u="sng">
                <a:solidFill>
                  <a:srgbClr val="C00000"/>
                </a:solidFill>
                <a:latin typeface="微软雅黑" panose="020B0503020204020204" charset="-122"/>
                <a:ea typeface="微软雅黑" panose="020B0503020204020204" charset="-122"/>
              </a:rPr>
              <a:t>习惯爱好</a:t>
            </a:r>
            <a:r>
              <a:rPr lang="zh-CN" sz="2000">
                <a:latin typeface="微软雅黑" panose="020B0503020204020204" charset="-122"/>
                <a:ea typeface="微软雅黑" panose="020B0503020204020204" charset="-122"/>
              </a:rPr>
              <a:t>等特点。</a:t>
            </a:r>
          </a:p>
          <a:p>
            <a:pPr marL="0" lvl="0" indent="0">
              <a:lnSpc>
                <a:spcPct val="200000"/>
              </a:lnSpc>
              <a:spcBef>
                <a:spcPct val="0"/>
              </a:spcBef>
              <a:buNone/>
            </a:pPr>
            <a:r>
              <a:rPr lang="zh-CN" sz="2000">
                <a:latin typeface="微软雅黑" panose="020B0503020204020204" charset="-122"/>
                <a:ea typeface="微软雅黑" panose="020B0503020204020204" charset="-122"/>
              </a:rPr>
              <a:t>      由于文化背景不一样，不同国家、地区的谈判者具有不同的谈判风格。研究各国的谈判风格，就要从影响谈判风格的文化因素谈起。</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1704</a:t>
            </a:r>
            <a:r>
              <a:rPr lang="zh-CN" altLang="en-US" sz="2000">
                <a:latin typeface="微软雅黑" panose="020B0503020204020204" charset="-122"/>
                <a:ea typeface="微软雅黑" panose="020B0503020204020204" charset="-122"/>
              </a:rPr>
              <a:t>真题】</a:t>
            </a:r>
            <a:r>
              <a:rPr sz="2000">
                <a:latin typeface="微软雅黑" panose="020B0503020204020204" charset="-122"/>
                <a:ea typeface="微软雅黑" panose="020B0503020204020204" charset="-122"/>
              </a:rPr>
              <a:t>商务谈判中数量最多的一种谈判是</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A．货物贸易谈判  </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B．劳务贸易谈判</a:t>
            </a:r>
          </a:p>
          <a:p>
            <a:pPr marL="0" lvl="0" indent="0">
              <a:lnSpc>
                <a:spcPct val="200000"/>
              </a:lnSpc>
              <a:spcBef>
                <a:spcPct val="0"/>
              </a:spcBef>
              <a:buNone/>
            </a:pPr>
            <a:r>
              <a:rPr sz="2000">
                <a:latin typeface="微软雅黑" panose="020B0503020204020204" charset="-122"/>
                <a:ea typeface="微软雅黑" panose="020B0503020204020204" charset="-122"/>
              </a:rPr>
              <a:t>C．技术贸易谈判    </a:t>
            </a:r>
          </a:p>
          <a:p>
            <a:pPr marL="0" lvl="0" indent="0">
              <a:lnSpc>
                <a:spcPct val="200000"/>
              </a:lnSpc>
              <a:spcBef>
                <a:spcPct val="0"/>
              </a:spcBef>
              <a:buNone/>
            </a:pPr>
            <a:r>
              <a:rPr sz="2000">
                <a:latin typeface="微软雅黑" panose="020B0503020204020204" charset="-122"/>
                <a:ea typeface="微软雅黑" panose="020B0503020204020204" charset="-122"/>
              </a:rPr>
              <a:t>D．违约赔偿谈判</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第一节  影响国际商务谈判风格的文化因素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70675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解决语言问题的方法也很简单，如雇佣一位翻译或用共同的第三语言交谈。</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一、语言及非语言行为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492375" y="2469515"/>
            <a:ext cx="6718300" cy="4401820"/>
          </a:xfrm>
          <a:prstGeom prst="rect">
            <a:avLst/>
          </a:prstGeom>
        </p:spPr>
      </p:pic>
      <p:sp>
        <p:nvSpPr>
          <p:cNvPr id="4" name="矩形 3"/>
          <p:cNvSpPr/>
          <p:nvPr/>
        </p:nvSpPr>
        <p:spPr>
          <a:xfrm>
            <a:off x="6459855" y="3718560"/>
            <a:ext cx="490220" cy="25844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969635" y="6034405"/>
            <a:ext cx="490220" cy="25844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966710" y="6292850"/>
            <a:ext cx="567690" cy="25844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99020" y="6551295"/>
            <a:ext cx="567690" cy="25844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第一节  影响国际商务谈判风格的文化因素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b="1">
                <a:latin typeface="微软雅黑" panose="020B0503020204020204" charset="-122"/>
                <a:ea typeface="微软雅黑" panose="020B0503020204020204" charset="-122"/>
              </a:rPr>
              <a:t>日本</a:t>
            </a:r>
            <a:r>
              <a:rPr lang="zh-CN" altLang="en-US" sz="2000" b="1">
                <a:latin typeface="微软雅黑" panose="020B0503020204020204" charset="-122"/>
                <a:ea typeface="微软雅黑" panose="020B0503020204020204" charset="-122"/>
              </a:rPr>
              <a:t>商人</a:t>
            </a:r>
            <a:r>
              <a:rPr lang="zh-CN" altLang="en-US" sz="2000">
                <a:latin typeface="微软雅黑" panose="020B0503020204020204" charset="-122"/>
                <a:ea typeface="微软雅黑" panose="020B0503020204020204" charset="-122"/>
              </a:rPr>
              <a:t>：最为</a:t>
            </a:r>
            <a:r>
              <a:rPr lang="zh-CN" altLang="en-US" sz="2000" u="sng">
                <a:solidFill>
                  <a:srgbClr val="C00000"/>
                </a:solidFill>
                <a:latin typeface="微软雅黑" panose="020B0503020204020204" charset="-122"/>
                <a:ea typeface="微软雅黑" panose="020B0503020204020204" charset="-122"/>
              </a:rPr>
              <a:t>礼貌</a:t>
            </a:r>
            <a:r>
              <a:rPr lang="zh-CN" altLang="en-US" sz="2000">
                <a:latin typeface="微软雅黑" panose="020B0503020204020204" charset="-122"/>
                <a:ea typeface="微软雅黑" panose="020B0503020204020204" charset="-122"/>
              </a:rPr>
              <a:t>、较多采用正面承诺、推荐和保证，较少采用威胁、命令和警告性言论不常使用</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不</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你</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和面部凝视，常保持沉默；</a:t>
            </a:r>
            <a:endParaRPr lang="en-US" altLang="zh-CN"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en-US" altLang="zh-CN" sz="2000" b="1">
                <a:latin typeface="微软雅黑" panose="020B0503020204020204" charset="-122"/>
                <a:ea typeface="微软雅黑" panose="020B0503020204020204" charset="-122"/>
              </a:rPr>
              <a:t>巴西商人</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使用“不”“你”</a:t>
            </a:r>
            <a:r>
              <a:rPr lang="zh-CN" altLang="en-US" sz="2000">
                <a:latin typeface="微软雅黑" panose="020B0503020204020204" charset="-122"/>
                <a:ea typeface="微软雅黑" panose="020B0503020204020204" charset="-122"/>
              </a:rPr>
              <a:t>频率较高，风格</a:t>
            </a:r>
            <a:r>
              <a:rPr lang="zh-CN" altLang="en-US" sz="2000" u="sng">
                <a:solidFill>
                  <a:srgbClr val="C00000"/>
                </a:solidFill>
                <a:latin typeface="微软雅黑" panose="020B0503020204020204" charset="-122"/>
                <a:ea typeface="微软雅黑" panose="020B0503020204020204" charset="-122"/>
              </a:rPr>
              <a:t>豪放</a:t>
            </a:r>
            <a:r>
              <a:rPr lang="zh-CN" altLang="en-US" sz="2000">
                <a:latin typeface="微软雅黑" panose="020B0503020204020204" charset="-122"/>
                <a:ea typeface="微软雅黑" panose="020B0503020204020204" charset="-122"/>
              </a:rPr>
              <a:t>，在谈判中不甘寂寞，不时凝视对方并触碰对方；</a:t>
            </a:r>
            <a:endParaRPr lang="en-US" altLang="zh-CN"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3.法国商人</a:t>
            </a:r>
            <a:r>
              <a:rPr lang="zh-CN" altLang="en-US" sz="2000">
                <a:latin typeface="微软雅黑" panose="020B0503020204020204" charset="-122"/>
                <a:ea typeface="微软雅黑" panose="020B0503020204020204" charset="-122"/>
              </a:rPr>
              <a:t>：谈判风格更为</a:t>
            </a:r>
            <a:r>
              <a:rPr lang="zh-CN" altLang="en-US" sz="2000" u="sng">
                <a:solidFill>
                  <a:srgbClr val="C00000"/>
                </a:solidFill>
                <a:latin typeface="微软雅黑" panose="020B0503020204020204" charset="-122"/>
                <a:ea typeface="微软雅黑" panose="020B0503020204020204" charset="-122"/>
              </a:rPr>
              <a:t>随意</a:t>
            </a:r>
            <a:r>
              <a:rPr lang="zh-CN" altLang="en-US" sz="2000">
                <a:latin typeface="微软雅黑" panose="020B0503020204020204" charset="-122"/>
                <a:ea typeface="微软雅黑" panose="020B0503020204020204" charset="-122"/>
              </a:rPr>
              <a:t>，使用</a:t>
            </a:r>
            <a:r>
              <a:rPr lang="en-US" altLang="zh-CN" sz="2000">
                <a:latin typeface="微软雅黑" panose="020B0503020204020204" charset="-122"/>
                <a:ea typeface="微软雅黑" panose="020B0503020204020204" charset="-122"/>
              </a:rPr>
              <a:t>威胁与警告</a:t>
            </a:r>
            <a:r>
              <a:rPr lang="zh-CN" altLang="en-US" sz="2000">
                <a:latin typeface="微软雅黑" panose="020B0503020204020204" charset="-122"/>
                <a:ea typeface="微软雅黑" panose="020B0503020204020204" charset="-122"/>
              </a:rPr>
              <a:t>频率高</a:t>
            </a:r>
            <a:r>
              <a:rPr lang="en-US" altLang="zh-CN" sz="2000">
                <a:latin typeface="微软雅黑" panose="020B0503020204020204" charset="-122"/>
                <a:ea typeface="微软雅黑" panose="020B0503020204020204" charset="-122"/>
              </a:rPr>
              <a:t>，频繁插话</a:t>
            </a:r>
            <a:r>
              <a:rPr lang="zh-CN" altLang="en-US" sz="2000">
                <a:latin typeface="微软雅黑" panose="020B0503020204020204" charset="-122"/>
                <a:ea typeface="微软雅黑" panose="020B0503020204020204" charset="-122"/>
              </a:rPr>
              <a:t>、面部凝视、使用</a:t>
            </a:r>
            <a:r>
              <a:rPr lang="en-US" altLang="zh-CN" sz="2000">
                <a:latin typeface="微软雅黑" panose="020B0503020204020204" charset="-122"/>
                <a:ea typeface="微软雅黑" panose="020B0503020204020204" charset="-122"/>
              </a:rPr>
              <a:t>“ 不”</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sym typeface="+mn-ea"/>
              </a:rPr>
              <a:t>“你”</a:t>
            </a:r>
            <a:endParaRPr lang="zh-CN" altLang="en-US"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一、语言及非语言行为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第一节  影响国际商务谈判风格的文化因素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704850" y="4234180"/>
            <a:ext cx="10782935"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sym typeface="+mn-ea"/>
              </a:rPr>
              <a:t>1.</a:t>
            </a:r>
            <a:r>
              <a:rPr lang="zh-CN" altLang="en-US" sz="2000">
                <a:latin typeface="微软雅黑" panose="020B0503020204020204" charset="-122"/>
                <a:ea typeface="微软雅黑" panose="020B0503020204020204" charset="-122"/>
                <a:sym typeface="+mn-ea"/>
              </a:rPr>
              <a:t>沉默时间最长的是</a:t>
            </a:r>
            <a:r>
              <a:rPr lang="zh-CN" altLang="en-US" sz="2000" u="sng">
                <a:solidFill>
                  <a:srgbClr val="C00000"/>
                </a:solidFill>
                <a:latin typeface="微软雅黑" panose="020B0503020204020204" charset="-122"/>
                <a:ea typeface="微软雅黑" panose="020B0503020204020204" charset="-122"/>
                <a:sym typeface="+mn-ea"/>
              </a:rPr>
              <a:t>俄罗斯</a:t>
            </a:r>
            <a:r>
              <a:rPr lang="zh-CN" altLang="en-US" sz="2000">
                <a:latin typeface="微软雅黑" panose="020B0503020204020204" charset="-122"/>
                <a:ea typeface="微软雅黑" panose="020B0503020204020204" charset="-122"/>
                <a:sym typeface="+mn-ea"/>
              </a:rPr>
              <a:t>。              </a:t>
            </a:r>
            <a:r>
              <a:rPr lang="en-US" altLang="zh-CN" sz="2000">
                <a:latin typeface="微软雅黑" panose="020B0503020204020204" charset="-122"/>
                <a:ea typeface="微软雅黑" panose="020B0503020204020204" charset="-122"/>
                <a:sym typeface="+mn-ea"/>
              </a:rPr>
              <a:t>2.</a:t>
            </a:r>
            <a:r>
              <a:rPr lang="zh-CN" altLang="en-US" sz="2000">
                <a:latin typeface="微软雅黑" panose="020B0503020204020204" charset="-122"/>
                <a:ea typeface="微软雅黑" panose="020B0503020204020204" charset="-122"/>
                <a:sym typeface="+mn-ea"/>
              </a:rPr>
              <a:t>插话间隔最长的是</a:t>
            </a:r>
            <a:r>
              <a:rPr lang="zh-CN" altLang="en-US" sz="2000" u="sng">
                <a:solidFill>
                  <a:srgbClr val="C00000"/>
                </a:solidFill>
                <a:latin typeface="微软雅黑" panose="020B0503020204020204" charset="-122"/>
                <a:ea typeface="微软雅黑" panose="020B0503020204020204" charset="-122"/>
                <a:sym typeface="+mn-ea"/>
              </a:rPr>
              <a:t>美国</a:t>
            </a:r>
            <a:r>
              <a:rPr lang="zh-CN" altLang="en-US" sz="2000">
                <a:latin typeface="微软雅黑" panose="020B0503020204020204" charset="-122"/>
                <a:ea typeface="微软雅黑" panose="020B0503020204020204" charset="-122"/>
                <a:sym typeface="+mn-ea"/>
              </a:rPr>
              <a:t>。</a:t>
            </a:r>
            <a:endParaRPr lang="zh-CN" altLang="en-US"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sym typeface="+mn-ea"/>
              </a:rPr>
              <a:t>3.</a:t>
            </a:r>
            <a:r>
              <a:rPr lang="zh-CN" altLang="en-US" sz="2000">
                <a:latin typeface="微软雅黑" panose="020B0503020204020204" charset="-122"/>
                <a:ea typeface="微软雅黑" panose="020B0503020204020204" charset="-122"/>
                <a:sym typeface="+mn-ea"/>
              </a:rPr>
              <a:t>凝视时间最长的是</a:t>
            </a:r>
            <a:r>
              <a:rPr lang="zh-CN" altLang="en-US" sz="2000" u="sng">
                <a:solidFill>
                  <a:srgbClr val="C00000"/>
                </a:solidFill>
                <a:latin typeface="微软雅黑" panose="020B0503020204020204" charset="-122"/>
                <a:ea typeface="微软雅黑" panose="020B0503020204020204" charset="-122"/>
                <a:sym typeface="+mn-ea"/>
              </a:rPr>
              <a:t>法国</a:t>
            </a:r>
            <a:r>
              <a:rPr lang="zh-CN" altLang="en-US" sz="2000">
                <a:latin typeface="微软雅黑" panose="020B0503020204020204" charset="-122"/>
                <a:ea typeface="微软雅黑" panose="020B0503020204020204" charset="-122"/>
                <a:sym typeface="+mn-ea"/>
              </a:rPr>
              <a:t>。                 </a:t>
            </a:r>
            <a:r>
              <a:rPr lang="en-US" altLang="zh-CN" sz="2000">
                <a:latin typeface="微软雅黑" panose="020B0503020204020204" charset="-122"/>
                <a:ea typeface="微软雅黑" panose="020B0503020204020204" charset="-122"/>
                <a:sym typeface="+mn-ea"/>
              </a:rPr>
              <a:t>4.</a:t>
            </a:r>
            <a:r>
              <a:rPr lang="zh-CN" altLang="en-US" sz="2000">
                <a:latin typeface="微软雅黑" panose="020B0503020204020204" charset="-122"/>
                <a:ea typeface="微软雅黑" panose="020B0503020204020204" charset="-122"/>
                <a:sym typeface="+mn-ea"/>
              </a:rPr>
              <a:t>每小时接触频率最高的是</a:t>
            </a:r>
            <a:r>
              <a:rPr lang="zh-CN" altLang="en-US" sz="2000" u="sng">
                <a:solidFill>
                  <a:srgbClr val="C00000"/>
                </a:solidFill>
                <a:latin typeface="微软雅黑" panose="020B0503020204020204" charset="-122"/>
                <a:ea typeface="微软雅黑" panose="020B0503020204020204" charset="-122"/>
                <a:sym typeface="+mn-ea"/>
              </a:rPr>
              <a:t>巴西</a:t>
            </a:r>
            <a:r>
              <a:rPr lang="zh-CN" altLang="en-US" sz="2000">
                <a:latin typeface="微软雅黑" panose="020B0503020204020204" charset="-122"/>
                <a:ea typeface="微软雅黑" panose="020B0503020204020204" charset="-122"/>
                <a:sym typeface="+mn-ea"/>
              </a:rPr>
              <a:t>。</a:t>
            </a:r>
            <a:endParaRPr lang="en-US"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一、语言及非语言行为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aphicFrame>
        <p:nvGraphicFramePr>
          <p:cNvPr id="8" name="表格 7"/>
          <p:cNvGraphicFramePr/>
          <p:nvPr/>
        </p:nvGraphicFramePr>
        <p:xfrm>
          <a:off x="690245" y="1955800"/>
          <a:ext cx="10626725" cy="1961515"/>
        </p:xfrm>
        <a:graphic>
          <a:graphicData uri="http://schemas.openxmlformats.org/drawingml/2006/table">
            <a:tbl>
              <a:tblPr firstRow="1" bandRow="1">
                <a:tableStyleId>{5C22544A-7EE6-4342-B048-85BDC9FD1C3A}</a:tableStyleId>
              </a:tblPr>
              <a:tblGrid>
                <a:gridCol w="2298700"/>
                <a:gridCol w="685800"/>
                <a:gridCol w="700405"/>
                <a:gridCol w="703580"/>
                <a:gridCol w="941705"/>
                <a:gridCol w="779780"/>
                <a:gridCol w="848995"/>
                <a:gridCol w="768985"/>
                <a:gridCol w="965835"/>
                <a:gridCol w="967105"/>
                <a:gridCol w="965835"/>
              </a:tblGrid>
              <a:tr h="415925">
                <a:tc>
                  <a:txBody>
                    <a:bodyPr/>
                    <a:lstStyle/>
                    <a:p>
                      <a:pPr algn="ctr">
                        <a:buNone/>
                      </a:pPr>
                      <a:r>
                        <a:rPr lang="zh-CN" altLang="en-US">
                          <a:latin typeface="微软雅黑" panose="020B0503020204020204" charset="-122"/>
                          <a:ea typeface="微软雅黑" panose="020B0503020204020204" charset="-122"/>
                        </a:rPr>
                        <a:t>技巧</a:t>
                      </a:r>
                    </a:p>
                  </a:txBody>
                  <a:tcPr/>
                </a:tc>
                <a:tc>
                  <a:txBody>
                    <a:bodyPr/>
                    <a:lstStyle/>
                    <a:p>
                      <a:pPr algn="ctr">
                        <a:buNone/>
                      </a:pPr>
                      <a:r>
                        <a:rPr lang="zh-CN" altLang="en-US">
                          <a:latin typeface="微软雅黑" panose="020B0503020204020204" charset="-122"/>
                          <a:ea typeface="微软雅黑" panose="020B0503020204020204" charset="-122"/>
                        </a:rPr>
                        <a:t>中国</a:t>
                      </a:r>
                    </a:p>
                  </a:txBody>
                  <a:tcPr/>
                </a:tc>
                <a:tc>
                  <a:txBody>
                    <a:bodyPr/>
                    <a:lstStyle/>
                    <a:p>
                      <a:pPr algn="ctr">
                        <a:buNone/>
                      </a:pPr>
                      <a:r>
                        <a:rPr lang="zh-CN" altLang="en-US">
                          <a:latin typeface="微软雅黑" panose="020B0503020204020204" charset="-122"/>
                          <a:ea typeface="微软雅黑" panose="020B0503020204020204" charset="-122"/>
                        </a:rPr>
                        <a:t>日本</a:t>
                      </a:r>
                    </a:p>
                  </a:txBody>
                  <a:tcPr/>
                </a:tc>
                <a:tc>
                  <a:txBody>
                    <a:bodyPr/>
                    <a:lstStyle/>
                    <a:p>
                      <a:pPr algn="ctr">
                        <a:buNone/>
                      </a:pPr>
                      <a:r>
                        <a:rPr lang="zh-CN" altLang="en-US">
                          <a:latin typeface="微软雅黑" panose="020B0503020204020204" charset="-122"/>
                          <a:ea typeface="微软雅黑" panose="020B0503020204020204" charset="-122"/>
                        </a:rPr>
                        <a:t>韩国</a:t>
                      </a:r>
                    </a:p>
                  </a:txBody>
                  <a:tcPr/>
                </a:tc>
                <a:tc>
                  <a:txBody>
                    <a:bodyPr/>
                    <a:lstStyle/>
                    <a:p>
                      <a:pPr algn="ctr">
                        <a:buNone/>
                      </a:pPr>
                      <a:r>
                        <a:rPr lang="zh-CN" altLang="en-US">
                          <a:solidFill>
                            <a:srgbClr val="FF0000"/>
                          </a:solidFill>
                          <a:latin typeface="微软雅黑" panose="020B0503020204020204" charset="-122"/>
                          <a:ea typeface="微软雅黑" panose="020B0503020204020204" charset="-122"/>
                        </a:rPr>
                        <a:t>俄罗斯</a:t>
                      </a:r>
                    </a:p>
                  </a:txBody>
                  <a:tcPr/>
                </a:tc>
                <a:tc>
                  <a:txBody>
                    <a:bodyPr/>
                    <a:lstStyle/>
                    <a:p>
                      <a:pPr algn="ctr">
                        <a:buNone/>
                      </a:pPr>
                      <a:r>
                        <a:rPr lang="zh-CN" altLang="en-US">
                          <a:latin typeface="微软雅黑" panose="020B0503020204020204" charset="-122"/>
                          <a:ea typeface="微软雅黑" panose="020B0503020204020204" charset="-122"/>
                        </a:rPr>
                        <a:t>德国</a:t>
                      </a:r>
                    </a:p>
                  </a:txBody>
                  <a:tcPr/>
                </a:tc>
                <a:tc>
                  <a:txBody>
                    <a:bodyPr/>
                    <a:lstStyle/>
                    <a:p>
                      <a:pPr algn="ctr">
                        <a:buNone/>
                      </a:pPr>
                      <a:r>
                        <a:rPr lang="zh-CN" altLang="en-US">
                          <a:latin typeface="微软雅黑" panose="020B0503020204020204" charset="-122"/>
                          <a:ea typeface="微软雅黑" panose="020B0503020204020204" charset="-122"/>
                        </a:rPr>
                        <a:t>英国</a:t>
                      </a:r>
                    </a:p>
                  </a:txBody>
                  <a:tcPr/>
                </a:tc>
                <a:tc>
                  <a:txBody>
                    <a:bodyPr/>
                    <a:lstStyle/>
                    <a:p>
                      <a:pPr algn="ctr">
                        <a:buNone/>
                      </a:pPr>
                      <a:r>
                        <a:rPr lang="zh-CN" altLang="en-US">
                          <a:solidFill>
                            <a:srgbClr val="FF0000"/>
                          </a:solidFill>
                          <a:latin typeface="微软雅黑" panose="020B0503020204020204" charset="-122"/>
                          <a:ea typeface="微软雅黑" panose="020B0503020204020204" charset="-122"/>
                        </a:rPr>
                        <a:t>法国</a:t>
                      </a:r>
                    </a:p>
                  </a:txBody>
                  <a:tcPr/>
                </a:tc>
                <a:tc>
                  <a:txBody>
                    <a:bodyPr/>
                    <a:lstStyle/>
                    <a:p>
                      <a:pPr algn="ctr">
                        <a:buNone/>
                      </a:pPr>
                      <a:r>
                        <a:rPr lang="zh-CN" altLang="en-US">
                          <a:solidFill>
                            <a:srgbClr val="FF0000"/>
                          </a:solidFill>
                          <a:latin typeface="微软雅黑" panose="020B0503020204020204" charset="-122"/>
                          <a:ea typeface="微软雅黑" panose="020B0503020204020204" charset="-122"/>
                        </a:rPr>
                        <a:t>巴西</a:t>
                      </a:r>
                    </a:p>
                  </a:txBody>
                  <a:tcPr/>
                </a:tc>
                <a:tc>
                  <a:txBody>
                    <a:bodyPr/>
                    <a:lstStyle/>
                    <a:p>
                      <a:pPr algn="ctr">
                        <a:buNone/>
                      </a:pPr>
                      <a:r>
                        <a:rPr lang="zh-CN" altLang="en-US">
                          <a:latin typeface="微软雅黑" panose="020B0503020204020204" charset="-122"/>
                          <a:ea typeface="微软雅黑" panose="020B0503020204020204" charset="-122"/>
                        </a:rPr>
                        <a:t>加拿大</a:t>
                      </a:r>
                    </a:p>
                  </a:txBody>
                  <a:tcPr/>
                </a:tc>
                <a:tc>
                  <a:txBody>
                    <a:bodyPr/>
                    <a:lstStyle/>
                    <a:p>
                      <a:pPr algn="ctr">
                        <a:buNone/>
                      </a:pPr>
                      <a:r>
                        <a:rPr lang="zh-CN" altLang="en-US">
                          <a:solidFill>
                            <a:srgbClr val="FF0000"/>
                          </a:solidFill>
                          <a:latin typeface="微软雅黑" panose="020B0503020204020204" charset="-122"/>
                          <a:ea typeface="微软雅黑" panose="020B0503020204020204" charset="-122"/>
                        </a:rPr>
                        <a:t>美国</a:t>
                      </a:r>
                    </a:p>
                  </a:txBody>
                  <a:tcPr/>
                </a:tc>
              </a:tr>
              <a:tr h="373380">
                <a:tc>
                  <a:txBody>
                    <a:bodyPr/>
                    <a:lstStyle/>
                    <a:p>
                      <a:pPr algn="ctr">
                        <a:buNone/>
                      </a:pPr>
                      <a:r>
                        <a:rPr lang="zh-CN" altLang="en-US">
                          <a:latin typeface="微软雅黑" panose="020B0503020204020204" charset="-122"/>
                          <a:ea typeface="微软雅黑" panose="020B0503020204020204" charset="-122"/>
                        </a:rPr>
                        <a:t>沉默时间百分比</a:t>
                      </a:r>
                    </a:p>
                  </a:txBody>
                  <a:tcPr/>
                </a:tc>
                <a:tc>
                  <a:txBody>
                    <a:bodyPr/>
                    <a:lstStyle/>
                    <a:p>
                      <a:pPr algn="ctr">
                        <a:buNone/>
                      </a:pPr>
                      <a:r>
                        <a:rPr lang="en-US" altLang="zh-CN">
                          <a:latin typeface="微软雅黑" panose="020B0503020204020204" charset="-122"/>
                          <a:ea typeface="微软雅黑" panose="020B0503020204020204" charset="-122"/>
                        </a:rPr>
                        <a:t>7.7</a:t>
                      </a:r>
                    </a:p>
                  </a:txBody>
                  <a:tcPr/>
                </a:tc>
                <a:tc>
                  <a:txBody>
                    <a:bodyPr/>
                    <a:lstStyle/>
                    <a:p>
                      <a:pPr algn="ctr">
                        <a:buNone/>
                      </a:pPr>
                      <a:r>
                        <a:rPr lang="en-US" altLang="zh-CN">
                          <a:latin typeface="微软雅黑" panose="020B0503020204020204" charset="-122"/>
                          <a:ea typeface="微软雅黑" panose="020B0503020204020204" charset="-122"/>
                        </a:rPr>
                        <a:t>8.3</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solidFill>
                            <a:srgbClr val="FF0000"/>
                          </a:solidFill>
                          <a:latin typeface="微软雅黑" panose="020B0503020204020204" charset="-122"/>
                          <a:ea typeface="微软雅黑" panose="020B0503020204020204" charset="-122"/>
                        </a:rPr>
                        <a:t>12.3</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latin typeface="微软雅黑" panose="020B0503020204020204" charset="-122"/>
                          <a:ea typeface="微软雅黑" panose="020B0503020204020204" charset="-122"/>
                        </a:rPr>
                        <a:t>8.3</a:t>
                      </a:r>
                    </a:p>
                  </a:txBody>
                  <a:tcPr/>
                </a:tc>
                <a:tc>
                  <a:txBody>
                    <a:bodyPr/>
                    <a:lstStyle/>
                    <a:p>
                      <a:pPr algn="ctr">
                        <a:buNone/>
                      </a:pPr>
                      <a:r>
                        <a:rPr lang="en-US" altLang="zh-CN">
                          <a:latin typeface="微软雅黑" panose="020B0503020204020204" charset="-122"/>
                          <a:ea typeface="微软雅黑" panose="020B0503020204020204" charset="-122"/>
                        </a:rPr>
                        <a:t>3.3</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latin typeface="微软雅黑" panose="020B0503020204020204" charset="-122"/>
                          <a:ea typeface="微软雅黑" panose="020B0503020204020204" charset="-122"/>
                        </a:rPr>
                        <a:t>5</a:t>
                      </a:r>
                    </a:p>
                  </a:txBody>
                  <a:tcPr/>
                </a:tc>
                <a:tc>
                  <a:txBody>
                    <a:bodyPr/>
                    <a:lstStyle/>
                    <a:p>
                      <a:pPr algn="ctr">
                        <a:buNone/>
                      </a:pPr>
                      <a:r>
                        <a:rPr lang="en-US" altLang="zh-CN">
                          <a:latin typeface="微软雅黑" panose="020B0503020204020204" charset="-122"/>
                          <a:ea typeface="微软雅黑" panose="020B0503020204020204" charset="-122"/>
                        </a:rPr>
                        <a:t>5.7</a:t>
                      </a:r>
                    </a:p>
                  </a:txBody>
                  <a:tcPr/>
                </a:tc>
              </a:tr>
              <a:tr h="373380">
                <a:tc>
                  <a:txBody>
                    <a:bodyPr/>
                    <a:lstStyle/>
                    <a:p>
                      <a:pPr algn="ctr">
                        <a:buNone/>
                      </a:pPr>
                      <a:r>
                        <a:rPr lang="zh-CN" altLang="en-US">
                          <a:solidFill>
                            <a:srgbClr val="FF0000"/>
                          </a:solidFill>
                          <a:latin typeface="微软雅黑" panose="020B0503020204020204" charset="-122"/>
                          <a:ea typeface="微软雅黑" panose="020B0503020204020204" charset="-122"/>
                        </a:rPr>
                        <a:t>插话间隔（分钟）</a:t>
                      </a:r>
                    </a:p>
                  </a:txBody>
                  <a:tcPr/>
                </a:tc>
                <a:tc>
                  <a:txBody>
                    <a:bodyPr/>
                    <a:lstStyle/>
                    <a:p>
                      <a:pPr algn="ctr">
                        <a:buNone/>
                      </a:pPr>
                      <a:r>
                        <a:rPr lang="en-US" altLang="zh-CN">
                          <a:latin typeface="微软雅黑" panose="020B0503020204020204" charset="-122"/>
                          <a:ea typeface="微软雅黑" panose="020B0503020204020204" charset="-122"/>
                        </a:rPr>
                        <a:t>1.75</a:t>
                      </a:r>
                    </a:p>
                  </a:txBody>
                  <a:tcPr/>
                </a:tc>
                <a:tc>
                  <a:txBody>
                    <a:bodyPr/>
                    <a:lstStyle/>
                    <a:p>
                      <a:pPr algn="ctr">
                        <a:buNone/>
                      </a:pPr>
                      <a:r>
                        <a:rPr lang="en-US" altLang="zh-CN">
                          <a:latin typeface="微软雅黑" panose="020B0503020204020204" charset="-122"/>
                          <a:ea typeface="微软雅黑" panose="020B0503020204020204" charset="-122"/>
                        </a:rPr>
                        <a:t>4.84</a:t>
                      </a:r>
                    </a:p>
                  </a:txBody>
                  <a:tcPr/>
                </a:tc>
                <a:tc>
                  <a:txBody>
                    <a:bodyPr/>
                    <a:lstStyle/>
                    <a:p>
                      <a:pPr algn="ctr">
                        <a:buNone/>
                      </a:pPr>
                      <a:r>
                        <a:rPr lang="en-US" altLang="zh-CN">
                          <a:latin typeface="微软雅黑" panose="020B0503020204020204" charset="-122"/>
                          <a:ea typeface="微软雅黑" panose="020B0503020204020204" charset="-122"/>
                        </a:rPr>
                        <a:t>1.36</a:t>
                      </a:r>
                    </a:p>
                  </a:txBody>
                  <a:tcPr/>
                </a:tc>
                <a:tc>
                  <a:txBody>
                    <a:bodyPr/>
                    <a:lstStyle/>
                    <a:p>
                      <a:pPr algn="ctr">
                        <a:buNone/>
                      </a:pPr>
                      <a:r>
                        <a:rPr lang="en-US" altLang="zh-CN">
                          <a:latin typeface="微软雅黑" panose="020B0503020204020204" charset="-122"/>
                          <a:ea typeface="微软雅黑" panose="020B0503020204020204" charset="-122"/>
                        </a:rPr>
                        <a:t>2.26</a:t>
                      </a:r>
                    </a:p>
                  </a:txBody>
                  <a:tcPr/>
                </a:tc>
                <a:tc>
                  <a:txBody>
                    <a:bodyPr/>
                    <a:lstStyle/>
                    <a:p>
                      <a:pPr algn="ctr">
                        <a:buNone/>
                      </a:pPr>
                      <a:r>
                        <a:rPr lang="en-US" altLang="zh-CN">
                          <a:latin typeface="微软雅黑" panose="020B0503020204020204" charset="-122"/>
                          <a:ea typeface="微软雅黑" panose="020B0503020204020204" charset="-122"/>
                        </a:rPr>
                        <a:t>1.44</a:t>
                      </a:r>
                    </a:p>
                  </a:txBody>
                  <a:tcPr/>
                </a:tc>
                <a:tc>
                  <a:txBody>
                    <a:bodyPr/>
                    <a:lstStyle/>
                    <a:p>
                      <a:pPr algn="ctr">
                        <a:buNone/>
                      </a:pPr>
                      <a:r>
                        <a:rPr lang="en-US" altLang="zh-CN">
                          <a:latin typeface="微软雅黑" panose="020B0503020204020204" charset="-122"/>
                          <a:ea typeface="微软雅黑" panose="020B0503020204020204" charset="-122"/>
                        </a:rPr>
                        <a:t>5.66</a:t>
                      </a:r>
                    </a:p>
                  </a:txBody>
                  <a:tcPr/>
                </a:tc>
                <a:tc>
                  <a:txBody>
                    <a:bodyPr/>
                    <a:lstStyle/>
                    <a:p>
                      <a:pPr algn="ctr">
                        <a:buNone/>
                      </a:pPr>
                      <a:r>
                        <a:rPr lang="en-US" altLang="zh-CN">
                          <a:latin typeface="微软雅黑" panose="020B0503020204020204" charset="-122"/>
                          <a:ea typeface="微软雅黑" panose="020B0503020204020204" charset="-122"/>
                        </a:rPr>
                        <a:t>1.45</a:t>
                      </a:r>
                    </a:p>
                  </a:txBody>
                  <a:tcPr/>
                </a:tc>
                <a:tc>
                  <a:txBody>
                    <a:bodyPr/>
                    <a:lstStyle/>
                    <a:p>
                      <a:pPr algn="ctr">
                        <a:buNone/>
                      </a:pPr>
                      <a:r>
                        <a:rPr lang="en-US" altLang="zh-CN">
                          <a:latin typeface="微软雅黑" panose="020B0503020204020204" charset="-122"/>
                          <a:ea typeface="微软雅黑" panose="020B0503020204020204" charset="-122"/>
                        </a:rPr>
                        <a:t>2.10</a:t>
                      </a:r>
                    </a:p>
                  </a:txBody>
                  <a:tcPr/>
                </a:tc>
                <a:tc>
                  <a:txBody>
                    <a:bodyPr/>
                    <a:lstStyle/>
                    <a:p>
                      <a:pPr algn="ctr">
                        <a:buNone/>
                      </a:pPr>
                      <a:r>
                        <a:rPr lang="en-US" altLang="zh-CN">
                          <a:latin typeface="微软雅黑" panose="020B0503020204020204" charset="-122"/>
                          <a:ea typeface="微软雅黑" panose="020B0503020204020204" charset="-122"/>
                        </a:rPr>
                        <a:t>1.45</a:t>
                      </a:r>
                    </a:p>
                  </a:txBody>
                  <a:tcPr/>
                </a:tc>
                <a:tc>
                  <a:txBody>
                    <a:bodyPr/>
                    <a:lstStyle/>
                    <a:p>
                      <a:pPr algn="ctr">
                        <a:buNone/>
                      </a:pPr>
                      <a:r>
                        <a:rPr lang="en-US" altLang="zh-CN">
                          <a:solidFill>
                            <a:srgbClr val="FF0000"/>
                          </a:solidFill>
                          <a:latin typeface="微软雅黑" panose="020B0503020204020204" charset="-122"/>
                          <a:ea typeface="微软雅黑" panose="020B0503020204020204" charset="-122"/>
                        </a:rPr>
                        <a:t>5.88</a:t>
                      </a:r>
                    </a:p>
                  </a:txBody>
                  <a:tcPr/>
                </a:tc>
              </a:tr>
              <a:tr h="398780">
                <a:tc>
                  <a:txBody>
                    <a:bodyPr/>
                    <a:lstStyle/>
                    <a:p>
                      <a:pPr algn="ctr">
                        <a:buNone/>
                      </a:pPr>
                      <a:r>
                        <a:rPr lang="zh-CN" altLang="en-US">
                          <a:latin typeface="微软雅黑" panose="020B0503020204020204" charset="-122"/>
                          <a:ea typeface="微软雅黑" panose="020B0503020204020204" charset="-122"/>
                        </a:rPr>
                        <a:t>凝视时间百分比</a:t>
                      </a:r>
                    </a:p>
                  </a:txBody>
                  <a:tcPr/>
                </a:tc>
                <a:tc>
                  <a:txBody>
                    <a:bodyPr/>
                    <a:lstStyle/>
                    <a:p>
                      <a:pPr algn="ctr">
                        <a:buNone/>
                      </a:pPr>
                      <a:r>
                        <a:rPr lang="en-US" altLang="zh-CN">
                          <a:latin typeface="微软雅黑" panose="020B0503020204020204" charset="-122"/>
                          <a:ea typeface="微软雅黑" panose="020B0503020204020204" charset="-122"/>
                        </a:rPr>
                        <a:t>37</a:t>
                      </a:r>
                    </a:p>
                  </a:txBody>
                  <a:tcPr/>
                </a:tc>
                <a:tc>
                  <a:txBody>
                    <a:bodyPr/>
                    <a:lstStyle/>
                    <a:p>
                      <a:pPr algn="ctr">
                        <a:buNone/>
                      </a:pPr>
                      <a:r>
                        <a:rPr lang="en-US" altLang="zh-CN">
                          <a:latin typeface="微软雅黑" panose="020B0503020204020204" charset="-122"/>
                          <a:ea typeface="微软雅黑" panose="020B0503020204020204" charset="-122"/>
                        </a:rPr>
                        <a:t>13</a:t>
                      </a:r>
                    </a:p>
                  </a:txBody>
                  <a:tcPr/>
                </a:tc>
                <a:tc>
                  <a:txBody>
                    <a:bodyPr/>
                    <a:lstStyle/>
                    <a:p>
                      <a:pPr algn="ctr">
                        <a:buNone/>
                      </a:pPr>
                      <a:r>
                        <a:rPr lang="en-US" altLang="zh-CN">
                          <a:latin typeface="微软雅黑" panose="020B0503020204020204" charset="-122"/>
                          <a:ea typeface="微软雅黑" panose="020B0503020204020204" charset="-122"/>
                        </a:rPr>
                        <a:t>33</a:t>
                      </a:r>
                    </a:p>
                  </a:txBody>
                  <a:tcPr/>
                </a:tc>
                <a:tc>
                  <a:txBody>
                    <a:bodyPr/>
                    <a:lstStyle/>
                    <a:p>
                      <a:pPr algn="ctr">
                        <a:buNone/>
                      </a:pPr>
                      <a:r>
                        <a:rPr lang="en-US" altLang="zh-CN">
                          <a:latin typeface="微软雅黑" panose="020B0503020204020204" charset="-122"/>
                          <a:ea typeface="微软雅黑" panose="020B0503020204020204" charset="-122"/>
                        </a:rPr>
                        <a:t>29</a:t>
                      </a:r>
                    </a:p>
                  </a:txBody>
                  <a:tcPr/>
                </a:tc>
                <a:tc>
                  <a:txBody>
                    <a:bodyPr/>
                    <a:lstStyle/>
                    <a:p>
                      <a:pPr algn="ctr">
                        <a:buNone/>
                      </a:pPr>
                      <a:r>
                        <a:rPr lang="en-US" altLang="zh-CN">
                          <a:latin typeface="微软雅黑" panose="020B0503020204020204" charset="-122"/>
                          <a:ea typeface="微软雅黑" panose="020B0503020204020204" charset="-122"/>
                        </a:rPr>
                        <a:t>34</a:t>
                      </a:r>
                    </a:p>
                  </a:txBody>
                  <a:tcPr/>
                </a:tc>
                <a:tc>
                  <a:txBody>
                    <a:bodyPr/>
                    <a:lstStyle/>
                    <a:p>
                      <a:pPr algn="ctr">
                        <a:buNone/>
                      </a:pPr>
                      <a:r>
                        <a:rPr lang="en-US" altLang="zh-CN">
                          <a:latin typeface="微软雅黑" panose="020B0503020204020204" charset="-122"/>
                          <a:ea typeface="微软雅黑" panose="020B0503020204020204" charset="-122"/>
                        </a:rPr>
                        <a:t>30</a:t>
                      </a:r>
                    </a:p>
                  </a:txBody>
                  <a:tcPr/>
                </a:tc>
                <a:tc>
                  <a:txBody>
                    <a:bodyPr/>
                    <a:lstStyle/>
                    <a:p>
                      <a:pPr algn="ctr">
                        <a:buNone/>
                      </a:pPr>
                      <a:r>
                        <a:rPr lang="en-US" altLang="zh-CN">
                          <a:solidFill>
                            <a:srgbClr val="FF0000"/>
                          </a:solidFill>
                          <a:latin typeface="微软雅黑" panose="020B0503020204020204" charset="-122"/>
                          <a:ea typeface="微软雅黑" panose="020B0503020204020204" charset="-122"/>
                        </a:rPr>
                        <a:t>53.3</a:t>
                      </a:r>
                    </a:p>
                  </a:txBody>
                  <a:tcPr/>
                </a:tc>
                <a:tc>
                  <a:txBody>
                    <a:bodyPr/>
                    <a:lstStyle/>
                    <a:p>
                      <a:pPr algn="ctr">
                        <a:buNone/>
                      </a:pPr>
                      <a:r>
                        <a:rPr lang="en-US" altLang="zh-CN">
                          <a:latin typeface="微软雅黑" panose="020B0503020204020204" charset="-122"/>
                          <a:ea typeface="微软雅黑" panose="020B0503020204020204" charset="-122"/>
                        </a:rPr>
                        <a:t>52</a:t>
                      </a:r>
                    </a:p>
                  </a:txBody>
                  <a:tcPr/>
                </a:tc>
                <a:tc>
                  <a:txBody>
                    <a:bodyPr/>
                    <a:lstStyle/>
                    <a:p>
                      <a:pPr algn="ctr">
                        <a:buNone/>
                      </a:pPr>
                      <a:r>
                        <a:rPr lang="en-US" altLang="zh-CN">
                          <a:latin typeface="微软雅黑" panose="020B0503020204020204" charset="-122"/>
                          <a:ea typeface="微软雅黑" panose="020B0503020204020204" charset="-122"/>
                        </a:rPr>
                        <a:t>48.7</a:t>
                      </a:r>
                    </a:p>
                  </a:txBody>
                  <a:tcPr/>
                </a:tc>
                <a:tc>
                  <a:txBody>
                    <a:bodyPr/>
                    <a:lstStyle/>
                    <a:p>
                      <a:pPr algn="ctr">
                        <a:buNone/>
                      </a:pPr>
                      <a:r>
                        <a:rPr lang="en-US" altLang="zh-CN">
                          <a:latin typeface="微软雅黑" panose="020B0503020204020204" charset="-122"/>
                          <a:ea typeface="微软雅黑" panose="020B0503020204020204" charset="-122"/>
                        </a:rPr>
                        <a:t>33.3</a:t>
                      </a:r>
                    </a:p>
                  </a:txBody>
                  <a:tcPr/>
                </a:tc>
              </a:tr>
              <a:tr h="400050">
                <a:tc>
                  <a:txBody>
                    <a:bodyPr/>
                    <a:lstStyle/>
                    <a:p>
                      <a:pPr algn="ctr">
                        <a:buNone/>
                      </a:pPr>
                      <a:r>
                        <a:rPr lang="zh-CN" altLang="en-US">
                          <a:latin typeface="微软雅黑" panose="020B0503020204020204" charset="-122"/>
                          <a:ea typeface="微软雅黑" panose="020B0503020204020204" charset="-122"/>
                        </a:rPr>
                        <a:t>每小时接触次数</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latin typeface="微软雅黑" panose="020B0503020204020204" charset="-122"/>
                          <a:ea typeface="微软雅黑" panose="020B0503020204020204" charset="-122"/>
                        </a:rPr>
                        <a:t>0.2</a:t>
                      </a:r>
                    </a:p>
                  </a:txBody>
                  <a:tcPr/>
                </a:tc>
                <a:tc>
                  <a:txBody>
                    <a:bodyPr/>
                    <a:lstStyle/>
                    <a:p>
                      <a:pPr algn="ctr">
                        <a:buNone/>
                      </a:pPr>
                      <a:r>
                        <a:rPr lang="en-US" altLang="zh-CN">
                          <a:solidFill>
                            <a:srgbClr val="FF0000"/>
                          </a:solidFill>
                          <a:latin typeface="微软雅黑" panose="020B0503020204020204" charset="-122"/>
                          <a:ea typeface="微软雅黑" panose="020B0503020204020204" charset="-122"/>
                        </a:rPr>
                        <a:t>9.4</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c>
                  <a:txBody>
                    <a:bodyPr/>
                    <a:lstStyle/>
                    <a:p>
                      <a:pPr algn="ctr">
                        <a:buNone/>
                      </a:pPr>
                      <a:r>
                        <a:rPr lang="en-US" altLang="zh-CN">
                          <a:latin typeface="微软雅黑" panose="020B0503020204020204" charset="-122"/>
                          <a:ea typeface="微软雅黑" panose="020B0503020204020204" charset="-122"/>
                        </a:rPr>
                        <a:t>0</a:t>
                      </a:r>
                    </a:p>
                  </a:txBody>
                  <a:tcPr/>
                </a:tc>
              </a:tr>
            </a:tbl>
          </a:graphicData>
        </a:graphic>
      </p:graphicFrame>
    </p:spTree>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下面国家的商人使用“不”的频率较高的是（）</a:t>
            </a:r>
          </a:p>
          <a:p>
            <a:pPr marL="0" lvl="0" indent="0">
              <a:lnSpc>
                <a:spcPct val="200000"/>
              </a:lnSpc>
              <a:spcBef>
                <a:spcPct val="0"/>
              </a:spcBef>
              <a:buNone/>
            </a:pPr>
            <a:r>
              <a:rPr sz="2000">
                <a:latin typeface="微软雅黑" panose="020B0503020204020204" charset="-122"/>
                <a:ea typeface="微软雅黑" panose="020B0503020204020204" charset="-122"/>
              </a:rPr>
              <a:t>A.巴西  </a:t>
            </a:r>
          </a:p>
          <a:p>
            <a:pPr marL="0" lvl="0" indent="0">
              <a:lnSpc>
                <a:spcPct val="200000"/>
              </a:lnSpc>
              <a:spcBef>
                <a:spcPct val="0"/>
              </a:spcBef>
              <a:buNone/>
            </a:pPr>
            <a:r>
              <a:rPr sz="2000">
                <a:latin typeface="微软雅黑" panose="020B0503020204020204" charset="-122"/>
                <a:ea typeface="微软雅黑" panose="020B0503020204020204" charset="-122"/>
              </a:rPr>
              <a:t>B.日本 </a:t>
            </a:r>
          </a:p>
          <a:p>
            <a:pPr marL="0" lvl="0" indent="0">
              <a:lnSpc>
                <a:spcPct val="200000"/>
              </a:lnSpc>
              <a:spcBef>
                <a:spcPct val="0"/>
              </a:spcBef>
              <a:buNone/>
            </a:pPr>
            <a:r>
              <a:rPr sz="2000">
                <a:latin typeface="微软雅黑" panose="020B0503020204020204" charset="-122"/>
                <a:ea typeface="微软雅黑" panose="020B0503020204020204" charset="-122"/>
              </a:rPr>
              <a:t>C.西班牙 </a:t>
            </a:r>
          </a:p>
          <a:p>
            <a:pPr marL="0" lvl="0" indent="0">
              <a:lnSpc>
                <a:spcPct val="200000"/>
              </a:lnSpc>
              <a:spcBef>
                <a:spcPct val="0"/>
              </a:spcBef>
              <a:buNone/>
            </a:pPr>
            <a:r>
              <a:rPr sz="2000">
                <a:latin typeface="微软雅黑" panose="020B0503020204020204" charset="-122"/>
                <a:ea typeface="微软雅黑" panose="020B0503020204020204" charset="-122"/>
              </a:rPr>
              <a:t>D.德国</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下面国家的商人使用“不”的频率较高的是（）</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A.巴西  </a:t>
            </a:r>
          </a:p>
          <a:p>
            <a:pPr marL="0" lvl="0" indent="0">
              <a:lnSpc>
                <a:spcPct val="200000"/>
              </a:lnSpc>
              <a:spcBef>
                <a:spcPct val="0"/>
              </a:spcBef>
              <a:buNone/>
            </a:pPr>
            <a:r>
              <a:rPr sz="2000">
                <a:latin typeface="微软雅黑" panose="020B0503020204020204" charset="-122"/>
                <a:ea typeface="微软雅黑" panose="020B0503020204020204" charset="-122"/>
              </a:rPr>
              <a:t>B.日本 </a:t>
            </a:r>
          </a:p>
          <a:p>
            <a:pPr marL="0" lvl="0" indent="0">
              <a:lnSpc>
                <a:spcPct val="200000"/>
              </a:lnSpc>
              <a:spcBef>
                <a:spcPct val="0"/>
              </a:spcBef>
              <a:buNone/>
            </a:pPr>
            <a:r>
              <a:rPr sz="2000">
                <a:latin typeface="微软雅黑" panose="020B0503020204020204" charset="-122"/>
                <a:ea typeface="微软雅黑" panose="020B0503020204020204" charset="-122"/>
              </a:rPr>
              <a:t>C.西班牙 </a:t>
            </a:r>
          </a:p>
          <a:p>
            <a:pPr marL="0" lvl="0" indent="0">
              <a:lnSpc>
                <a:spcPct val="200000"/>
              </a:lnSpc>
              <a:spcBef>
                <a:spcPct val="0"/>
              </a:spcBef>
              <a:buNone/>
            </a:pPr>
            <a:r>
              <a:rPr sz="2000">
                <a:latin typeface="微软雅黑" panose="020B0503020204020204" charset="-122"/>
                <a:ea typeface="微软雅黑" panose="020B0503020204020204" charset="-122"/>
              </a:rPr>
              <a:t>D.德国</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美国人在商务谈判中使用频率最高的交流技巧是（）</a:t>
            </a:r>
          </a:p>
          <a:p>
            <a:pPr marL="0" lvl="0" indent="0">
              <a:lnSpc>
                <a:spcPct val="200000"/>
              </a:lnSpc>
              <a:spcBef>
                <a:spcPct val="0"/>
              </a:spcBef>
              <a:buNone/>
            </a:pPr>
            <a:r>
              <a:rPr sz="2000">
                <a:latin typeface="微软雅黑" panose="020B0503020204020204" charset="-122"/>
                <a:ea typeface="微软雅黑" panose="020B0503020204020204" charset="-122"/>
              </a:rPr>
              <a:t>A.警告</a:t>
            </a:r>
          </a:p>
          <a:p>
            <a:pPr marL="0" lvl="0" indent="0">
              <a:lnSpc>
                <a:spcPct val="200000"/>
              </a:lnSpc>
              <a:spcBef>
                <a:spcPct val="0"/>
              </a:spcBef>
              <a:buNone/>
            </a:pPr>
            <a:r>
              <a:rPr sz="2000">
                <a:latin typeface="微软雅黑" panose="020B0503020204020204" charset="-122"/>
                <a:ea typeface="微软雅黑" panose="020B0503020204020204" charset="-122"/>
              </a:rPr>
              <a:t>B.命令</a:t>
            </a:r>
          </a:p>
          <a:p>
            <a:pPr marL="0" lvl="0" indent="0">
              <a:lnSpc>
                <a:spcPct val="200000"/>
              </a:lnSpc>
              <a:spcBef>
                <a:spcPct val="0"/>
              </a:spcBef>
              <a:buNone/>
            </a:pPr>
            <a:r>
              <a:rPr sz="2000">
                <a:latin typeface="微软雅黑" panose="020B0503020204020204" charset="-122"/>
                <a:ea typeface="微软雅黑" panose="020B0503020204020204" charset="-122"/>
              </a:rPr>
              <a:t>C.自我泄露</a:t>
            </a:r>
            <a:endParaRPr sz="2000" b="1">
              <a:solidFill>
                <a:srgbClr val="C00000"/>
              </a:solidFill>
              <a:latin typeface="微软雅黑" panose="020B0503020204020204" charset="-122"/>
              <a:ea typeface="微软雅黑" panose="020B0503020204020204" charset="-122"/>
            </a:endParaRPr>
          </a:p>
          <a:p>
            <a:pPr marL="0" lvl="0" indent="0">
              <a:lnSpc>
                <a:spcPct val="200000"/>
              </a:lnSpc>
              <a:spcBef>
                <a:spcPct val="0"/>
              </a:spcBef>
              <a:buNone/>
            </a:pPr>
            <a:r>
              <a:rPr sz="2000">
                <a:latin typeface="微软雅黑" panose="020B0503020204020204" charset="-122"/>
                <a:ea typeface="微软雅黑" panose="020B0503020204020204" charset="-122"/>
              </a:rPr>
              <a:t>D.肯定规范评价</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美国人在商务谈判中使用频率最高的交流技巧是（）</a:t>
            </a:r>
          </a:p>
          <a:p>
            <a:pPr marL="0" lvl="0" indent="0">
              <a:lnSpc>
                <a:spcPct val="200000"/>
              </a:lnSpc>
              <a:spcBef>
                <a:spcPct val="0"/>
              </a:spcBef>
              <a:buNone/>
            </a:pPr>
            <a:r>
              <a:rPr sz="2000">
                <a:latin typeface="微软雅黑" panose="020B0503020204020204" charset="-122"/>
                <a:ea typeface="微软雅黑" panose="020B0503020204020204" charset="-122"/>
              </a:rPr>
              <a:t>A.警告</a:t>
            </a:r>
          </a:p>
          <a:p>
            <a:pPr marL="0" lvl="0" indent="0">
              <a:lnSpc>
                <a:spcPct val="200000"/>
              </a:lnSpc>
              <a:spcBef>
                <a:spcPct val="0"/>
              </a:spcBef>
              <a:buNone/>
            </a:pPr>
            <a:r>
              <a:rPr sz="2000">
                <a:latin typeface="微软雅黑" panose="020B0503020204020204" charset="-122"/>
                <a:ea typeface="微软雅黑" panose="020B0503020204020204" charset="-122"/>
              </a:rPr>
              <a:t>B.命令</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C.自我泄露</a:t>
            </a:r>
          </a:p>
          <a:p>
            <a:pPr marL="0" lvl="0" indent="0">
              <a:lnSpc>
                <a:spcPct val="200000"/>
              </a:lnSpc>
              <a:spcBef>
                <a:spcPct val="0"/>
              </a:spcBef>
              <a:buNone/>
            </a:pPr>
            <a:r>
              <a:rPr sz="2000">
                <a:latin typeface="微软雅黑" panose="020B0503020204020204" charset="-122"/>
                <a:ea typeface="微软雅黑" panose="020B0503020204020204" charset="-122"/>
              </a:rPr>
              <a:t>D.肯定规范评价</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在谈判中沉默时间百分比最大的是（   ）</a:t>
            </a:r>
          </a:p>
          <a:p>
            <a:pPr marL="0" lvl="0" indent="0">
              <a:lnSpc>
                <a:spcPct val="200000"/>
              </a:lnSpc>
              <a:spcBef>
                <a:spcPct val="0"/>
              </a:spcBef>
              <a:buNone/>
            </a:pPr>
            <a:r>
              <a:rPr sz="2000">
                <a:latin typeface="微软雅黑" panose="020B0503020204020204" charset="-122"/>
                <a:ea typeface="微软雅黑" panose="020B0503020204020204" charset="-122"/>
              </a:rPr>
              <a:t>A．中国人          </a:t>
            </a:r>
          </a:p>
          <a:p>
            <a:pPr marL="0" lvl="0" indent="0">
              <a:lnSpc>
                <a:spcPct val="200000"/>
              </a:lnSpc>
              <a:spcBef>
                <a:spcPct val="0"/>
              </a:spcBef>
              <a:buNone/>
            </a:pPr>
            <a:r>
              <a:rPr sz="2000">
                <a:latin typeface="微软雅黑" panose="020B0503020204020204" charset="-122"/>
                <a:ea typeface="微软雅黑" panose="020B0503020204020204" charset="-122"/>
              </a:rPr>
              <a:t>B．巴西人          </a:t>
            </a:r>
          </a:p>
          <a:p>
            <a:pPr marL="0" lvl="0" indent="0">
              <a:lnSpc>
                <a:spcPct val="200000"/>
              </a:lnSpc>
              <a:spcBef>
                <a:spcPct val="0"/>
              </a:spcBef>
              <a:buNone/>
            </a:pPr>
            <a:r>
              <a:rPr sz="2000">
                <a:latin typeface="微软雅黑" panose="020B0503020204020204" charset="-122"/>
                <a:ea typeface="微软雅黑" panose="020B0503020204020204" charset="-122"/>
              </a:rPr>
              <a:t>C．加拿大人        </a:t>
            </a:r>
          </a:p>
          <a:p>
            <a:pPr marL="0" lvl="0" indent="0">
              <a:lnSpc>
                <a:spcPct val="200000"/>
              </a:lnSpc>
              <a:spcBef>
                <a:spcPct val="0"/>
              </a:spcBef>
              <a:buNone/>
            </a:pPr>
            <a:r>
              <a:rPr sz="2000">
                <a:latin typeface="微软雅黑" panose="020B0503020204020204" charset="-122"/>
                <a:ea typeface="微软雅黑" panose="020B0503020204020204" charset="-122"/>
              </a:rPr>
              <a:t>D．俄罗斯人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0769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在谈判中沉默时间百分比最大的是（   ）</a:t>
            </a:r>
          </a:p>
          <a:p>
            <a:pPr marL="0" lvl="0" indent="0">
              <a:lnSpc>
                <a:spcPct val="200000"/>
              </a:lnSpc>
              <a:spcBef>
                <a:spcPct val="0"/>
              </a:spcBef>
              <a:buNone/>
            </a:pPr>
            <a:r>
              <a:rPr sz="2000">
                <a:latin typeface="微软雅黑" panose="020B0503020204020204" charset="-122"/>
                <a:ea typeface="微软雅黑" panose="020B0503020204020204" charset="-122"/>
              </a:rPr>
              <a:t>A．中国人          </a:t>
            </a:r>
          </a:p>
          <a:p>
            <a:pPr marL="0" lvl="0" indent="0">
              <a:lnSpc>
                <a:spcPct val="200000"/>
              </a:lnSpc>
              <a:spcBef>
                <a:spcPct val="0"/>
              </a:spcBef>
              <a:buNone/>
            </a:pPr>
            <a:r>
              <a:rPr sz="2000">
                <a:latin typeface="微软雅黑" panose="020B0503020204020204" charset="-122"/>
                <a:ea typeface="微软雅黑" panose="020B0503020204020204" charset="-122"/>
              </a:rPr>
              <a:t>B．巴西人          </a:t>
            </a:r>
          </a:p>
          <a:p>
            <a:pPr marL="0" lvl="0" indent="0">
              <a:lnSpc>
                <a:spcPct val="200000"/>
              </a:lnSpc>
              <a:spcBef>
                <a:spcPct val="0"/>
              </a:spcBef>
              <a:buNone/>
            </a:pPr>
            <a:r>
              <a:rPr sz="2000">
                <a:latin typeface="微软雅黑" panose="020B0503020204020204" charset="-122"/>
                <a:ea typeface="微软雅黑" panose="020B0503020204020204" charset="-122"/>
              </a:rPr>
              <a:t>C．加拿大人        </a:t>
            </a:r>
          </a:p>
          <a:p>
            <a:pPr marL="0" lvl="0" indent="0">
              <a:lnSpc>
                <a:spcPct val="200000"/>
              </a:lnSpc>
              <a:spcBef>
                <a:spcPct val="0"/>
              </a:spcBef>
              <a:buNone/>
            </a:pPr>
            <a:r>
              <a:rPr sz="1800" b="1">
                <a:solidFill>
                  <a:srgbClr val="C00000"/>
                </a:solidFill>
                <a:latin typeface="微软雅黑" panose="020B0503020204020204" charset="-122"/>
                <a:ea typeface="微软雅黑" panose="020B0503020204020204" charset="-122"/>
              </a:rPr>
              <a:t>D．俄罗斯人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在谈判中插话间隔时间最长的是（  ）</a:t>
            </a:r>
          </a:p>
          <a:p>
            <a:pPr marL="0" lvl="0" indent="0">
              <a:lnSpc>
                <a:spcPct val="200000"/>
              </a:lnSpc>
              <a:spcBef>
                <a:spcPct val="0"/>
              </a:spcBef>
              <a:buNone/>
            </a:pPr>
            <a:r>
              <a:rPr sz="2000">
                <a:latin typeface="微软雅黑" panose="020B0503020204020204" charset="-122"/>
                <a:ea typeface="微软雅黑" panose="020B0503020204020204" charset="-122"/>
              </a:rPr>
              <a:t>A.中国人   </a:t>
            </a:r>
          </a:p>
          <a:p>
            <a:pPr marL="0" lvl="0" indent="0">
              <a:lnSpc>
                <a:spcPct val="200000"/>
              </a:lnSpc>
              <a:spcBef>
                <a:spcPct val="0"/>
              </a:spcBef>
              <a:buNone/>
            </a:pPr>
            <a:r>
              <a:rPr sz="2000">
                <a:latin typeface="微软雅黑" panose="020B0503020204020204" charset="-122"/>
                <a:ea typeface="微软雅黑" panose="020B0503020204020204" charset="-122"/>
              </a:rPr>
              <a:t>B.德国人</a:t>
            </a:r>
          </a:p>
          <a:p>
            <a:pPr marL="0" lvl="0" indent="0">
              <a:lnSpc>
                <a:spcPct val="200000"/>
              </a:lnSpc>
              <a:spcBef>
                <a:spcPct val="0"/>
              </a:spcBef>
              <a:buNone/>
            </a:pPr>
            <a:r>
              <a:rPr sz="2000">
                <a:latin typeface="微软雅黑" panose="020B0503020204020204" charset="-122"/>
                <a:ea typeface="微软雅黑" panose="020B0503020204020204" charset="-122"/>
              </a:rPr>
              <a:t>C.美国人   </a:t>
            </a:r>
          </a:p>
          <a:p>
            <a:pPr marL="0" lvl="0" indent="0">
              <a:lnSpc>
                <a:spcPct val="200000"/>
              </a:lnSpc>
              <a:spcBef>
                <a:spcPct val="0"/>
              </a:spcBef>
              <a:buNone/>
            </a:pPr>
            <a:r>
              <a:rPr sz="2000">
                <a:latin typeface="微软雅黑" panose="020B0503020204020204" charset="-122"/>
                <a:ea typeface="微软雅黑" panose="020B0503020204020204" charset="-122"/>
              </a:rPr>
              <a:t>D.法国人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30475"/>
            <a:ext cx="3586163" cy="15748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defRPr/>
            </a:pPr>
            <a:r>
              <a:rPr kumimoji="1" lang="en-US" altLang="zh-CN" sz="5400" b="0" i="0" u="none" strike="noStrike" kern="1200" cap="none" spc="0" normalizeH="0" baseline="0" noProof="0" dirty="0" smtClean="0">
                <a:ln>
                  <a:noFill/>
                </a:ln>
                <a:solidFill>
                  <a:schemeClr val="lt1"/>
                </a:solidFill>
                <a:effectLst/>
                <a:uLnTx/>
                <a:uFillTx/>
                <a:latin typeface="微软雅黑" panose="020B0503020204020204" charset="-122"/>
                <a:ea typeface="微软雅黑" panose="020B0503020204020204" charset="-122"/>
                <a:cs typeface="微软雅黑" panose="020B0503020204020204" charset="-122"/>
              </a:rPr>
              <a:t>01</a:t>
            </a:r>
            <a:endParaRPr kumimoji="1" lang="zh-CN" altLang="en-US" sz="5400" b="0" i="0" u="none" strike="noStrike" kern="1200" cap="none" spc="0" normalizeH="0" baseline="0" noProof="0" dirty="0">
              <a:ln>
                <a:noFill/>
              </a:ln>
              <a:solidFill>
                <a:schemeClr val="lt1"/>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098" name="文本框 9"/>
          <p:cNvSpPr txBox="1"/>
          <p:nvPr/>
        </p:nvSpPr>
        <p:spPr>
          <a:xfrm>
            <a:off x="3835400" y="2946400"/>
            <a:ext cx="5921375" cy="706755"/>
          </a:xfrm>
          <a:prstGeom prst="rect">
            <a:avLst/>
          </a:prstGeom>
          <a:noFill/>
          <a:ln w="9525">
            <a:noFill/>
          </a:ln>
        </p:spPr>
        <p:txBody>
          <a:bodyPr wrap="non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4000">
                <a:solidFill>
                  <a:srgbClr val="404040"/>
                </a:solidFill>
                <a:latin typeface="微软雅黑" panose="020B0503020204020204" charset="-122"/>
                <a:ea typeface="微软雅黑" panose="020B0503020204020204" charset="-122"/>
              </a:rPr>
              <a:t>第一章 国际商务谈判概述</a:t>
            </a:r>
          </a:p>
        </p:txBody>
      </p:sp>
      <p:cxnSp>
        <p:nvCxnSpPr>
          <p:cNvPr id="7" name="直线连接符 6"/>
          <p:cNvCxnSpPr/>
          <p:nvPr/>
        </p:nvCxnSpPr>
        <p:spPr>
          <a:xfrm>
            <a:off x="3835400" y="3751580"/>
            <a:ext cx="5921375" cy="0"/>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02" name="文本框 7"/>
          <p:cNvSpPr txBox="1"/>
          <p:nvPr/>
        </p:nvSpPr>
        <p:spPr>
          <a:xfrm>
            <a:off x="0" y="3654425"/>
            <a:ext cx="2446338" cy="768350"/>
          </a:xfrm>
          <a:prstGeom prst="rect">
            <a:avLst/>
          </a:prstGeom>
          <a:noFill/>
          <a:ln w="9525">
            <a:noFill/>
          </a:ln>
        </p:spPr>
        <p:txBody>
          <a:bodyPr wrap="none">
            <a:spAutoFit/>
          </a:bodyPr>
          <a:lstStyle/>
          <a:p>
            <a:pPr eaLnBrk="1" hangingPunct="1"/>
            <a:r>
              <a:rPr lang="en-US" altLang="zh-CN" sz="4400">
                <a:solidFill>
                  <a:schemeClr val="bg1"/>
                </a:solidFill>
                <a:latin typeface="Calibri" panose="020F0502020204030204"/>
              </a:rPr>
              <a:t>SUNLAND</a:t>
            </a:r>
            <a:endParaRPr lang="zh-CN" altLang="en-US" sz="4400">
              <a:solidFill>
                <a:schemeClr val="bg1"/>
              </a:solidFill>
              <a:latin typeface="Calibri" panose="020F0502020204030204"/>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第三节 我国国际商务谈判的基本原则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1400810" y="1983740"/>
            <a:ext cx="7409815" cy="3361690"/>
          </a:xfrm>
          <a:prstGeom prst="rect">
            <a:avLst/>
          </a:prstGeom>
        </p:spPr>
      </p:pic>
      <p:sp>
        <p:nvSpPr>
          <p:cNvPr id="8" name="五边形 7"/>
          <p:cNvSpPr/>
          <p:nvPr/>
        </p:nvSpPr>
        <p:spPr>
          <a:xfrm flipH="1">
            <a:off x="2815273" y="4503103"/>
            <a:ext cx="1187450" cy="371475"/>
          </a:xfrm>
          <a:prstGeom prst="homePlate">
            <a:avLst/>
          </a:prstGeom>
          <a:solidFill>
            <a:srgbClr val="7030A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989" name="TextBox 4"/>
          <p:cNvSpPr txBox="1"/>
          <p:nvPr/>
        </p:nvSpPr>
        <p:spPr>
          <a:xfrm>
            <a:off x="2923223" y="4503103"/>
            <a:ext cx="1079500" cy="337185"/>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简 答 题</a:t>
            </a:r>
          </a:p>
        </p:txBody>
      </p:sp>
    </p:spTree>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在谈判中插话间隔时间最长的是（  ）</a:t>
            </a:r>
          </a:p>
          <a:p>
            <a:pPr marL="0" lvl="0" indent="0">
              <a:lnSpc>
                <a:spcPct val="200000"/>
              </a:lnSpc>
              <a:spcBef>
                <a:spcPct val="0"/>
              </a:spcBef>
              <a:buNone/>
            </a:pPr>
            <a:r>
              <a:rPr sz="2000">
                <a:latin typeface="微软雅黑" panose="020B0503020204020204" charset="-122"/>
                <a:ea typeface="微软雅黑" panose="020B0503020204020204" charset="-122"/>
              </a:rPr>
              <a:t>A.中国人   </a:t>
            </a:r>
          </a:p>
          <a:p>
            <a:pPr marL="0" lvl="0" indent="0">
              <a:lnSpc>
                <a:spcPct val="200000"/>
              </a:lnSpc>
              <a:spcBef>
                <a:spcPct val="0"/>
              </a:spcBef>
              <a:buNone/>
            </a:pPr>
            <a:r>
              <a:rPr sz="2000">
                <a:latin typeface="微软雅黑" panose="020B0503020204020204" charset="-122"/>
                <a:ea typeface="微软雅黑" panose="020B0503020204020204" charset="-122"/>
              </a:rPr>
              <a:t>B.德国人</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C.美国人 </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D.法国人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第一节  影响国际商务谈判风格的文化因素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507746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sz="1800">
                <a:latin typeface="微软雅黑" panose="020B0503020204020204" charset="-122"/>
                <a:ea typeface="微软雅黑" panose="020B0503020204020204" charset="-122"/>
                <a:sym typeface="+mn-ea"/>
              </a:rPr>
              <a:t> </a:t>
            </a:r>
            <a:r>
              <a:rPr sz="1800">
                <a:latin typeface="微软雅黑" panose="020B0503020204020204" charset="-122"/>
                <a:ea typeface="微软雅黑" panose="020B0503020204020204" charset="-122"/>
                <a:sym typeface="+mn-ea"/>
              </a:rPr>
              <a:t>一些正式或非正式的社交活动，如喝茶、喝咖啡、宴请等</a:t>
            </a:r>
            <a:r>
              <a:rPr lang="zh-CN" sz="1800">
                <a:latin typeface="微软雅黑" panose="020B0503020204020204" charset="-122"/>
                <a:ea typeface="微软雅黑" panose="020B0503020204020204" charset="-122"/>
                <a:sym typeface="+mn-ea"/>
              </a:rPr>
              <a:t>，这些活动受文化因素的影响很大。</a:t>
            </a:r>
          </a:p>
          <a:p>
            <a:pPr marL="0" lvl="0" indent="0">
              <a:lnSpc>
                <a:spcPct val="200000"/>
              </a:lnSpc>
              <a:spcBef>
                <a:spcPct val="0"/>
              </a:spcBef>
              <a:buNone/>
            </a:pPr>
            <a:r>
              <a:rPr sz="1800" b="1">
                <a:latin typeface="微软雅黑" panose="020B0503020204020204" charset="-122"/>
                <a:ea typeface="微软雅黑" panose="020B0503020204020204" charset="-122"/>
                <a:sym typeface="+mn-ea"/>
              </a:rPr>
              <a:t>如</a:t>
            </a:r>
            <a:r>
              <a:rPr lang="zh-CN" sz="1800" b="1">
                <a:latin typeface="微软雅黑" panose="020B0503020204020204" charset="-122"/>
                <a:ea typeface="微软雅黑" panose="020B0503020204020204" charset="-122"/>
                <a:sym typeface="+mn-ea"/>
              </a:rPr>
              <a:t>：</a:t>
            </a:r>
            <a:r>
              <a:rPr sz="1800">
                <a:latin typeface="微软雅黑" panose="020B0503020204020204" charset="-122"/>
                <a:ea typeface="微软雅黑" panose="020B0503020204020204" charset="-122"/>
                <a:sym typeface="+mn-ea"/>
              </a:rPr>
              <a:t>1.</a:t>
            </a:r>
            <a:r>
              <a:rPr sz="1800" b="1">
                <a:latin typeface="微软雅黑" panose="020B0503020204020204" charset="-122"/>
                <a:ea typeface="微软雅黑" panose="020B0503020204020204" charset="-122"/>
                <a:sym typeface="+mn-ea"/>
              </a:rPr>
              <a:t>阿拉伯人</a:t>
            </a:r>
            <a:r>
              <a:rPr lang="zh-CN" sz="1800">
                <a:latin typeface="微软雅黑" panose="020B0503020204020204" charset="-122"/>
                <a:ea typeface="微软雅黑" panose="020B0503020204020204" charset="-122"/>
                <a:sym typeface="+mn-ea"/>
              </a:rPr>
              <a:t>：</a:t>
            </a:r>
            <a:r>
              <a:rPr sz="1800">
                <a:latin typeface="微软雅黑" panose="020B0503020204020204" charset="-122"/>
                <a:ea typeface="微软雅黑" panose="020B0503020204020204" charset="-122"/>
                <a:sym typeface="+mn-ea"/>
              </a:rPr>
              <a:t>在社交中常邀请对方喝咖啡</a:t>
            </a:r>
            <a:r>
              <a:rPr lang="zh-CN" sz="1800">
                <a:latin typeface="微软雅黑" panose="020B0503020204020204" charset="-122"/>
                <a:ea typeface="微软雅黑" panose="020B0503020204020204" charset="-122"/>
                <a:sym typeface="+mn-ea"/>
              </a:rPr>
              <a:t>，客人不喝咖啡是很失礼的行为</a:t>
            </a:r>
            <a:r>
              <a:rPr sz="1800">
                <a:latin typeface="微软雅黑" panose="020B0503020204020204" charset="-122"/>
                <a:ea typeface="微软雅黑" panose="020B0503020204020204" charset="-122"/>
                <a:sym typeface="+mn-ea"/>
              </a:rPr>
              <a:t>。</a:t>
            </a:r>
          </a:p>
          <a:p>
            <a:pPr marL="0" lvl="0" indent="0">
              <a:lnSpc>
                <a:spcPct val="200000"/>
              </a:lnSpc>
              <a:spcBef>
                <a:spcPct val="0"/>
              </a:spcBef>
              <a:buNone/>
            </a:pPr>
            <a:r>
              <a:rPr sz="1800">
                <a:latin typeface="微软雅黑" panose="020B0503020204020204" charset="-122"/>
                <a:ea typeface="微软雅黑" panose="020B0503020204020204" charset="-122"/>
                <a:sym typeface="+mn-ea"/>
              </a:rPr>
              <a:t>       </a:t>
            </a:r>
            <a:r>
              <a:rPr lang="en-US" sz="1800">
                <a:latin typeface="微软雅黑" panose="020B0503020204020204" charset="-122"/>
                <a:ea typeface="微软雅黑" panose="020B0503020204020204" charset="-122"/>
                <a:sym typeface="+mn-ea"/>
              </a:rPr>
              <a:t>2.</a:t>
            </a:r>
            <a:r>
              <a:rPr sz="1800" b="1">
                <a:latin typeface="微软雅黑" panose="020B0503020204020204" charset="-122"/>
                <a:ea typeface="微软雅黑" panose="020B0503020204020204" charset="-122"/>
                <a:sym typeface="+mn-ea"/>
              </a:rPr>
              <a:t>德国人</a:t>
            </a:r>
            <a:r>
              <a:rPr lang="zh-CN" altLang="en-US" sz="1800">
                <a:latin typeface="微软雅黑" panose="020B0503020204020204" charset="-122"/>
                <a:ea typeface="微软雅黑" panose="020B0503020204020204" charset="-122"/>
                <a:sym typeface="+mn-ea"/>
              </a:rPr>
              <a:t>：穿礼服，不把手放在口袋里，很守时，不习惯和人连连握手。</a:t>
            </a:r>
          </a:p>
          <a:p>
            <a:pPr marL="0" lvl="0" indent="0">
              <a:lnSpc>
                <a:spcPct val="200000"/>
              </a:lnSpc>
              <a:spcBef>
                <a:spcPct val="0"/>
              </a:spcBef>
              <a:buNone/>
            </a:pPr>
            <a:r>
              <a:rPr sz="1800">
                <a:latin typeface="微软雅黑" panose="020B0503020204020204" charset="-122"/>
                <a:ea typeface="微软雅黑" panose="020B0503020204020204" charset="-122"/>
                <a:sym typeface="+mn-ea"/>
              </a:rPr>
              <a:t>       </a:t>
            </a:r>
            <a:r>
              <a:rPr lang="en-US" sz="1800">
                <a:latin typeface="微软雅黑" panose="020B0503020204020204" charset="-122"/>
                <a:ea typeface="微软雅黑" panose="020B0503020204020204" charset="-122"/>
                <a:sym typeface="+mn-ea"/>
              </a:rPr>
              <a:t>3</a:t>
            </a:r>
            <a:r>
              <a:rPr sz="1800">
                <a:latin typeface="微软雅黑" panose="020B0503020204020204" charset="-122"/>
                <a:ea typeface="微软雅黑" panose="020B0503020204020204" charset="-122"/>
                <a:sym typeface="+mn-ea"/>
              </a:rPr>
              <a:t>.</a:t>
            </a:r>
            <a:r>
              <a:rPr sz="1800" b="1">
                <a:latin typeface="微软雅黑" panose="020B0503020204020204" charset="-122"/>
                <a:ea typeface="微软雅黑" panose="020B0503020204020204" charset="-122"/>
                <a:sym typeface="+mn-ea"/>
              </a:rPr>
              <a:t>芬兰人</a:t>
            </a:r>
            <a:r>
              <a:rPr lang="zh-CN" sz="1800">
                <a:latin typeface="微软雅黑" panose="020B0503020204020204" charset="-122"/>
                <a:ea typeface="微软雅黑" panose="020B0503020204020204" charset="-122"/>
                <a:sym typeface="+mn-ea"/>
              </a:rPr>
              <a:t>：</a:t>
            </a:r>
            <a:r>
              <a:rPr sz="1800">
                <a:latin typeface="微软雅黑" panose="020B0503020204020204" charset="-122"/>
                <a:ea typeface="微软雅黑" panose="020B0503020204020204" charset="-122"/>
                <a:sym typeface="+mn-ea"/>
              </a:rPr>
              <a:t>会在买卖做成后请对方洗蒸汽浴，是</a:t>
            </a:r>
            <a:r>
              <a:rPr lang="zh-CN" sz="1800">
                <a:latin typeface="微软雅黑" panose="020B0503020204020204" charset="-122"/>
                <a:ea typeface="微软雅黑" panose="020B0503020204020204" charset="-122"/>
                <a:sym typeface="+mn-ea"/>
              </a:rPr>
              <a:t>芬兰</a:t>
            </a:r>
            <a:r>
              <a:rPr sz="1800">
                <a:latin typeface="微软雅黑" panose="020B0503020204020204" charset="-122"/>
                <a:ea typeface="微软雅黑" panose="020B0503020204020204" charset="-122"/>
                <a:sym typeface="+mn-ea"/>
              </a:rPr>
              <a:t>人重要的礼仪，不能拒绝。</a:t>
            </a:r>
          </a:p>
          <a:p>
            <a:pPr marL="0" lvl="0" indent="0">
              <a:lnSpc>
                <a:spcPct val="200000"/>
              </a:lnSpc>
              <a:spcBef>
                <a:spcPct val="0"/>
              </a:spcBef>
              <a:buNone/>
            </a:pPr>
            <a:r>
              <a:rPr sz="1800">
                <a:latin typeface="微软雅黑" panose="020B0503020204020204" charset="-122"/>
                <a:ea typeface="微软雅黑" panose="020B0503020204020204" charset="-122"/>
                <a:sym typeface="+mn-ea"/>
              </a:rPr>
              <a:t>       </a:t>
            </a:r>
            <a:r>
              <a:rPr lang="en-US" sz="1800">
                <a:latin typeface="微软雅黑" panose="020B0503020204020204" charset="-122"/>
                <a:ea typeface="微软雅黑" panose="020B0503020204020204" charset="-122"/>
                <a:sym typeface="+mn-ea"/>
              </a:rPr>
              <a:t>4.</a:t>
            </a:r>
            <a:r>
              <a:rPr sz="1800" b="1">
                <a:latin typeface="微软雅黑" panose="020B0503020204020204" charset="-122"/>
                <a:ea typeface="微软雅黑" panose="020B0503020204020204" charset="-122"/>
                <a:sym typeface="+mn-ea"/>
              </a:rPr>
              <a:t>澳大利亚人</a:t>
            </a:r>
            <a:r>
              <a:rPr lang="zh-CN" altLang="en-US" sz="1800">
                <a:latin typeface="微软雅黑" panose="020B0503020204020204" charset="-122"/>
                <a:ea typeface="微软雅黑" panose="020B0503020204020204" charset="-122"/>
                <a:sym typeface="+mn-ea"/>
              </a:rPr>
              <a:t>：大部分接活动时在小酒馆进行的，</a:t>
            </a:r>
          </a:p>
          <a:p>
            <a:pPr marL="0" lvl="0" indent="0">
              <a:lnSpc>
                <a:spcPct val="200000"/>
              </a:lnSpc>
              <a:spcBef>
                <a:spcPct val="0"/>
              </a:spcBef>
              <a:buNone/>
            </a:pPr>
            <a:r>
              <a:rPr lang="zh-CN" altLang="en-US" sz="1800">
                <a:latin typeface="微软雅黑" panose="020B0503020204020204" charset="-122"/>
                <a:ea typeface="微软雅黑" panose="020B0503020204020204" charset="-122"/>
                <a:sym typeface="+mn-ea"/>
              </a:rPr>
              <a:t>                              在付钱问题上，既不能忘记，也不能过于积极。</a:t>
            </a:r>
          </a:p>
          <a:p>
            <a:pPr marL="0" lvl="0" indent="0">
              <a:lnSpc>
                <a:spcPct val="200000"/>
              </a:lnSpc>
              <a:spcBef>
                <a:spcPct val="0"/>
              </a:spcBef>
              <a:buNone/>
            </a:pPr>
            <a:r>
              <a:rPr lang="zh-CN" altLang="en-US" sz="1800">
                <a:latin typeface="微软雅黑" panose="020B0503020204020204" charset="-122"/>
                <a:ea typeface="微软雅黑" panose="020B0503020204020204" charset="-122"/>
                <a:sym typeface="+mn-ea"/>
              </a:rPr>
              <a:t>       </a:t>
            </a:r>
            <a:r>
              <a:rPr lang="en-US" altLang="zh-CN" sz="1800">
                <a:latin typeface="微软雅黑" panose="020B0503020204020204" charset="-122"/>
                <a:ea typeface="微软雅黑" panose="020B0503020204020204" charset="-122"/>
                <a:sym typeface="+mn-ea"/>
              </a:rPr>
              <a:t>5.</a:t>
            </a:r>
            <a:r>
              <a:rPr sz="1800" b="1">
                <a:latin typeface="微软雅黑" panose="020B0503020204020204" charset="-122"/>
                <a:ea typeface="微软雅黑" panose="020B0503020204020204" charset="-122"/>
                <a:sym typeface="+mn-ea"/>
              </a:rPr>
              <a:t>南美洲</a:t>
            </a:r>
            <a:r>
              <a:rPr lang="zh-CN" altLang="en-US" sz="1800">
                <a:latin typeface="微软雅黑" panose="020B0503020204020204" charset="-122"/>
                <a:ea typeface="微软雅黑" panose="020B0503020204020204" charset="-122"/>
                <a:sym typeface="+mn-ea"/>
              </a:rPr>
              <a:t>：穿深色服装，表现亲热，在对方耳边说话，乐于接受一些小礼品。</a:t>
            </a:r>
          </a:p>
          <a:p>
            <a:pPr marL="0" lvl="0" indent="0">
              <a:lnSpc>
                <a:spcPct val="200000"/>
              </a:lnSpc>
              <a:spcBef>
                <a:spcPct val="0"/>
              </a:spcBef>
              <a:buNone/>
            </a:pPr>
            <a:r>
              <a:rPr lang="zh-CN" altLang="en-US" sz="1800">
                <a:latin typeface="微软雅黑" panose="020B0503020204020204" charset="-122"/>
                <a:ea typeface="微软雅黑" panose="020B0503020204020204" charset="-122"/>
                <a:sym typeface="+mn-ea"/>
              </a:rPr>
              <a:t>       </a:t>
            </a:r>
            <a:r>
              <a:rPr lang="en-US" altLang="zh-CN" sz="1800">
                <a:latin typeface="微软雅黑" panose="020B0503020204020204" charset="-122"/>
                <a:ea typeface="微软雅黑" panose="020B0503020204020204" charset="-122"/>
                <a:sym typeface="+mn-ea"/>
              </a:rPr>
              <a:t>6.</a:t>
            </a:r>
            <a:r>
              <a:rPr sz="1800" b="1">
                <a:latin typeface="微软雅黑" panose="020B0503020204020204" charset="-122"/>
                <a:ea typeface="微软雅黑" panose="020B0503020204020204" charset="-122"/>
                <a:sym typeface="+mn-ea"/>
              </a:rPr>
              <a:t>中东商人</a:t>
            </a:r>
            <a:r>
              <a:rPr lang="zh-CN" altLang="en-US" sz="1800">
                <a:latin typeface="微软雅黑" panose="020B0503020204020204" charset="-122"/>
                <a:ea typeface="微软雅黑" panose="020B0503020204020204" charset="-122"/>
                <a:sym typeface="+mn-ea"/>
              </a:rPr>
              <a:t>：缺乏时间观念</a:t>
            </a:r>
          </a:p>
          <a:p>
            <a:pPr marL="0" lvl="0" indent="0">
              <a:lnSpc>
                <a:spcPct val="200000"/>
              </a:lnSpc>
              <a:spcBef>
                <a:spcPct val="0"/>
              </a:spcBef>
              <a:buNone/>
            </a:pPr>
            <a:r>
              <a:rPr sz="1800">
                <a:latin typeface="微软雅黑" panose="020B0503020204020204" charset="-122"/>
                <a:ea typeface="微软雅黑" panose="020B0503020204020204" charset="-122"/>
                <a:sym typeface="+mn-ea"/>
              </a:rPr>
              <a:t>       </a:t>
            </a:r>
            <a:r>
              <a:rPr lang="en-US" sz="1800">
                <a:latin typeface="微软雅黑" panose="020B0503020204020204" charset="-122"/>
                <a:ea typeface="微软雅黑" panose="020B0503020204020204" charset="-122"/>
                <a:sym typeface="+mn-ea"/>
              </a:rPr>
              <a:t>7</a:t>
            </a:r>
            <a:r>
              <a:rPr sz="1800">
                <a:latin typeface="微软雅黑" panose="020B0503020204020204" charset="-122"/>
                <a:ea typeface="微软雅黑" panose="020B0503020204020204" charset="-122"/>
                <a:sym typeface="+mn-ea"/>
              </a:rPr>
              <a:t>.</a:t>
            </a:r>
            <a:r>
              <a:rPr sz="1800" b="1">
                <a:latin typeface="微软雅黑" panose="020B0503020204020204" charset="-122"/>
                <a:ea typeface="微软雅黑" panose="020B0503020204020204" charset="-122"/>
                <a:sym typeface="+mn-ea"/>
              </a:rPr>
              <a:t>法国人</a:t>
            </a:r>
            <a:r>
              <a:rPr lang="zh-CN" sz="1800">
                <a:latin typeface="微软雅黑" panose="020B0503020204020204" charset="-122"/>
                <a:ea typeface="微软雅黑" panose="020B0503020204020204" charset="-122"/>
                <a:sym typeface="+mn-ea"/>
              </a:rPr>
              <a:t>：共进午餐，游览古迹；</a:t>
            </a:r>
            <a:r>
              <a:rPr sz="1800">
                <a:latin typeface="微软雅黑" panose="020B0503020204020204" charset="-122"/>
                <a:ea typeface="微软雅黑" panose="020B0503020204020204" charset="-122"/>
                <a:sym typeface="+mn-ea"/>
              </a:rPr>
              <a:t>千万不能和法国人在餐桌上或在游玩时谈生意。</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二、风俗习惯</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谈判之后，对方邀请己方去洗蒸汽浴，对方很有可能来自 （ ）</a:t>
            </a:r>
          </a:p>
          <a:p>
            <a:pPr marL="0" lvl="0" indent="0">
              <a:lnSpc>
                <a:spcPct val="200000"/>
              </a:lnSpc>
              <a:spcBef>
                <a:spcPct val="0"/>
              </a:spcBef>
              <a:buNone/>
            </a:pPr>
            <a:r>
              <a:rPr sz="2000">
                <a:latin typeface="微软雅黑" panose="020B0503020204020204" charset="-122"/>
                <a:ea typeface="微软雅黑" panose="020B0503020204020204" charset="-122"/>
              </a:rPr>
              <a:t>A.希腊         </a:t>
            </a:r>
          </a:p>
          <a:p>
            <a:pPr marL="0" lvl="0" indent="0">
              <a:lnSpc>
                <a:spcPct val="200000"/>
              </a:lnSpc>
              <a:spcBef>
                <a:spcPct val="0"/>
              </a:spcBef>
              <a:buNone/>
            </a:pPr>
            <a:r>
              <a:rPr sz="2000">
                <a:latin typeface="微软雅黑" panose="020B0503020204020204" charset="-122"/>
                <a:ea typeface="微软雅黑" panose="020B0503020204020204" charset="-122"/>
              </a:rPr>
              <a:t>B.日本 </a:t>
            </a:r>
          </a:p>
          <a:p>
            <a:pPr marL="0" lvl="0" indent="0">
              <a:lnSpc>
                <a:spcPct val="200000"/>
              </a:lnSpc>
              <a:spcBef>
                <a:spcPct val="0"/>
              </a:spcBef>
              <a:buNone/>
            </a:pPr>
            <a:r>
              <a:rPr sz="2000">
                <a:latin typeface="微软雅黑" panose="020B0503020204020204" charset="-122"/>
                <a:ea typeface="微软雅黑" panose="020B0503020204020204" charset="-122"/>
              </a:rPr>
              <a:t>C.俄罗斯       </a:t>
            </a:r>
          </a:p>
          <a:p>
            <a:pPr marL="0" lvl="0" indent="0">
              <a:lnSpc>
                <a:spcPct val="200000"/>
              </a:lnSpc>
              <a:spcBef>
                <a:spcPct val="0"/>
              </a:spcBef>
              <a:buNone/>
            </a:pPr>
            <a:r>
              <a:rPr sz="2000">
                <a:latin typeface="微软雅黑" panose="020B0503020204020204" charset="-122"/>
                <a:ea typeface="微软雅黑" panose="020B0503020204020204" charset="-122"/>
              </a:rPr>
              <a:t>D.北欧 </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谈判之后，对方邀请己方去洗蒸汽浴，对方很有可能来自 （ ）</a:t>
            </a:r>
          </a:p>
          <a:p>
            <a:pPr marL="0" lvl="0" indent="0">
              <a:lnSpc>
                <a:spcPct val="200000"/>
              </a:lnSpc>
              <a:spcBef>
                <a:spcPct val="0"/>
              </a:spcBef>
              <a:buNone/>
            </a:pPr>
            <a:r>
              <a:rPr sz="2000">
                <a:latin typeface="微软雅黑" panose="020B0503020204020204" charset="-122"/>
                <a:ea typeface="微软雅黑" panose="020B0503020204020204" charset="-122"/>
              </a:rPr>
              <a:t>A.希腊         </a:t>
            </a:r>
          </a:p>
          <a:p>
            <a:pPr marL="0" lvl="0" indent="0">
              <a:lnSpc>
                <a:spcPct val="200000"/>
              </a:lnSpc>
              <a:spcBef>
                <a:spcPct val="0"/>
              </a:spcBef>
              <a:buNone/>
            </a:pPr>
            <a:r>
              <a:rPr sz="2000">
                <a:latin typeface="微软雅黑" panose="020B0503020204020204" charset="-122"/>
                <a:ea typeface="微软雅黑" panose="020B0503020204020204" charset="-122"/>
              </a:rPr>
              <a:t>B.日本 </a:t>
            </a:r>
          </a:p>
          <a:p>
            <a:pPr marL="0" lvl="0" indent="0">
              <a:lnSpc>
                <a:spcPct val="200000"/>
              </a:lnSpc>
              <a:spcBef>
                <a:spcPct val="0"/>
              </a:spcBef>
              <a:buNone/>
            </a:pPr>
            <a:r>
              <a:rPr sz="2000">
                <a:latin typeface="微软雅黑" panose="020B0503020204020204" charset="-122"/>
                <a:ea typeface="微软雅黑" panose="020B0503020204020204" charset="-122"/>
              </a:rPr>
              <a:t>C.俄罗斯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D.北欧 </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第一节  影响国际商务谈判风格的文化因素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sym typeface="+mn-ea"/>
              </a:rPr>
              <a:t>以东方文化和英美文化为例，两者在思维方面的差异有：</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（1）东方文化偏好</a:t>
            </a:r>
            <a:r>
              <a:rPr sz="2000" u="sng">
                <a:solidFill>
                  <a:srgbClr val="C00000"/>
                </a:solidFill>
                <a:latin typeface="微软雅黑" panose="020B0503020204020204" charset="-122"/>
                <a:ea typeface="微软雅黑" panose="020B0503020204020204" charset="-122"/>
                <a:sym typeface="+mn-ea"/>
              </a:rPr>
              <a:t>形象思维</a:t>
            </a:r>
            <a:r>
              <a:rPr sz="2000">
                <a:latin typeface="微软雅黑" panose="020B0503020204020204" charset="-122"/>
                <a:ea typeface="微软雅黑" panose="020B0503020204020204" charset="-122"/>
                <a:sym typeface="+mn-ea"/>
              </a:rPr>
              <a:t>，英美文化偏好</a:t>
            </a:r>
            <a:r>
              <a:rPr sz="2000" u="sng">
                <a:solidFill>
                  <a:srgbClr val="C00000"/>
                </a:solidFill>
                <a:latin typeface="微软雅黑" panose="020B0503020204020204" charset="-122"/>
                <a:ea typeface="微软雅黑" panose="020B0503020204020204" charset="-122"/>
                <a:sym typeface="+mn-ea"/>
              </a:rPr>
              <a:t>抽象思维</a:t>
            </a:r>
            <a:r>
              <a:rPr sz="2000">
                <a:latin typeface="微软雅黑" panose="020B0503020204020204" charset="-122"/>
                <a:ea typeface="微软雅黑" panose="020B0503020204020204" charset="-122"/>
                <a:sym typeface="+mn-ea"/>
              </a:rPr>
              <a:t>。</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（2）东方文化偏好</a:t>
            </a:r>
            <a:r>
              <a:rPr sz="2000" u="sng">
                <a:solidFill>
                  <a:srgbClr val="C00000"/>
                </a:solidFill>
                <a:latin typeface="微软雅黑" panose="020B0503020204020204" charset="-122"/>
                <a:ea typeface="微软雅黑" panose="020B0503020204020204" charset="-122"/>
                <a:sym typeface="+mn-ea"/>
              </a:rPr>
              <a:t>综合思维</a:t>
            </a:r>
            <a:r>
              <a:rPr sz="2000">
                <a:latin typeface="微软雅黑" panose="020B0503020204020204" charset="-122"/>
                <a:ea typeface="微软雅黑" panose="020B0503020204020204" charset="-122"/>
                <a:sym typeface="+mn-ea"/>
              </a:rPr>
              <a:t>，英美文化偏好</a:t>
            </a:r>
            <a:r>
              <a:rPr sz="2000" u="sng">
                <a:solidFill>
                  <a:srgbClr val="C00000"/>
                </a:solidFill>
                <a:latin typeface="微软雅黑" panose="020B0503020204020204" charset="-122"/>
                <a:ea typeface="微软雅黑" panose="020B0503020204020204" charset="-122"/>
                <a:sym typeface="+mn-ea"/>
              </a:rPr>
              <a:t>分析思维</a:t>
            </a:r>
            <a:r>
              <a:rPr sz="2000">
                <a:latin typeface="微软雅黑" panose="020B0503020204020204" charset="-122"/>
                <a:ea typeface="微软雅黑" panose="020B0503020204020204" charset="-122"/>
                <a:sym typeface="+mn-ea"/>
              </a:rPr>
              <a:t>。</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（3）东方人</a:t>
            </a:r>
            <a:r>
              <a:rPr sz="2000" u="sng">
                <a:solidFill>
                  <a:srgbClr val="C00000"/>
                </a:solidFill>
                <a:latin typeface="微软雅黑" panose="020B0503020204020204" charset="-122"/>
                <a:ea typeface="微软雅黑" panose="020B0503020204020204" charset="-122"/>
                <a:sym typeface="+mn-ea"/>
              </a:rPr>
              <a:t>注重统一</a:t>
            </a:r>
            <a:r>
              <a:rPr sz="2000">
                <a:latin typeface="微软雅黑" panose="020B0503020204020204" charset="-122"/>
                <a:ea typeface="微软雅黑" panose="020B0503020204020204" charset="-122"/>
                <a:sym typeface="+mn-ea"/>
              </a:rPr>
              <a:t>，英美人</a:t>
            </a:r>
            <a:r>
              <a:rPr sz="2000" u="sng">
                <a:solidFill>
                  <a:srgbClr val="C00000"/>
                </a:solidFill>
                <a:latin typeface="微软雅黑" panose="020B0503020204020204" charset="-122"/>
                <a:ea typeface="微软雅黑" panose="020B0503020204020204" charset="-122"/>
                <a:sym typeface="+mn-ea"/>
              </a:rPr>
              <a:t>注重对立</a:t>
            </a:r>
            <a:r>
              <a:rPr sz="2000">
                <a:latin typeface="微软雅黑" panose="020B0503020204020204" charset="-122"/>
                <a:ea typeface="微软雅黑" panose="020B0503020204020204" charset="-122"/>
                <a:sym typeface="+mn-ea"/>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三、思维差异</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第一节  影响国际商务谈判风格的文化因素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sym typeface="+mn-ea"/>
              </a:rPr>
              <a:t>价值观差异对国际商务谈判行为的影响有以下：</a:t>
            </a:r>
          </a:p>
          <a:p>
            <a:pPr marL="0" lvl="0" indent="0">
              <a:lnSpc>
                <a:spcPct val="200000"/>
              </a:lnSpc>
              <a:spcBef>
                <a:spcPct val="0"/>
              </a:spcBef>
              <a:buNone/>
            </a:pPr>
            <a:r>
              <a:rPr sz="2000">
                <a:latin typeface="微软雅黑" panose="020B0503020204020204" charset="-122"/>
                <a:ea typeface="微软雅黑" panose="020B0503020204020204" charset="-122"/>
                <a:sym typeface="+mn-ea"/>
              </a:rPr>
              <a:t>（一）</a:t>
            </a:r>
            <a:r>
              <a:rPr sz="2000" b="1">
                <a:latin typeface="微软雅黑" panose="020B0503020204020204" charset="-122"/>
                <a:ea typeface="微软雅黑" panose="020B0503020204020204" charset="-122"/>
                <a:sym typeface="+mn-ea"/>
              </a:rPr>
              <a:t>客观性</a:t>
            </a:r>
            <a:r>
              <a:rPr lang="zh-CN" sz="2000">
                <a:latin typeface="微软雅黑" panose="020B0503020204020204" charset="-122"/>
                <a:ea typeface="微软雅黑" panose="020B0503020204020204" charset="-122"/>
                <a:sym typeface="+mn-ea"/>
              </a:rPr>
              <a:t>：美国人</a:t>
            </a:r>
            <a:r>
              <a:rPr lang="en-US" altLang="zh-CN" sz="2000">
                <a:latin typeface="微软雅黑" panose="020B0503020204020204" charset="-122"/>
                <a:ea typeface="微软雅黑" panose="020B0503020204020204" charset="-122"/>
                <a:sym typeface="+mn-ea"/>
              </a:rPr>
              <a:t>“</a:t>
            </a:r>
            <a:r>
              <a:rPr lang="zh-CN" altLang="en-US" sz="2000">
                <a:latin typeface="微软雅黑" panose="020B0503020204020204" charset="-122"/>
                <a:ea typeface="微软雅黑" panose="020B0503020204020204" charset="-122"/>
                <a:sym typeface="+mn-ea"/>
              </a:rPr>
              <a:t>公事公办</a:t>
            </a:r>
            <a:r>
              <a:rPr lang="en-US" altLang="zh-CN" sz="2000">
                <a:latin typeface="微软雅黑" panose="020B0503020204020204" charset="-122"/>
                <a:ea typeface="微软雅黑" panose="020B0503020204020204" charset="-122"/>
                <a:sym typeface="+mn-ea"/>
              </a:rPr>
              <a:t>”</a:t>
            </a:r>
            <a:r>
              <a:rPr lang="zh-CN" altLang="en-US" sz="2000">
                <a:latin typeface="微软雅黑" panose="020B0503020204020204" charset="-122"/>
                <a:ea typeface="微软雅黑" panose="020B0503020204020204" charset="-122"/>
                <a:sym typeface="+mn-ea"/>
              </a:rPr>
              <a:t>；东方文化</a:t>
            </a:r>
            <a:r>
              <a:rPr lang="en-US" altLang="zh-CN" sz="2000">
                <a:latin typeface="微软雅黑" panose="020B0503020204020204" charset="-122"/>
                <a:ea typeface="微软雅黑" panose="020B0503020204020204" charset="-122"/>
                <a:sym typeface="+mn-ea"/>
              </a:rPr>
              <a:t>+</a:t>
            </a:r>
            <a:r>
              <a:rPr lang="zh-CN" altLang="en-US" sz="2000">
                <a:latin typeface="微软雅黑" panose="020B0503020204020204" charset="-122"/>
                <a:ea typeface="微软雅黑" panose="020B0503020204020204" charset="-122"/>
                <a:sym typeface="+mn-ea"/>
              </a:rPr>
              <a:t>拉丁文化：裙带关系</a:t>
            </a:r>
          </a:p>
          <a:p>
            <a:pPr marL="0" lvl="0" indent="0">
              <a:lnSpc>
                <a:spcPct val="200000"/>
              </a:lnSpc>
              <a:spcBef>
                <a:spcPct val="0"/>
              </a:spcBef>
              <a:buNone/>
            </a:pPr>
            <a:r>
              <a:rPr sz="2000">
                <a:latin typeface="微软雅黑" panose="020B0503020204020204" charset="-122"/>
                <a:ea typeface="微软雅黑" panose="020B0503020204020204" charset="-122"/>
                <a:sym typeface="+mn-ea"/>
              </a:rPr>
              <a:t>（二）</a:t>
            </a:r>
            <a:r>
              <a:rPr sz="2000" b="1">
                <a:latin typeface="微软雅黑" panose="020B0503020204020204" charset="-122"/>
                <a:ea typeface="微软雅黑" panose="020B0503020204020204" charset="-122"/>
                <a:sym typeface="+mn-ea"/>
              </a:rPr>
              <a:t>时间观念</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单一时间利用方式：“专时专用”和“速度”，北美、瑞士、德国等</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多种时间利用方式：“一时多用”，中东和拉美国家。</a:t>
            </a:r>
          </a:p>
          <a:p>
            <a:pPr marL="0" lvl="0" indent="0">
              <a:lnSpc>
                <a:spcPct val="200000"/>
              </a:lnSpc>
              <a:spcBef>
                <a:spcPct val="0"/>
              </a:spcBef>
              <a:buNone/>
            </a:pPr>
            <a:r>
              <a:rPr sz="2000">
                <a:latin typeface="微软雅黑" panose="020B0503020204020204" charset="-122"/>
                <a:ea typeface="微软雅黑" panose="020B0503020204020204" charset="-122"/>
                <a:sym typeface="+mn-ea"/>
              </a:rPr>
              <a:t>（三）</a:t>
            </a:r>
            <a:r>
              <a:rPr sz="2000" b="1">
                <a:latin typeface="微软雅黑" panose="020B0503020204020204" charset="-122"/>
                <a:ea typeface="微软雅黑" panose="020B0503020204020204" charset="-122"/>
                <a:sym typeface="+mn-ea"/>
              </a:rPr>
              <a:t>竞争和平等观</a:t>
            </a:r>
          </a:p>
          <a:p>
            <a:pPr marL="0" lvl="0" indent="0">
              <a:lnSpc>
                <a:spcPct val="200000"/>
              </a:lnSpc>
              <a:spcBef>
                <a:spcPct val="0"/>
              </a:spcBef>
              <a:buNone/>
            </a:pPr>
            <a:r>
              <a:rPr sz="2000" b="1">
                <a:latin typeface="微软雅黑" panose="020B0503020204020204" charset="-122"/>
                <a:ea typeface="微软雅黑" panose="020B0503020204020204" charset="-122"/>
                <a:sym typeface="+mn-ea"/>
              </a:rPr>
              <a:t>    </a:t>
            </a:r>
            <a:r>
              <a:rPr lang="zh-CN" sz="2000">
                <a:latin typeface="微软雅黑" panose="020B0503020204020204" charset="-122"/>
                <a:ea typeface="微软雅黑" panose="020B0503020204020204" charset="-122"/>
                <a:sym typeface="+mn-ea"/>
              </a:rPr>
              <a:t>日本</a:t>
            </a:r>
            <a:r>
              <a:rPr lang="en-US" altLang="zh-CN" sz="2000">
                <a:latin typeface="微软雅黑" panose="020B0503020204020204" charset="-122"/>
                <a:ea typeface="微软雅黑" panose="020B0503020204020204" charset="-122"/>
                <a:sym typeface="+mn-ea"/>
              </a:rPr>
              <a:t>——</a:t>
            </a:r>
            <a:r>
              <a:rPr lang="zh-CN" altLang="en-US" sz="2000" u="sng">
                <a:solidFill>
                  <a:srgbClr val="C00000"/>
                </a:solidFill>
                <a:latin typeface="微软雅黑" panose="020B0503020204020204" charset="-122"/>
                <a:ea typeface="微软雅黑" panose="020B0503020204020204" charset="-122"/>
                <a:sym typeface="+mn-ea"/>
              </a:rPr>
              <a:t>顾客就是上帝</a:t>
            </a:r>
            <a:r>
              <a:rPr lang="zh-CN" altLang="en-US" sz="2000">
                <a:latin typeface="微软雅黑" panose="020B0503020204020204" charset="-122"/>
                <a:ea typeface="微软雅黑" panose="020B0503020204020204" charset="-122"/>
                <a:sym typeface="+mn-ea"/>
              </a:rPr>
              <a:t>，卖方往往会顺从买方的欲望和需要；</a:t>
            </a:r>
          </a:p>
          <a:p>
            <a:pPr marL="0" lvl="0" indent="0">
              <a:lnSpc>
                <a:spcPct val="200000"/>
              </a:lnSpc>
              <a:spcBef>
                <a:spcPct val="0"/>
              </a:spcBef>
              <a:buNone/>
            </a:pPr>
            <a:r>
              <a:rPr lang="zh-CN" altLang="en-US" sz="2000">
                <a:latin typeface="微软雅黑" panose="020B0503020204020204" charset="-122"/>
                <a:ea typeface="微软雅黑" panose="020B0503020204020204" charset="-122"/>
                <a:sym typeface="+mn-ea"/>
              </a:rPr>
              <a:t>    美国</a:t>
            </a:r>
            <a:r>
              <a:rPr lang="en-US" altLang="zh-CN" sz="2000">
                <a:latin typeface="微软雅黑" panose="020B0503020204020204" charset="-122"/>
                <a:ea typeface="微软雅黑" panose="020B0503020204020204" charset="-122"/>
                <a:sym typeface="+mn-ea"/>
              </a:rPr>
              <a:t>——</a:t>
            </a:r>
            <a:r>
              <a:rPr lang="zh-CN" altLang="en-US" sz="2000">
                <a:latin typeface="微软雅黑" panose="020B0503020204020204" charset="-122"/>
                <a:ea typeface="微软雅黑" panose="020B0503020204020204" charset="-122"/>
                <a:sym typeface="+mn-ea"/>
              </a:rPr>
              <a:t>卖方将买方视为地位平等的人，奉行</a:t>
            </a:r>
            <a:r>
              <a:rPr lang="zh-CN" altLang="en-US" sz="2000" u="sng">
                <a:solidFill>
                  <a:srgbClr val="C00000"/>
                </a:solidFill>
                <a:latin typeface="微软雅黑" panose="020B0503020204020204" charset="-122"/>
                <a:ea typeface="微软雅黑" panose="020B0503020204020204" charset="-122"/>
                <a:sym typeface="+mn-ea"/>
              </a:rPr>
              <a:t>平等主义价值观</a:t>
            </a:r>
            <a:r>
              <a:rPr lang="zh-CN" altLang="en-US" sz="2000">
                <a:latin typeface="微软雅黑" panose="020B0503020204020204" charset="-122"/>
                <a:ea typeface="微软雅黑" panose="020B0503020204020204" charset="-122"/>
                <a:sym typeface="+mn-ea"/>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四、价值观</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以下各项中，采用多种时间利用方式的是（ ）</a:t>
            </a:r>
          </a:p>
          <a:p>
            <a:pPr marL="0" lvl="0" indent="0">
              <a:lnSpc>
                <a:spcPct val="200000"/>
              </a:lnSpc>
              <a:spcBef>
                <a:spcPct val="0"/>
              </a:spcBef>
              <a:buNone/>
            </a:pPr>
            <a:r>
              <a:rPr sz="2000">
                <a:latin typeface="微软雅黑" panose="020B0503020204020204" charset="-122"/>
                <a:ea typeface="微软雅黑" panose="020B0503020204020204" charset="-122"/>
              </a:rPr>
              <a:t>A.瑞士人</a:t>
            </a:r>
          </a:p>
          <a:p>
            <a:pPr marL="0" lvl="0" indent="0">
              <a:lnSpc>
                <a:spcPct val="200000"/>
              </a:lnSpc>
              <a:spcBef>
                <a:spcPct val="0"/>
              </a:spcBef>
              <a:buNone/>
            </a:pPr>
            <a:r>
              <a:rPr sz="2000">
                <a:latin typeface="微软雅黑" panose="020B0503020204020204" charset="-122"/>
                <a:ea typeface="微软雅黑" panose="020B0503020204020204" charset="-122"/>
              </a:rPr>
              <a:t>B.德国人</a:t>
            </a:r>
          </a:p>
          <a:p>
            <a:pPr marL="0" lvl="0" indent="0">
              <a:lnSpc>
                <a:spcPct val="200000"/>
              </a:lnSpc>
              <a:spcBef>
                <a:spcPct val="0"/>
              </a:spcBef>
              <a:buNone/>
            </a:pPr>
            <a:r>
              <a:rPr sz="2000">
                <a:latin typeface="微软雅黑" panose="020B0503020204020204" charset="-122"/>
                <a:ea typeface="微软雅黑" panose="020B0503020204020204" charset="-122"/>
              </a:rPr>
              <a:t>C.北美人</a:t>
            </a:r>
          </a:p>
          <a:p>
            <a:pPr marL="0" lvl="0" indent="0">
              <a:lnSpc>
                <a:spcPct val="200000"/>
              </a:lnSpc>
              <a:spcBef>
                <a:spcPct val="0"/>
              </a:spcBef>
              <a:buNone/>
            </a:pPr>
            <a:r>
              <a:rPr sz="2000">
                <a:latin typeface="微软雅黑" panose="020B0503020204020204" charset="-122"/>
                <a:ea typeface="微软雅黑" panose="020B0503020204020204" charset="-122"/>
              </a:rPr>
              <a:t>D.拉美人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以下各项中，采用多种时间利用方式的是（ ）</a:t>
            </a:r>
          </a:p>
          <a:p>
            <a:pPr marL="0" lvl="0" indent="0">
              <a:lnSpc>
                <a:spcPct val="200000"/>
              </a:lnSpc>
              <a:spcBef>
                <a:spcPct val="0"/>
              </a:spcBef>
              <a:buNone/>
            </a:pPr>
            <a:r>
              <a:rPr sz="2000">
                <a:latin typeface="微软雅黑" panose="020B0503020204020204" charset="-122"/>
                <a:ea typeface="微软雅黑" panose="020B0503020204020204" charset="-122"/>
              </a:rPr>
              <a:t>A.瑞士人</a:t>
            </a:r>
          </a:p>
          <a:p>
            <a:pPr marL="0" lvl="0" indent="0">
              <a:lnSpc>
                <a:spcPct val="200000"/>
              </a:lnSpc>
              <a:spcBef>
                <a:spcPct val="0"/>
              </a:spcBef>
              <a:buNone/>
            </a:pPr>
            <a:r>
              <a:rPr sz="2000">
                <a:latin typeface="微软雅黑" panose="020B0503020204020204" charset="-122"/>
                <a:ea typeface="微软雅黑" panose="020B0503020204020204" charset="-122"/>
              </a:rPr>
              <a:t>B.德国人</a:t>
            </a:r>
          </a:p>
          <a:p>
            <a:pPr marL="0" lvl="0" indent="0">
              <a:lnSpc>
                <a:spcPct val="200000"/>
              </a:lnSpc>
              <a:spcBef>
                <a:spcPct val="0"/>
              </a:spcBef>
              <a:buNone/>
            </a:pPr>
            <a:r>
              <a:rPr sz="2000">
                <a:latin typeface="微软雅黑" panose="020B0503020204020204" charset="-122"/>
                <a:ea typeface="微软雅黑" panose="020B0503020204020204" charset="-122"/>
              </a:rPr>
              <a:t>C.北美人</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D.拉美人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将买方更多地视为地位相等的人的卖方最有可能来自</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A．日本	</a:t>
            </a:r>
          </a:p>
          <a:p>
            <a:pPr marL="0" lvl="0" indent="0">
              <a:lnSpc>
                <a:spcPct val="200000"/>
              </a:lnSpc>
              <a:spcBef>
                <a:spcPct val="0"/>
              </a:spcBef>
              <a:buNone/>
            </a:pPr>
            <a:r>
              <a:rPr sz="2000">
                <a:latin typeface="微软雅黑" panose="020B0503020204020204" charset="-122"/>
                <a:ea typeface="微软雅黑" panose="020B0503020204020204" charset="-122"/>
              </a:rPr>
              <a:t>B．韩国</a:t>
            </a:r>
          </a:p>
          <a:p>
            <a:pPr marL="0" lvl="0" indent="0">
              <a:lnSpc>
                <a:spcPct val="200000"/>
              </a:lnSpc>
              <a:spcBef>
                <a:spcPct val="0"/>
              </a:spcBef>
              <a:buNone/>
            </a:pPr>
            <a:r>
              <a:rPr sz="2000">
                <a:latin typeface="微软雅黑" panose="020B0503020204020204" charset="-122"/>
                <a:ea typeface="微软雅黑" panose="020B0503020204020204" charset="-122"/>
              </a:rPr>
              <a:t>C．荷兰	</a:t>
            </a:r>
          </a:p>
          <a:p>
            <a:pPr marL="0" lvl="0" indent="0">
              <a:lnSpc>
                <a:spcPct val="200000"/>
              </a:lnSpc>
              <a:spcBef>
                <a:spcPct val="0"/>
              </a:spcBef>
              <a:buNone/>
            </a:pPr>
            <a:r>
              <a:rPr sz="2000">
                <a:latin typeface="微软雅黑" panose="020B0503020204020204" charset="-122"/>
                <a:ea typeface="微软雅黑" panose="020B0503020204020204" charset="-122"/>
              </a:rPr>
              <a:t>D．美国</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将买方更多地视为地位相等的人的卖方最有可能来自</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A．日本	</a:t>
            </a:r>
          </a:p>
          <a:p>
            <a:pPr marL="0" lvl="0" indent="0">
              <a:lnSpc>
                <a:spcPct val="200000"/>
              </a:lnSpc>
              <a:spcBef>
                <a:spcPct val="0"/>
              </a:spcBef>
              <a:buNone/>
            </a:pPr>
            <a:r>
              <a:rPr sz="2000">
                <a:latin typeface="微软雅黑" panose="020B0503020204020204" charset="-122"/>
                <a:ea typeface="微软雅黑" panose="020B0503020204020204" charset="-122"/>
              </a:rPr>
              <a:t>B．韩国</a:t>
            </a:r>
          </a:p>
          <a:p>
            <a:pPr marL="0" lvl="0" indent="0">
              <a:lnSpc>
                <a:spcPct val="200000"/>
              </a:lnSpc>
              <a:spcBef>
                <a:spcPct val="0"/>
              </a:spcBef>
              <a:buNone/>
            </a:pPr>
            <a:r>
              <a:rPr sz="2000">
                <a:latin typeface="微软雅黑" panose="020B0503020204020204" charset="-122"/>
                <a:ea typeface="微软雅黑" panose="020B0503020204020204" charset="-122"/>
              </a:rPr>
              <a:t>C．荷兰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D．美国</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第三节 我国国际商务谈判的基本原则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一、平等互利的原则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lang="en-US" altLang="zh-CN" sz="2000">
                <a:latin typeface="微软雅黑" panose="020B0503020204020204" charset="-122"/>
                <a:ea typeface="微软雅黑" panose="020B0503020204020204" charset="-122"/>
              </a:rPr>
              <a:t>1.</a:t>
            </a:r>
            <a:r>
              <a:rPr lang="zh-CN" altLang="en-US" sz="2000">
                <a:latin typeface="微软雅黑" panose="020B0503020204020204" charset="-122"/>
                <a:ea typeface="微软雅黑" panose="020B0503020204020204" charset="-122"/>
              </a:rPr>
              <a:t>基本含义：在商务活动中，双方的</a:t>
            </a:r>
            <a:r>
              <a:rPr lang="zh-CN" altLang="en-US" sz="2000" u="sng">
                <a:solidFill>
                  <a:srgbClr val="C00000"/>
                </a:solidFill>
                <a:latin typeface="微软雅黑" panose="020B0503020204020204" charset="-122"/>
                <a:ea typeface="微软雅黑" panose="020B0503020204020204" charset="-122"/>
              </a:rPr>
              <a:t>实力不分强弱</a:t>
            </a:r>
            <a:r>
              <a:rPr lang="zh-CN" altLang="en-US" sz="2000">
                <a:latin typeface="微软雅黑" panose="020B0503020204020204" charset="-122"/>
                <a:ea typeface="微软雅黑" panose="020B0503020204020204" charset="-122"/>
              </a:rPr>
              <a:t>，在相互关系中应处于平等的地位；</a:t>
            </a:r>
          </a:p>
          <a:p>
            <a:pPr marL="0" lvl="0" indent="0">
              <a:lnSpc>
                <a:spcPct val="150000"/>
              </a:lnSpc>
              <a:spcBef>
                <a:spcPct val="0"/>
              </a:spcBef>
              <a:buNone/>
            </a:pPr>
            <a:r>
              <a:rPr lang="zh-CN" altLang="en-US" sz="2000">
                <a:latin typeface="微软雅黑" panose="020B0503020204020204" charset="-122"/>
                <a:ea typeface="微软雅黑" panose="020B0503020204020204" charset="-122"/>
              </a:rPr>
              <a:t>                    在商品交换中，自愿让渡商品，</a:t>
            </a:r>
            <a:r>
              <a:rPr lang="zh-CN" altLang="en-US" sz="2000" u="sng">
                <a:solidFill>
                  <a:srgbClr val="C00000"/>
                </a:solidFill>
                <a:latin typeface="微软雅黑" panose="020B0503020204020204" charset="-122"/>
                <a:ea typeface="微软雅黑" panose="020B0503020204020204" charset="-122"/>
              </a:rPr>
              <a:t>等价交换</a:t>
            </a:r>
            <a:r>
              <a:rPr lang="zh-CN" altLang="en-US" sz="2000">
                <a:latin typeface="微软雅黑" panose="020B0503020204020204" charset="-122"/>
                <a:ea typeface="微软雅黑" panose="020B0503020204020204" charset="-122"/>
              </a:rPr>
              <a:t>；</a:t>
            </a:r>
          </a:p>
          <a:p>
            <a:pPr marL="0" lvl="0" indent="0">
              <a:lnSpc>
                <a:spcPct val="150000"/>
              </a:lnSpc>
              <a:spcBef>
                <a:spcPct val="0"/>
              </a:spcBef>
              <a:buNone/>
            </a:pPr>
            <a:r>
              <a:rPr lang="zh-CN" altLang="en-US" sz="2000">
                <a:latin typeface="微软雅黑" panose="020B0503020204020204" charset="-122"/>
                <a:ea typeface="微软雅黑" panose="020B0503020204020204" charset="-122"/>
              </a:rPr>
              <a:t>                    谈判双方应根据需要与可能，有来有往，互通有无，做到</a:t>
            </a:r>
            <a:r>
              <a:rPr lang="zh-CN" altLang="en-US" sz="2000" u="sng">
                <a:solidFill>
                  <a:srgbClr val="C00000"/>
                </a:solidFill>
                <a:latin typeface="微软雅黑" panose="020B0503020204020204" charset="-122"/>
                <a:ea typeface="微软雅黑" panose="020B0503020204020204" charset="-122"/>
              </a:rPr>
              <a:t>双方互利</a:t>
            </a:r>
            <a:r>
              <a:rPr lang="zh-CN" altLang="en-US" sz="2000">
                <a:latin typeface="微软雅黑" panose="020B0503020204020204" charset="-122"/>
                <a:ea typeface="微软雅黑" panose="020B0503020204020204" charset="-122"/>
              </a:rPr>
              <a:t>。</a:t>
            </a:r>
          </a:p>
          <a:p>
            <a:pPr marL="0" lvl="0" indent="0">
              <a:lnSpc>
                <a:spcPct val="150000"/>
              </a:lnSpc>
              <a:spcBef>
                <a:spcPct val="0"/>
              </a:spcBef>
              <a:buNone/>
            </a:pPr>
            <a:r>
              <a:rPr lang="en-US" altLang="zh-CN" sz="2000">
                <a:latin typeface="微软雅黑" panose="020B0503020204020204" charset="-122"/>
                <a:ea typeface="微软雅黑" panose="020B0503020204020204" charset="-122"/>
              </a:rPr>
              <a:t>2.运用：</a:t>
            </a:r>
          </a:p>
          <a:p>
            <a:pPr marL="0" lvl="0" indent="0">
              <a:lnSpc>
                <a:spcPct val="150000"/>
              </a:lnSpc>
              <a:spcBef>
                <a:spcPct val="0"/>
              </a:spcBef>
              <a:buNone/>
            </a:pPr>
            <a:r>
              <a:rPr lang="zh-CN" altLang="en-US" sz="2000">
                <a:latin typeface="楷体" panose="02010609060101010101" charset="-122"/>
                <a:ea typeface="楷体" panose="02010609060101010101" charset="-122"/>
                <a:sym typeface="+mn-ea"/>
              </a:rPr>
              <a:t>（1）在我国与各国的贸易交往中：不强人所难</a:t>
            </a:r>
          </a:p>
          <a:p>
            <a:pPr marL="0" lvl="0" indent="0">
              <a:lnSpc>
                <a:spcPct val="150000"/>
              </a:lnSpc>
              <a:spcBef>
                <a:spcPct val="0"/>
              </a:spcBef>
              <a:buNone/>
            </a:pPr>
            <a:r>
              <a:rPr lang="zh-CN" altLang="en-US" sz="2000">
                <a:latin typeface="楷体" panose="02010609060101010101" charset="-122"/>
                <a:ea typeface="楷体" panose="02010609060101010101" charset="-122"/>
                <a:sym typeface="+mn-ea"/>
              </a:rPr>
              <a:t>（2）我国与各国进行贸易时：反对政治经济特权 </a:t>
            </a:r>
            <a:endParaRPr lang="zh-CN" altLang="en-US" sz="2000">
              <a:latin typeface="楷体" panose="02010609060101010101" charset="-122"/>
              <a:ea typeface="楷体" panose="02010609060101010101" charset="-122"/>
            </a:endParaRPr>
          </a:p>
          <a:p>
            <a:pPr marL="0" lvl="0" indent="0">
              <a:lnSpc>
                <a:spcPct val="150000"/>
              </a:lnSpc>
              <a:spcBef>
                <a:spcPct val="0"/>
              </a:spcBef>
              <a:buNone/>
            </a:pPr>
            <a:r>
              <a:rPr lang="zh-CN" altLang="en-US" sz="2000">
                <a:latin typeface="楷体" panose="02010609060101010101" charset="-122"/>
                <a:ea typeface="楷体" panose="02010609060101010101" charset="-122"/>
                <a:sym typeface="+mn-ea"/>
              </a:rPr>
              <a:t>（3）在对外贸易作价中：不违反价值规律，不忽视对方利益</a:t>
            </a:r>
          </a:p>
          <a:p>
            <a:pPr marL="0" lvl="0" indent="0">
              <a:lnSpc>
                <a:spcPct val="150000"/>
              </a:lnSpc>
              <a:spcBef>
                <a:spcPct val="0"/>
              </a:spcBef>
              <a:buNone/>
            </a:pPr>
            <a:r>
              <a:rPr lang="zh-CN" altLang="en-US" sz="2000">
                <a:latin typeface="楷体" panose="02010609060101010101" charset="-122"/>
                <a:ea typeface="楷体" panose="02010609060101010101" charset="-122"/>
                <a:sym typeface="+mn-ea"/>
              </a:rPr>
              <a:t>（4）在外贸交往中：</a:t>
            </a:r>
            <a:r>
              <a:rPr lang="zh-CN" altLang="en-US" sz="2000">
                <a:solidFill>
                  <a:srgbClr val="FF0000"/>
                </a:solidFill>
                <a:latin typeface="楷体" panose="02010609060101010101" charset="-122"/>
                <a:ea typeface="楷体" panose="02010609060101010101" charset="-122"/>
                <a:sym typeface="+mn-ea"/>
              </a:rPr>
              <a:t>“重合同，守信用”。</a:t>
            </a:r>
            <a:endParaRPr lang="en-US" altLang="zh-CN" sz="2000">
              <a:latin typeface="微软雅黑" panose="020B0503020204020204" charset="-122"/>
              <a:ea typeface="微软雅黑" panose="020B0503020204020204" charset="-122"/>
            </a:endParaRPr>
          </a:p>
        </p:txBody>
      </p:sp>
      <p:sp>
        <p:nvSpPr>
          <p:cNvPr id="7" name="五边形 6"/>
          <p:cNvSpPr/>
          <p:nvPr/>
        </p:nvSpPr>
        <p:spPr>
          <a:xfrm flipH="1">
            <a:off x="3695065" y="13100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3870325" y="13271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第一节  影响国际商务谈判风格的文化因素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sym typeface="+mn-ea"/>
              </a:rPr>
              <a:t>不同的文化背景使谈判者之间的信息交流面临许多冲突和障碍。</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a:t>
            </a:r>
            <a:r>
              <a:rPr sz="2000" b="1">
                <a:latin typeface="微软雅黑" panose="020B0503020204020204" charset="-122"/>
                <a:ea typeface="微软雅黑" panose="020B0503020204020204" charset="-122"/>
                <a:sym typeface="+mn-ea"/>
              </a:rPr>
              <a:t>法国人</a:t>
            </a:r>
            <a:r>
              <a:rPr lang="zh-CN"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sym typeface="+mn-ea"/>
              </a:rPr>
              <a:t>天性比较开朗，注重</a:t>
            </a:r>
            <a:r>
              <a:rPr sz="2000" u="sng">
                <a:solidFill>
                  <a:srgbClr val="C00000"/>
                </a:solidFill>
                <a:latin typeface="微软雅黑" panose="020B0503020204020204" charset="-122"/>
                <a:ea typeface="微软雅黑" panose="020B0503020204020204" charset="-122"/>
                <a:sym typeface="+mn-ea"/>
              </a:rPr>
              <a:t>人情味</a:t>
            </a:r>
            <a:endParaRPr sz="2000">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2.</a:t>
            </a:r>
            <a:r>
              <a:rPr sz="2000" b="1">
                <a:latin typeface="微软雅黑" panose="020B0503020204020204" charset="-122"/>
                <a:ea typeface="微软雅黑" panose="020B0503020204020204" charset="-122"/>
                <a:sym typeface="+mn-ea"/>
              </a:rPr>
              <a:t>日本人</a:t>
            </a:r>
            <a:r>
              <a:rPr lang="zh-CN"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sym typeface="+mn-ea"/>
              </a:rPr>
              <a:t>的</a:t>
            </a:r>
            <a:r>
              <a:rPr sz="2000" u="sng">
                <a:solidFill>
                  <a:srgbClr val="C00000"/>
                </a:solidFill>
                <a:latin typeface="微软雅黑" panose="020B0503020204020204" charset="-122"/>
                <a:ea typeface="微软雅黑" panose="020B0503020204020204" charset="-122"/>
                <a:sym typeface="+mn-ea"/>
              </a:rPr>
              <a:t>地位和等级观念</a:t>
            </a:r>
            <a:r>
              <a:rPr sz="2000">
                <a:latin typeface="微软雅黑" panose="020B0503020204020204" charset="-122"/>
                <a:ea typeface="微软雅黑" panose="020B0503020204020204" charset="-122"/>
                <a:sym typeface="+mn-ea"/>
              </a:rPr>
              <a:t>很重，要搞清楚</a:t>
            </a:r>
          </a:p>
          <a:p>
            <a:pPr marL="0" lvl="0" indent="0">
              <a:lnSpc>
                <a:spcPct val="200000"/>
              </a:lnSpc>
              <a:spcBef>
                <a:spcPct val="0"/>
              </a:spcBef>
              <a:buNone/>
            </a:pPr>
            <a:r>
              <a:rPr lang="en-US" sz="2000">
                <a:latin typeface="微软雅黑" panose="020B0503020204020204" charset="-122"/>
                <a:ea typeface="微软雅黑" panose="020B0503020204020204" charset="-122"/>
                <a:sym typeface="+mn-ea"/>
              </a:rPr>
              <a:t>3.</a:t>
            </a:r>
            <a:r>
              <a:rPr sz="2000" b="1">
                <a:latin typeface="微软雅黑" panose="020B0503020204020204" charset="-122"/>
                <a:ea typeface="微软雅黑" panose="020B0503020204020204" charset="-122"/>
                <a:sym typeface="+mn-ea"/>
              </a:rPr>
              <a:t>德国人</a:t>
            </a:r>
            <a:r>
              <a:rPr lang="zh-CN" altLang="en-US" sz="2000">
                <a:latin typeface="微软雅黑" panose="020B0503020204020204" charset="-122"/>
                <a:ea typeface="微软雅黑" panose="020B0503020204020204" charset="-122"/>
                <a:sym typeface="+mn-ea"/>
              </a:rPr>
              <a:t>：重视体面，注意形式，对有</a:t>
            </a:r>
            <a:r>
              <a:rPr sz="2000" u="sng">
                <a:solidFill>
                  <a:srgbClr val="C00000"/>
                </a:solidFill>
                <a:latin typeface="微软雅黑" panose="020B0503020204020204" charset="-122"/>
                <a:ea typeface="微软雅黑" panose="020B0503020204020204" charset="-122"/>
                <a:sym typeface="+mn-ea"/>
              </a:rPr>
              <a:t>头衔</a:t>
            </a:r>
            <a:r>
              <a:rPr lang="zh-CN" altLang="en-US" sz="2000">
                <a:latin typeface="微软雅黑" panose="020B0503020204020204" charset="-122"/>
                <a:ea typeface="微软雅黑" panose="020B0503020204020204" charset="-122"/>
                <a:sym typeface="+mn-ea"/>
              </a:rPr>
              <a:t>的德国谈判者一定要称呼其头衔</a:t>
            </a:r>
          </a:p>
          <a:p>
            <a:pPr marL="0" lvl="0" indent="0">
              <a:lnSpc>
                <a:spcPct val="200000"/>
              </a:lnSpc>
              <a:spcBef>
                <a:spcPct val="0"/>
              </a:spcBef>
              <a:buNone/>
            </a:pPr>
            <a:r>
              <a:rPr lang="en-US" sz="2000">
                <a:latin typeface="微软雅黑" panose="020B0503020204020204" charset="-122"/>
                <a:ea typeface="微软雅黑" panose="020B0503020204020204" charset="-122"/>
                <a:sym typeface="+mn-ea"/>
              </a:rPr>
              <a:t>4</a:t>
            </a:r>
            <a:r>
              <a:rPr sz="2000">
                <a:latin typeface="微软雅黑" panose="020B0503020204020204" charset="-122"/>
                <a:ea typeface="微软雅黑" panose="020B0503020204020204" charset="-122"/>
                <a:sym typeface="+mn-ea"/>
              </a:rPr>
              <a:t>.</a:t>
            </a:r>
            <a:r>
              <a:rPr sz="2000" b="1">
                <a:latin typeface="微软雅黑" panose="020B0503020204020204" charset="-122"/>
                <a:ea typeface="微软雅黑" panose="020B0503020204020204" charset="-122"/>
                <a:sym typeface="+mn-ea"/>
              </a:rPr>
              <a:t>澳大利亚人</a:t>
            </a:r>
            <a:r>
              <a:rPr lang="zh-CN"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sym typeface="+mn-ea"/>
              </a:rPr>
              <a:t>参与谈判时，代表都是有</a:t>
            </a:r>
            <a:r>
              <a:rPr sz="2000" u="sng">
                <a:solidFill>
                  <a:srgbClr val="C00000"/>
                </a:solidFill>
                <a:latin typeface="微软雅黑" panose="020B0503020204020204" charset="-122"/>
                <a:ea typeface="微软雅黑" panose="020B0503020204020204" charset="-122"/>
                <a:sym typeface="+mn-ea"/>
              </a:rPr>
              <a:t>决定权</a:t>
            </a:r>
            <a:r>
              <a:rPr sz="2000">
                <a:latin typeface="微软雅黑" panose="020B0503020204020204" charset="-122"/>
                <a:ea typeface="微软雅黑" panose="020B0503020204020204" charset="-122"/>
                <a:sym typeface="+mn-ea"/>
              </a:rPr>
              <a:t>的，所以己方要让有决定权的人参加</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五、人际关系</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第二节  美洲商人的谈判风格、礼仪与禁忌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（一）美国商人的谈判风格</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1．自信乐观，开朗幽默            </a:t>
            </a:r>
          </a:p>
          <a:p>
            <a:pPr marL="0" lvl="0" indent="0">
              <a:lnSpc>
                <a:spcPct val="200000"/>
              </a:lnSpc>
              <a:spcBef>
                <a:spcPct val="0"/>
              </a:spcBef>
              <a:buNone/>
            </a:pPr>
            <a:r>
              <a:rPr lang="zh-CN" sz="2000">
                <a:solidFill>
                  <a:srgbClr val="C00000"/>
                </a:solidFill>
                <a:latin typeface="微软雅黑" panose="020B0503020204020204" charset="-122"/>
                <a:ea typeface="微软雅黑" panose="020B0503020204020204" charset="-122"/>
                <a:sym typeface="+mn-ea"/>
              </a:rPr>
              <a:t>    </a:t>
            </a:r>
            <a:r>
              <a:rPr sz="2000">
                <a:latin typeface="微软雅黑" panose="020B0503020204020204" charset="-122"/>
                <a:ea typeface="微软雅黑" panose="020B0503020204020204" charset="-122"/>
                <a:sym typeface="+mn-ea"/>
              </a:rPr>
              <a:t>2．直截了当，干脆利落</a:t>
            </a:r>
            <a:endParaRPr lang="zh-CN" sz="2000" u="sng">
              <a:solidFill>
                <a:srgbClr val="C00000"/>
              </a:solidFill>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    3．态度诚恳，就事论事</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4．重视效率，速战速决</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5．具有极强的法律意识，律师在谈判中扮演着重要角色</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6．喜欢全线推进式的谈判风格  </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7．重视细节，讲究包装</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一、美国商人的谈判风格、礼仪及禁忌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第二节  美洲商人的谈判风格、礼仪与禁忌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56775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65000"/>
              </a:lnSpc>
              <a:spcBef>
                <a:spcPct val="0"/>
              </a:spcBef>
              <a:buNone/>
            </a:pPr>
            <a:r>
              <a:rPr sz="2000" b="1">
                <a:latin typeface="微软雅黑" panose="020B0503020204020204" charset="-122"/>
                <a:ea typeface="微软雅黑" panose="020B0503020204020204" charset="-122"/>
                <a:sym typeface="+mn-ea"/>
              </a:rPr>
              <a:t>（二）美国商人的谈判礼仪及禁忌</a:t>
            </a:r>
          </a:p>
          <a:p>
            <a:pPr marL="0" lvl="0" indent="0">
              <a:lnSpc>
                <a:spcPct val="165000"/>
              </a:lnSpc>
              <a:spcBef>
                <a:spcPct val="0"/>
              </a:spcBef>
              <a:buNone/>
            </a:pPr>
            <a:r>
              <a:rPr sz="2000" b="1">
                <a:latin typeface="微软雅黑" panose="020B0503020204020204" charset="-122"/>
                <a:ea typeface="微软雅黑" panose="020B0503020204020204" charset="-122"/>
                <a:sym typeface="+mn-ea"/>
              </a:rPr>
              <a:t>礼仪：</a:t>
            </a:r>
            <a:r>
              <a:rPr sz="2000">
                <a:latin typeface="微软雅黑" panose="020B0503020204020204" charset="-122"/>
                <a:ea typeface="微软雅黑" panose="020B0503020204020204" charset="-122"/>
                <a:sym typeface="+mn-ea"/>
              </a:rPr>
              <a:t>1.不必要过多地握手与客套</a:t>
            </a:r>
          </a:p>
          <a:p>
            <a:pPr marL="0" lvl="0" indent="0">
              <a:lnSpc>
                <a:spcPct val="165000"/>
              </a:lnSpc>
              <a:spcBef>
                <a:spcPct val="0"/>
              </a:spcBef>
              <a:buNone/>
            </a:pPr>
            <a:r>
              <a:rPr sz="2000">
                <a:latin typeface="微软雅黑" panose="020B0503020204020204" charset="-122"/>
                <a:ea typeface="微软雅黑" panose="020B0503020204020204" charset="-122"/>
                <a:sym typeface="+mn-ea"/>
              </a:rPr>
              <a:t>          2.见面与离别时，都面带微笑地握手</a:t>
            </a:r>
          </a:p>
          <a:p>
            <a:pPr marL="0" lvl="0" indent="0">
              <a:lnSpc>
                <a:spcPct val="165000"/>
              </a:lnSpc>
              <a:spcBef>
                <a:spcPct val="0"/>
              </a:spcBef>
              <a:buNone/>
            </a:pPr>
            <a:r>
              <a:rPr sz="2000">
                <a:latin typeface="微软雅黑" panose="020B0503020204020204" charset="-122"/>
                <a:ea typeface="微软雅黑" panose="020B0503020204020204" charset="-122"/>
                <a:sym typeface="+mn-ea"/>
              </a:rPr>
              <a:t>          3.在正式场合对年长者和地位高的人，使用“先生”、“夫人”等称谓</a:t>
            </a:r>
          </a:p>
          <a:p>
            <a:pPr marL="0" lvl="0" indent="0">
              <a:lnSpc>
                <a:spcPct val="165000"/>
              </a:lnSpc>
              <a:spcBef>
                <a:spcPct val="0"/>
              </a:spcBef>
              <a:buNone/>
            </a:pPr>
            <a:r>
              <a:rPr sz="2000">
                <a:latin typeface="微软雅黑" panose="020B0503020204020204" charset="-122"/>
                <a:ea typeface="微软雅黑" panose="020B0503020204020204" charset="-122"/>
                <a:sym typeface="+mn-ea"/>
              </a:rPr>
              <a:t>          4.美国商人习惯保持一定的身体间距</a:t>
            </a:r>
            <a:endParaRPr lang="zh-CN" sz="2000">
              <a:latin typeface="微软雅黑" panose="020B0503020204020204" charset="-122"/>
              <a:ea typeface="微软雅黑" panose="020B0503020204020204" charset="-122"/>
              <a:sym typeface="+mn-ea"/>
            </a:endParaRPr>
          </a:p>
          <a:p>
            <a:pPr marL="0" lvl="0" indent="0">
              <a:lnSpc>
                <a:spcPct val="165000"/>
              </a:lnSpc>
              <a:spcBef>
                <a:spcPct val="0"/>
              </a:spcBef>
              <a:buNone/>
            </a:pPr>
            <a:r>
              <a:rPr sz="2000">
                <a:latin typeface="微软雅黑" panose="020B0503020204020204" charset="-122"/>
                <a:ea typeface="微软雅黑" panose="020B0503020204020204" charset="-122"/>
                <a:sym typeface="+mn-ea"/>
              </a:rPr>
              <a:t>          5.时间观念强，约会要提前预约，赴会要准时</a:t>
            </a:r>
          </a:p>
          <a:p>
            <a:pPr marL="0" lvl="0" indent="0">
              <a:lnSpc>
                <a:spcPct val="165000"/>
              </a:lnSpc>
              <a:spcBef>
                <a:spcPct val="0"/>
              </a:spcBef>
              <a:buNone/>
            </a:pPr>
            <a:r>
              <a:rPr sz="2000">
                <a:latin typeface="微软雅黑" panose="020B0503020204020204" charset="-122"/>
                <a:ea typeface="微软雅黑" panose="020B0503020204020204" charset="-122"/>
                <a:sym typeface="+mn-ea"/>
              </a:rPr>
              <a:t>          </a:t>
            </a:r>
            <a:r>
              <a:rPr lang="en-US" sz="2000">
                <a:latin typeface="微软雅黑" panose="020B0503020204020204" charset="-122"/>
                <a:ea typeface="微软雅黑" panose="020B0503020204020204" charset="-122"/>
                <a:sym typeface="+mn-ea"/>
              </a:rPr>
              <a:t>6.</a:t>
            </a:r>
            <a:r>
              <a:rPr lang="zh-CN" altLang="en-US" sz="2000">
                <a:latin typeface="微软雅黑" panose="020B0503020204020204" charset="-122"/>
                <a:ea typeface="微软雅黑" panose="020B0503020204020204" charset="-122"/>
                <a:sym typeface="+mn-ea"/>
              </a:rPr>
              <a:t>比较熟悉的女士之间或男士之间会亲吻拥抱</a:t>
            </a:r>
          </a:p>
          <a:p>
            <a:pPr marL="0" lvl="0" indent="0">
              <a:lnSpc>
                <a:spcPct val="165000"/>
              </a:lnSpc>
              <a:spcBef>
                <a:spcPct val="0"/>
              </a:spcBef>
              <a:buNone/>
            </a:pPr>
            <a:r>
              <a:rPr lang="zh-CN" altLang="en-US" sz="2000">
                <a:latin typeface="微软雅黑" panose="020B0503020204020204" charset="-122"/>
                <a:ea typeface="微软雅黑" panose="020B0503020204020204" charset="-122"/>
                <a:sym typeface="+mn-ea"/>
              </a:rPr>
              <a:t>          </a:t>
            </a:r>
            <a:r>
              <a:rPr lang="en-US" altLang="zh-CN" sz="2000">
                <a:latin typeface="微软雅黑" panose="020B0503020204020204" charset="-122"/>
                <a:ea typeface="微软雅黑" panose="020B0503020204020204" charset="-122"/>
                <a:sym typeface="+mn-ea"/>
              </a:rPr>
              <a:t>7.</a:t>
            </a:r>
            <a:r>
              <a:rPr lang="zh-CN" altLang="en-US" sz="2000">
                <a:latin typeface="微软雅黑" panose="020B0503020204020204" charset="-122"/>
                <a:ea typeface="微软雅黑" panose="020B0503020204020204" charset="-122"/>
                <a:sym typeface="+mn-ea"/>
              </a:rPr>
              <a:t>不乐意</a:t>
            </a:r>
            <a:r>
              <a:rPr lang="zh-CN" sz="2000">
                <a:latin typeface="微软雅黑" panose="020B0503020204020204" charset="-122"/>
                <a:ea typeface="微软雅黑" panose="020B0503020204020204" charset="-122"/>
                <a:sym typeface="+mn-ea"/>
              </a:rPr>
              <a:t>听到他人对美国的批评</a:t>
            </a:r>
          </a:p>
          <a:p>
            <a:pPr marL="0" lvl="0" indent="0">
              <a:lnSpc>
                <a:spcPct val="165000"/>
              </a:lnSpc>
              <a:spcBef>
                <a:spcPct val="0"/>
              </a:spcBef>
              <a:buNone/>
            </a:pPr>
            <a:r>
              <a:rPr lang="zh-CN" sz="2000">
                <a:latin typeface="微软雅黑" panose="020B0503020204020204" charset="-122"/>
                <a:ea typeface="微软雅黑" panose="020B0503020204020204" charset="-122"/>
                <a:sym typeface="+mn-ea"/>
              </a:rPr>
              <a:t>          </a:t>
            </a:r>
            <a:r>
              <a:rPr lang="en-US" altLang="zh-CN" sz="2000">
                <a:latin typeface="微软雅黑" panose="020B0503020204020204" charset="-122"/>
                <a:ea typeface="微软雅黑" panose="020B0503020204020204" charset="-122"/>
                <a:sym typeface="+mn-ea"/>
              </a:rPr>
              <a:t>8.</a:t>
            </a:r>
            <a:r>
              <a:rPr lang="zh-CN" altLang="en-US" sz="2000">
                <a:latin typeface="微软雅黑" panose="020B0503020204020204" charset="-122"/>
                <a:ea typeface="微软雅黑" panose="020B0503020204020204" charset="-122"/>
                <a:sym typeface="+mn-ea"/>
              </a:rPr>
              <a:t>随身携带名片，但认为有必要联系时才会回赠名片；</a:t>
            </a:r>
          </a:p>
          <a:p>
            <a:pPr marL="0" lvl="0" indent="0">
              <a:lnSpc>
                <a:spcPct val="165000"/>
              </a:lnSpc>
              <a:spcBef>
                <a:spcPct val="0"/>
              </a:spcBef>
              <a:buNone/>
            </a:pPr>
            <a:r>
              <a:rPr lang="zh-CN" altLang="en-US" sz="2000">
                <a:latin typeface="微软雅黑" panose="020B0503020204020204" charset="-122"/>
                <a:ea typeface="微软雅黑" panose="020B0503020204020204" charset="-122"/>
                <a:sym typeface="+mn-ea"/>
              </a:rPr>
              <a:t>          </a:t>
            </a:r>
            <a:r>
              <a:rPr lang="en-US" altLang="zh-CN" sz="2000">
                <a:latin typeface="微软雅黑" panose="020B0503020204020204" charset="-122"/>
                <a:ea typeface="微软雅黑" panose="020B0503020204020204" charset="-122"/>
                <a:sym typeface="+mn-ea"/>
              </a:rPr>
              <a:t>9.</a:t>
            </a:r>
            <a:r>
              <a:rPr lang="zh-CN" altLang="en-US" sz="2000">
                <a:latin typeface="微软雅黑" panose="020B0503020204020204" charset="-122"/>
                <a:ea typeface="微软雅黑" panose="020B0503020204020204" charset="-122"/>
                <a:sym typeface="+mn-ea"/>
              </a:rPr>
              <a:t>不管是否有人在场，都不要与女士谈论她个人的问题。</a:t>
            </a:r>
          </a:p>
          <a:p>
            <a:pPr marL="0" lvl="0" indent="0">
              <a:lnSpc>
                <a:spcPct val="165000"/>
              </a:lnSpc>
              <a:spcBef>
                <a:spcPct val="0"/>
              </a:spcBef>
              <a:buNone/>
            </a:pPr>
            <a:endParaRPr sz="2000">
              <a:latin typeface="微软雅黑" panose="020B0503020204020204" charset="-122"/>
              <a:ea typeface="微软雅黑" panose="020B0503020204020204" charset="-122"/>
              <a:sym typeface="+mn-ea"/>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一、美国商人的谈判风格、礼仪及禁忌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第二节  美洲商人的谈判风格、礼仪与禁忌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（二）美国商人的谈判礼仪及禁忌</a:t>
            </a:r>
            <a:endParaRPr lang="zh-CN" altLang="en-US" sz="2000">
              <a:latin typeface="微软雅黑" panose="020B0503020204020204" charset="-122"/>
              <a:ea typeface="微软雅黑" panose="020B0503020204020204" charset="-122"/>
              <a:sym typeface="+mn-ea"/>
            </a:endParaRPr>
          </a:p>
          <a:p>
            <a:pPr marL="0" lvl="0" indent="0">
              <a:lnSpc>
                <a:spcPct val="200000"/>
              </a:lnSpc>
              <a:spcBef>
                <a:spcPct val="0"/>
              </a:spcBef>
              <a:buNone/>
            </a:pPr>
            <a:r>
              <a:rPr sz="2000" b="1">
                <a:latin typeface="微软雅黑" panose="020B0503020204020204" charset="-122"/>
                <a:ea typeface="微软雅黑" panose="020B0503020204020204" charset="-122"/>
                <a:sym typeface="+mn-ea"/>
              </a:rPr>
              <a:t>禁忌：</a:t>
            </a:r>
            <a:r>
              <a:rPr sz="2000">
                <a:latin typeface="微软雅黑" panose="020B0503020204020204" charset="-122"/>
                <a:ea typeface="微软雅黑" panose="020B0503020204020204" charset="-122"/>
                <a:sym typeface="+mn-ea"/>
              </a:rPr>
              <a:t>1.忌讳在周六、日和公定假日洽谈商务</a:t>
            </a:r>
            <a:r>
              <a:rPr lang="zh-CN" sz="2000">
                <a:latin typeface="微软雅黑" panose="020B0503020204020204" charset="-122"/>
                <a:ea typeface="微软雅黑" panose="020B0503020204020204" charset="-122"/>
                <a:sym typeface="+mn-ea"/>
              </a:rPr>
              <a:t>（元旦、退伍军人节、感恩节、哥伦布日）</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2.美国人最忌讳数字“13"、“星期五” </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3.忌讳谈有关私人性质的问题</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一、美国商人的谈判风格、礼仪及禁忌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第二节  美洲商人的谈判风格、礼仪与禁忌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（一）加拿大商人的谈判风格</a:t>
            </a:r>
          </a:p>
          <a:p>
            <a:pPr marL="0" lvl="0" indent="0">
              <a:lnSpc>
                <a:spcPct val="200000"/>
              </a:lnSpc>
              <a:spcBef>
                <a:spcPct val="0"/>
              </a:spcBef>
              <a:buNone/>
            </a:pPr>
            <a:r>
              <a:rPr sz="2000" b="1">
                <a:latin typeface="微软雅黑" panose="020B0503020204020204" charset="-122"/>
                <a:ea typeface="微软雅黑" panose="020B0503020204020204" charset="-122"/>
                <a:sym typeface="+mn-ea"/>
              </a:rPr>
              <a:t>  </a:t>
            </a:r>
            <a:r>
              <a:rPr sz="2000">
                <a:latin typeface="微软雅黑" panose="020B0503020204020204" charset="-122"/>
                <a:ea typeface="微软雅黑" panose="020B0503020204020204" charset="-122"/>
                <a:sym typeface="+mn-ea"/>
              </a:rPr>
              <a:t> 加拿大居民大多数是英国和法国移民的后裔</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a:t>
            </a:r>
            <a:r>
              <a:rPr sz="2000" b="1" u="sng">
                <a:solidFill>
                  <a:srgbClr val="C00000"/>
                </a:solidFill>
                <a:latin typeface="微软雅黑" panose="020B0503020204020204" charset="-122"/>
                <a:ea typeface="微软雅黑" panose="020B0503020204020204" charset="-122"/>
                <a:sym typeface="+mn-ea"/>
              </a:rPr>
              <a:t>英国裔</a:t>
            </a:r>
            <a:r>
              <a:rPr sz="2000">
                <a:latin typeface="微软雅黑" panose="020B0503020204020204" charset="-122"/>
                <a:ea typeface="微软雅黑" panose="020B0503020204020204" charset="-122"/>
                <a:sym typeface="+mn-ea"/>
              </a:rPr>
              <a:t>商人</a:t>
            </a:r>
            <a:r>
              <a:rPr lang="zh-CN"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sym typeface="+mn-ea"/>
              </a:rPr>
              <a:t>严谨、保守、重视信誉，喜欢设置关卡，要有耐心</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a:t>
            </a:r>
            <a:r>
              <a:rPr sz="2000" b="1" u="sng">
                <a:solidFill>
                  <a:srgbClr val="C00000"/>
                </a:solidFill>
                <a:latin typeface="微软雅黑" panose="020B0503020204020204" charset="-122"/>
                <a:ea typeface="微软雅黑" panose="020B0503020204020204" charset="-122"/>
                <a:sym typeface="+mn-ea"/>
              </a:rPr>
              <a:t>法国裔</a:t>
            </a:r>
            <a:r>
              <a:rPr sz="2000">
                <a:latin typeface="微软雅黑" panose="020B0503020204020204" charset="-122"/>
                <a:ea typeface="微软雅黑" panose="020B0503020204020204" charset="-122"/>
                <a:sym typeface="+mn-ea"/>
              </a:rPr>
              <a:t>商人</a:t>
            </a:r>
            <a:r>
              <a:rPr lang="zh-CN"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sym typeface="+mn-ea"/>
              </a:rPr>
              <a:t>和蔼可亲，平易近人，客气大方，力求慎重</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二、加拿大商人的谈判风格、礼仪及禁忌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第二节  美洲商人的谈判风格、礼仪与禁忌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（二）加拿大商人的谈判礼仪及禁忌</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（1）见面或分手时要行</a:t>
            </a:r>
            <a:r>
              <a:rPr sz="2000" u="sng">
                <a:solidFill>
                  <a:srgbClr val="C00000"/>
                </a:solidFill>
                <a:latin typeface="微软雅黑" panose="020B0503020204020204" charset="-122"/>
                <a:ea typeface="微软雅黑" panose="020B0503020204020204" charset="-122"/>
                <a:sym typeface="+mn-ea"/>
              </a:rPr>
              <a:t>握手礼</a:t>
            </a:r>
            <a:r>
              <a:rPr sz="2000">
                <a:latin typeface="微软雅黑" panose="020B0503020204020204" charset="-122"/>
                <a:ea typeface="微软雅黑" panose="020B0503020204020204" charset="-122"/>
                <a:sym typeface="+mn-ea"/>
              </a:rPr>
              <a:t>，相互亲吻对手脸颊也常用。</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a:t>
            </a:r>
            <a:r>
              <a:rPr lang="zh-CN" sz="2000" b="1">
                <a:latin typeface="微软雅黑" panose="020B0503020204020204" charset="-122"/>
                <a:ea typeface="微软雅黑" panose="020B0503020204020204" charset="-122"/>
                <a:sym typeface="+mn-ea"/>
              </a:rPr>
              <a:t>约会</a:t>
            </a:r>
            <a:r>
              <a:rPr lang="zh-CN" sz="2000">
                <a:latin typeface="微软雅黑" panose="020B0503020204020204" charset="-122"/>
                <a:ea typeface="微软雅黑" panose="020B0503020204020204" charset="-122"/>
                <a:sym typeface="+mn-ea"/>
              </a:rPr>
              <a:t>：事先预约，准时，饭店或俱乐部，服装得体，进餐时间可长达</a:t>
            </a:r>
            <a:r>
              <a:rPr lang="en-US" altLang="zh-CN" sz="2000">
                <a:latin typeface="微软雅黑" panose="020B0503020204020204" charset="-122"/>
                <a:ea typeface="微软雅黑" panose="020B0503020204020204" charset="-122"/>
                <a:sym typeface="+mn-ea"/>
              </a:rPr>
              <a:t>2-3</a:t>
            </a:r>
            <a:r>
              <a:rPr lang="zh-CN" altLang="en-US" sz="2000">
                <a:latin typeface="微软雅黑" panose="020B0503020204020204" charset="-122"/>
                <a:ea typeface="微软雅黑" panose="020B0503020204020204" charset="-122"/>
                <a:sym typeface="+mn-ea"/>
              </a:rPr>
              <a:t>小时</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（2）有耐心和温和，</a:t>
            </a:r>
            <a:r>
              <a:rPr sz="2000" u="sng">
                <a:solidFill>
                  <a:srgbClr val="C00000"/>
                </a:solidFill>
                <a:latin typeface="微软雅黑" panose="020B0503020204020204" charset="-122"/>
                <a:ea typeface="微软雅黑" panose="020B0503020204020204" charset="-122"/>
                <a:sym typeface="+mn-ea"/>
              </a:rPr>
              <a:t>时间观念很强</a:t>
            </a:r>
            <a:r>
              <a:rPr sz="2000">
                <a:latin typeface="微软雅黑" panose="020B0503020204020204" charset="-122"/>
                <a:ea typeface="微软雅黑" panose="020B0503020204020204" charset="-122"/>
                <a:sym typeface="+mn-ea"/>
              </a:rPr>
              <a:t>，所以要严格遵守合同的最后期限。</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（3）要</a:t>
            </a:r>
            <a:r>
              <a:rPr sz="2000" u="sng">
                <a:solidFill>
                  <a:srgbClr val="C00000"/>
                </a:solidFill>
                <a:latin typeface="微软雅黑" panose="020B0503020204020204" charset="-122"/>
                <a:ea typeface="微软雅黑" panose="020B0503020204020204" charset="-122"/>
                <a:sym typeface="+mn-ea"/>
              </a:rPr>
              <a:t>注重礼节</a:t>
            </a:r>
            <a:r>
              <a:rPr sz="2000">
                <a:latin typeface="微软雅黑" panose="020B0503020204020204" charset="-122"/>
                <a:ea typeface="微软雅黑" panose="020B0503020204020204" charset="-122"/>
                <a:sym typeface="+mn-ea"/>
              </a:rPr>
              <a:t>，情绪上要克制，不要操之过急。</a:t>
            </a:r>
          </a:p>
          <a:p>
            <a:pPr marL="0" lvl="0" indent="0">
              <a:lnSpc>
                <a:spcPct val="200000"/>
              </a:lnSpc>
              <a:spcBef>
                <a:spcPct val="0"/>
              </a:spcBef>
              <a:buNone/>
            </a:pPr>
            <a:r>
              <a:rPr sz="2000">
                <a:latin typeface="微软雅黑" panose="020B0503020204020204" charset="-122"/>
                <a:ea typeface="微软雅黑" panose="020B0503020204020204" charset="-122"/>
                <a:sym typeface="+mn-ea"/>
              </a:rPr>
              <a:t>（4）对法裔谈判者应</a:t>
            </a:r>
            <a:r>
              <a:rPr sz="2000" u="sng">
                <a:solidFill>
                  <a:srgbClr val="C00000"/>
                </a:solidFill>
                <a:latin typeface="微软雅黑" panose="020B0503020204020204" charset="-122"/>
                <a:ea typeface="微软雅黑" panose="020B0503020204020204" charset="-122"/>
                <a:sym typeface="+mn-ea"/>
              </a:rPr>
              <a:t>力求慎重</a:t>
            </a:r>
            <a:r>
              <a:rPr sz="2000">
                <a:latin typeface="微软雅黑" panose="020B0503020204020204" charset="-122"/>
                <a:ea typeface="微软雅黑" panose="020B0503020204020204" charset="-122"/>
                <a:sym typeface="+mn-ea"/>
              </a:rPr>
              <a:t>，不弄清对方的意图与要求切不要贸然承诺。</a:t>
            </a:r>
          </a:p>
          <a:p>
            <a:pPr marL="0" lvl="0" indent="0">
              <a:lnSpc>
                <a:spcPct val="200000"/>
              </a:lnSpc>
              <a:spcBef>
                <a:spcPct val="0"/>
              </a:spcBef>
              <a:buNone/>
            </a:pPr>
            <a:r>
              <a:rPr sz="2000">
                <a:latin typeface="微软雅黑" panose="020B0503020204020204" charset="-122"/>
                <a:ea typeface="微软雅黑" panose="020B0503020204020204" charset="-122"/>
                <a:sym typeface="+mn-ea"/>
              </a:rPr>
              <a:t>（5）高层管理者对谈判影响较大，应将注意力集中在</a:t>
            </a:r>
            <a:r>
              <a:rPr sz="2000" u="sng">
                <a:solidFill>
                  <a:srgbClr val="C00000"/>
                </a:solidFill>
                <a:latin typeface="微软雅黑" panose="020B0503020204020204" charset="-122"/>
                <a:ea typeface="微软雅黑" panose="020B0503020204020204" charset="-122"/>
                <a:sym typeface="+mn-ea"/>
              </a:rPr>
              <a:t>高层管理者</a:t>
            </a:r>
            <a:r>
              <a:rPr sz="2000">
                <a:latin typeface="微软雅黑" panose="020B0503020204020204" charset="-122"/>
                <a:ea typeface="微软雅黑" panose="020B0503020204020204" charset="-122"/>
                <a:sym typeface="+mn-ea"/>
              </a:rPr>
              <a:t>身上。</a:t>
            </a:r>
          </a:p>
          <a:p>
            <a:pPr marL="0" lvl="0" indent="0">
              <a:lnSpc>
                <a:spcPct val="200000"/>
              </a:lnSpc>
              <a:spcBef>
                <a:spcPct val="0"/>
              </a:spcBef>
              <a:buNone/>
            </a:pPr>
            <a:r>
              <a:rPr sz="2000">
                <a:latin typeface="微软雅黑" panose="020B0503020204020204" charset="-122"/>
                <a:ea typeface="微软雅黑" panose="020B0503020204020204" charset="-122"/>
                <a:sym typeface="+mn-ea"/>
              </a:rPr>
              <a:t>（6）</a:t>
            </a:r>
            <a:r>
              <a:rPr sz="2000" u="sng">
                <a:solidFill>
                  <a:srgbClr val="C00000"/>
                </a:solidFill>
                <a:latin typeface="微软雅黑" panose="020B0503020204020204" charset="-122"/>
                <a:ea typeface="微软雅黑" panose="020B0503020204020204" charset="-122"/>
                <a:sym typeface="+mn-ea"/>
              </a:rPr>
              <a:t>忌讳白色的百合花</a:t>
            </a:r>
            <a:r>
              <a:rPr sz="2000">
                <a:latin typeface="微软雅黑" panose="020B0503020204020204" charset="-122"/>
                <a:ea typeface="微软雅黑" panose="020B0503020204020204" charset="-122"/>
                <a:sym typeface="+mn-ea"/>
              </a:rPr>
              <a:t>，但酷爱枫叶，视其为国宝和友谊的象征</a:t>
            </a:r>
            <a:endParaRPr lang="zh-CN" sz="2000" u="sng">
              <a:solidFill>
                <a:srgbClr val="C00000"/>
              </a:solidFill>
              <a:latin typeface="微软雅黑" panose="020B0503020204020204" charset="-122"/>
              <a:ea typeface="微软雅黑" panose="020B0503020204020204" charset="-122"/>
              <a:sym typeface="+mn-ea"/>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二、加拿大商人的谈判风格、礼仪及禁忌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加拿大人的谈判礼仪包括（  ）</a:t>
            </a:r>
          </a:p>
          <a:p>
            <a:pPr marL="0" lvl="0" indent="0">
              <a:lnSpc>
                <a:spcPct val="200000"/>
              </a:lnSpc>
              <a:spcBef>
                <a:spcPct val="0"/>
              </a:spcBef>
              <a:buNone/>
            </a:pPr>
            <a:r>
              <a:rPr sz="2000">
                <a:latin typeface="微软雅黑" panose="020B0503020204020204" charset="-122"/>
                <a:ea typeface="微软雅黑" panose="020B0503020204020204" charset="-122"/>
              </a:rPr>
              <a:t>A.约会要预约                B.时间观念强</a:t>
            </a:r>
          </a:p>
          <a:p>
            <a:pPr marL="0" lvl="0" indent="0">
              <a:lnSpc>
                <a:spcPct val="200000"/>
              </a:lnSpc>
              <a:spcBef>
                <a:spcPct val="0"/>
              </a:spcBef>
              <a:buNone/>
            </a:pPr>
            <a:r>
              <a:rPr sz="2000">
                <a:latin typeface="微软雅黑" panose="020B0503020204020204" charset="-122"/>
                <a:ea typeface="微软雅黑" panose="020B0503020204020204" charset="-122"/>
              </a:rPr>
              <a:t>C.禁忌百合花                D.用餐时间长                   E.有很强耐性</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加拿大人的谈判礼仪包括（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A.约会要预约                B.时间观念强</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C.禁忌百合花                D.用餐时间长                   E.有很强耐性</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第二节  美洲商人的谈判风格、礼仪与禁忌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sym typeface="+mn-ea"/>
              </a:rPr>
              <a:t>1.性格特点是</a:t>
            </a:r>
            <a:r>
              <a:rPr sz="2000" u="sng">
                <a:solidFill>
                  <a:srgbClr val="C00000"/>
                </a:solidFill>
                <a:latin typeface="微软雅黑" panose="020B0503020204020204" charset="-122"/>
                <a:ea typeface="微软雅黑" panose="020B0503020204020204" charset="-122"/>
                <a:sym typeface="+mn-ea"/>
              </a:rPr>
              <a:t>固执</a:t>
            </a:r>
            <a:r>
              <a:rPr sz="2000">
                <a:latin typeface="微软雅黑" panose="020B0503020204020204" charset="-122"/>
                <a:ea typeface="微软雅黑" panose="020B0503020204020204" charset="-122"/>
                <a:sym typeface="+mn-ea"/>
              </a:rPr>
              <a:t>、</a:t>
            </a:r>
            <a:r>
              <a:rPr sz="2000" u="sng">
                <a:solidFill>
                  <a:srgbClr val="C00000"/>
                </a:solidFill>
                <a:latin typeface="微软雅黑" panose="020B0503020204020204" charset="-122"/>
                <a:ea typeface="微软雅黑" panose="020B0503020204020204" charset="-122"/>
                <a:sym typeface="+mn-ea"/>
              </a:rPr>
              <a:t>个人人格至上</a:t>
            </a:r>
            <a:r>
              <a:rPr sz="2000">
                <a:latin typeface="微软雅黑" panose="020B0503020204020204" charset="-122"/>
                <a:ea typeface="微软雅黑" panose="020B0503020204020204" charset="-122"/>
                <a:sym typeface="+mn-ea"/>
              </a:rPr>
              <a:t>和</a:t>
            </a:r>
            <a:r>
              <a:rPr sz="2000" u="sng">
                <a:solidFill>
                  <a:srgbClr val="C00000"/>
                </a:solidFill>
                <a:latin typeface="微软雅黑" panose="020B0503020204020204" charset="-122"/>
                <a:ea typeface="微软雅黑" panose="020B0503020204020204" charset="-122"/>
                <a:sym typeface="+mn-ea"/>
              </a:rPr>
              <a:t>富于男子气概</a:t>
            </a:r>
            <a:endParaRPr sz="2000">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2.</a:t>
            </a:r>
            <a:r>
              <a:rPr lang="zh-CN" sz="2000">
                <a:latin typeface="微软雅黑" panose="020B0503020204020204" charset="-122"/>
                <a:ea typeface="微软雅黑" panose="020B0503020204020204" charset="-122"/>
                <a:sym typeface="+mn-ea"/>
              </a:rPr>
              <a:t>生活悠闲恬淡，不很注重物质利益，</a:t>
            </a:r>
            <a:r>
              <a:rPr sz="2000">
                <a:latin typeface="微软雅黑" panose="020B0503020204020204" charset="-122"/>
                <a:ea typeface="微软雅黑" panose="020B0503020204020204" charset="-122"/>
                <a:sym typeface="+mn-ea"/>
              </a:rPr>
              <a:t>比较</a:t>
            </a:r>
            <a:r>
              <a:rPr sz="2000" u="sng">
                <a:solidFill>
                  <a:srgbClr val="C00000"/>
                </a:solidFill>
                <a:latin typeface="微软雅黑" panose="020B0503020204020204" charset="-122"/>
                <a:ea typeface="微软雅黑" panose="020B0503020204020204" charset="-122"/>
                <a:sym typeface="+mn-ea"/>
              </a:rPr>
              <a:t>重感情</a:t>
            </a:r>
            <a:endParaRPr sz="2000">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3.享乐至上主义者，</a:t>
            </a:r>
            <a:r>
              <a:rPr sz="2000" u="sng">
                <a:solidFill>
                  <a:srgbClr val="C00000"/>
                </a:solidFill>
                <a:latin typeface="微软雅黑" panose="020B0503020204020204" charset="-122"/>
                <a:ea typeface="微软雅黑" panose="020B0503020204020204" charset="-122"/>
                <a:sym typeface="+mn-ea"/>
              </a:rPr>
              <a:t>酷爱娱乐</a:t>
            </a:r>
            <a:endParaRPr sz="2000">
              <a:latin typeface="微软雅黑" panose="020B0503020204020204" charset="-122"/>
              <a:ea typeface="微软雅黑" panose="020B0503020204020204" charset="-122"/>
              <a:sym typeface="+mn-ea"/>
            </a:endParaRPr>
          </a:p>
          <a:p>
            <a:pPr marL="0" lvl="0" indent="0">
              <a:lnSpc>
                <a:spcPct val="200000"/>
              </a:lnSpc>
              <a:spcBef>
                <a:spcPct val="0"/>
              </a:spcBef>
              <a:buNone/>
            </a:pPr>
            <a:r>
              <a:rPr lang="en-US" sz="2000">
                <a:latin typeface="微软雅黑" panose="020B0503020204020204" charset="-122"/>
                <a:ea typeface="微软雅黑" panose="020B0503020204020204" charset="-122"/>
                <a:sym typeface="+mn-ea"/>
              </a:rPr>
              <a:t>4.</a:t>
            </a:r>
            <a:r>
              <a:rPr lang="zh-CN" altLang="en-US" sz="2000">
                <a:latin typeface="微软雅黑" panose="020B0503020204020204" charset="-122"/>
                <a:ea typeface="微软雅黑" panose="020B0503020204020204" charset="-122"/>
                <a:sym typeface="+mn-ea"/>
              </a:rPr>
              <a:t>教育水平相对较低，很多商人</a:t>
            </a:r>
            <a:r>
              <a:rPr sz="2000" u="sng">
                <a:solidFill>
                  <a:srgbClr val="C00000"/>
                </a:solidFill>
                <a:latin typeface="微软雅黑" panose="020B0503020204020204" charset="-122"/>
                <a:ea typeface="微软雅黑" panose="020B0503020204020204" charset="-122"/>
                <a:sym typeface="+mn-ea"/>
              </a:rPr>
              <a:t>国际贸易知识有限</a:t>
            </a:r>
            <a:r>
              <a:rPr lang="zh-CN" altLang="en-US" sz="2000">
                <a:latin typeface="微软雅黑" panose="020B0503020204020204" charset="-122"/>
                <a:ea typeface="微软雅黑" panose="020B0503020204020204" charset="-122"/>
                <a:sym typeface="+mn-ea"/>
              </a:rPr>
              <a:t>，必须与负责管理的人谈生意，降低风险</a:t>
            </a:r>
          </a:p>
          <a:p>
            <a:pPr marL="0" lvl="0" indent="0">
              <a:lnSpc>
                <a:spcPct val="200000"/>
              </a:lnSpc>
              <a:spcBef>
                <a:spcPct val="0"/>
              </a:spcBef>
              <a:buNone/>
            </a:pPr>
            <a:r>
              <a:rPr sz="2000">
                <a:latin typeface="微软雅黑" panose="020B0503020204020204" charset="-122"/>
                <a:ea typeface="微软雅黑" panose="020B0503020204020204" charset="-122"/>
                <a:sym typeface="+mn-ea"/>
              </a:rPr>
              <a:t>4.</a:t>
            </a:r>
            <a:r>
              <a:rPr sz="2000" u="sng">
                <a:solidFill>
                  <a:srgbClr val="C00000"/>
                </a:solidFill>
                <a:latin typeface="微软雅黑" panose="020B0503020204020204" charset="-122"/>
                <a:ea typeface="微软雅黑" panose="020B0503020204020204" charset="-122"/>
                <a:sym typeface="+mn-ea"/>
              </a:rPr>
              <a:t>寻找代理商</a:t>
            </a:r>
            <a:r>
              <a:rPr lang="zh-CN" sz="2000">
                <a:latin typeface="微软雅黑" panose="020B0503020204020204" charset="-122"/>
                <a:ea typeface="微软雅黑" panose="020B0503020204020204" charset="-122"/>
                <a:sym typeface="+mn-ea"/>
              </a:rPr>
              <a:t>至关重要，建立代理网络，</a:t>
            </a:r>
            <a:r>
              <a:rPr sz="2000">
                <a:latin typeface="微软雅黑" panose="020B0503020204020204" charset="-122"/>
                <a:ea typeface="微软雅黑" panose="020B0503020204020204" charset="-122"/>
                <a:sym typeface="+mn-ea"/>
              </a:rPr>
              <a:t>大多拉美国家普遍存在代理制度</a:t>
            </a:r>
          </a:p>
          <a:p>
            <a:pPr marL="0" lvl="0" indent="0">
              <a:lnSpc>
                <a:spcPct val="200000"/>
              </a:lnSpc>
              <a:spcBef>
                <a:spcPct val="0"/>
              </a:spcBef>
              <a:buNone/>
            </a:pPr>
            <a:r>
              <a:rPr sz="2000">
                <a:latin typeface="微软雅黑" panose="020B0503020204020204" charset="-122"/>
                <a:ea typeface="微软雅黑" panose="020B0503020204020204" charset="-122"/>
                <a:sym typeface="+mn-ea"/>
              </a:rPr>
              <a:t>5.拉美人</a:t>
            </a:r>
            <a:r>
              <a:rPr sz="2000" u="sng">
                <a:solidFill>
                  <a:srgbClr val="C00000"/>
                </a:solidFill>
                <a:latin typeface="微软雅黑" panose="020B0503020204020204" charset="-122"/>
                <a:ea typeface="微软雅黑" panose="020B0503020204020204" charset="-122"/>
                <a:sym typeface="+mn-ea"/>
              </a:rPr>
              <a:t>工作时间</a:t>
            </a:r>
            <a:r>
              <a:rPr sz="2000">
                <a:latin typeface="微软雅黑" panose="020B0503020204020204" charset="-122"/>
                <a:ea typeface="微软雅黑" panose="020B0503020204020204" charset="-122"/>
                <a:sym typeface="+mn-ea"/>
              </a:rPr>
              <a:t>普遍</a:t>
            </a:r>
            <a:r>
              <a:rPr sz="2000" u="sng">
                <a:solidFill>
                  <a:srgbClr val="C00000"/>
                </a:solidFill>
                <a:latin typeface="微软雅黑" panose="020B0503020204020204" charset="-122"/>
                <a:ea typeface="微软雅黑" panose="020B0503020204020204" charset="-122"/>
                <a:sym typeface="+mn-ea"/>
              </a:rPr>
              <a:t>较短</a:t>
            </a:r>
            <a:r>
              <a:rPr sz="2000">
                <a:latin typeface="微软雅黑" panose="020B0503020204020204" charset="-122"/>
                <a:ea typeface="微软雅黑" panose="020B0503020204020204" charset="-122"/>
                <a:sym typeface="+mn-ea"/>
              </a:rPr>
              <a:t>且松懈</a:t>
            </a:r>
          </a:p>
          <a:p>
            <a:pPr marL="0" lvl="0" indent="0">
              <a:lnSpc>
                <a:spcPct val="200000"/>
              </a:lnSpc>
              <a:spcBef>
                <a:spcPct val="0"/>
              </a:spcBef>
              <a:buNone/>
            </a:pPr>
            <a:r>
              <a:rPr lang="zh-CN" sz="2000">
                <a:latin typeface="楷体" panose="02010609060101010101" charset="-122"/>
                <a:ea typeface="楷体" panose="02010609060101010101" charset="-122"/>
                <a:sym typeface="+mn-ea"/>
              </a:rPr>
              <a:t>巴西人：酷爱娱乐；阿根廷人：正统，欧洲化；哥伦比亚、智利、巴拉圭人：保守；</a:t>
            </a:r>
          </a:p>
          <a:p>
            <a:pPr marL="0" lvl="0" indent="0">
              <a:lnSpc>
                <a:spcPct val="200000"/>
              </a:lnSpc>
              <a:spcBef>
                <a:spcPct val="0"/>
              </a:spcBef>
              <a:buNone/>
            </a:pPr>
            <a:r>
              <a:rPr lang="zh-CN" sz="2000">
                <a:latin typeface="楷体" panose="02010609060101010101" charset="-122"/>
                <a:ea typeface="楷体" panose="02010609060101010101" charset="-122"/>
                <a:sym typeface="+mn-ea"/>
              </a:rPr>
              <a:t>厄瓜多尔人、秘鲁人：时间观念不强</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三、拉丁美洲商人的谈判风格、礼仪及禁忌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（一）英国商人的谈判风格</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1.一般比较</a:t>
            </a:r>
            <a:r>
              <a:rPr sz="2000" b="1" u="sng">
                <a:solidFill>
                  <a:srgbClr val="C00000"/>
                </a:solidFill>
                <a:latin typeface="微软雅黑" panose="020B0503020204020204" charset="-122"/>
                <a:ea typeface="微软雅黑" panose="020B0503020204020204" charset="-122"/>
                <a:sym typeface="+mn-ea"/>
              </a:rPr>
              <a:t>冷静和持重</a:t>
            </a:r>
            <a:r>
              <a:rPr sz="2000">
                <a:latin typeface="微软雅黑" panose="020B0503020204020204" charset="-122"/>
                <a:ea typeface="微软雅黑" panose="020B0503020204020204" charset="-122"/>
                <a:sym typeface="+mn-ea"/>
              </a:rPr>
              <a:t>    </a:t>
            </a:r>
            <a:r>
              <a:rPr lang="zh-CN" sz="2000">
                <a:latin typeface="楷体" panose="02010609060101010101" charset="-122"/>
                <a:ea typeface="楷体" panose="02010609060101010101" charset="-122"/>
                <a:sym typeface="+mn-ea"/>
              </a:rPr>
              <a:t>保持距离，不轻易表露感情</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2.开场陈述时十分坦率，愿意让对方了解自己，也考虑对方的立场和行动</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3.态度灵活，有十足的</a:t>
            </a:r>
            <a:r>
              <a:rPr sz="2000" b="1" u="sng">
                <a:solidFill>
                  <a:srgbClr val="C00000"/>
                </a:solidFill>
                <a:latin typeface="微软雅黑" panose="020B0503020204020204" charset="-122"/>
                <a:ea typeface="微软雅黑" panose="020B0503020204020204" charset="-122"/>
                <a:sym typeface="+mn-ea"/>
              </a:rPr>
              <a:t>自信心</a:t>
            </a:r>
            <a:endParaRPr sz="2000">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 4.十分注意</a:t>
            </a:r>
            <a:r>
              <a:rPr sz="2000" b="1" u="sng">
                <a:solidFill>
                  <a:srgbClr val="C00000"/>
                </a:solidFill>
                <a:latin typeface="微软雅黑" panose="020B0503020204020204" charset="-122"/>
                <a:ea typeface="微软雅黑" panose="020B0503020204020204" charset="-122"/>
                <a:sym typeface="+mn-ea"/>
              </a:rPr>
              <a:t>礼仪</a:t>
            </a:r>
            <a:r>
              <a:rPr sz="2000">
                <a:latin typeface="微软雅黑" panose="020B0503020204020204" charset="-122"/>
                <a:ea typeface="微软雅黑" panose="020B0503020204020204" charset="-122"/>
                <a:sym typeface="+mn-ea"/>
              </a:rPr>
              <a:t>，崇尚绅士风度</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5.缺点。    例如，经常不遵守交货时间     </a:t>
            </a:r>
          </a:p>
          <a:p>
            <a:pPr marL="0" lvl="0" indent="0">
              <a:lnSpc>
                <a:spcPct val="200000"/>
              </a:lnSpc>
              <a:spcBef>
                <a:spcPct val="0"/>
              </a:spcBef>
              <a:buNone/>
            </a:pPr>
            <a:r>
              <a:rPr lang="en-US" sz="2000">
                <a:latin typeface="楷体" panose="02010609060101010101" charset="-122"/>
                <a:ea typeface="楷体" panose="02010609060101010101" charset="-122"/>
                <a:sym typeface="+mn-ea"/>
              </a:rPr>
              <a:t>“</a:t>
            </a:r>
            <a:r>
              <a:rPr lang="zh-CN" altLang="en-US" sz="2000">
                <a:latin typeface="楷体" panose="02010609060101010101" charset="-122"/>
                <a:ea typeface="楷体" panose="02010609060101010101" charset="-122"/>
                <a:sym typeface="+mn-ea"/>
              </a:rPr>
              <a:t>大不列颠及北爱尔兰联合王国女王</a:t>
            </a:r>
            <a:r>
              <a:rPr lang="en-US" altLang="zh-CN" sz="2000">
                <a:latin typeface="楷体" panose="02010609060101010101" charset="-122"/>
                <a:ea typeface="楷体" panose="02010609060101010101" charset="-122"/>
                <a:sym typeface="+mn-ea"/>
              </a:rPr>
              <a:t>”     </a:t>
            </a:r>
            <a:r>
              <a:rPr lang="zh-CN" altLang="en-US" sz="2000">
                <a:latin typeface="楷体" panose="02010609060101010101" charset="-122"/>
                <a:ea typeface="楷体" panose="02010609060101010101" charset="-122"/>
                <a:sym typeface="+mn-ea"/>
              </a:rPr>
              <a:t>圣诞节至元旦一般不做生意</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一、英国商人的谈判风格、礼仪及禁忌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第三节 我国国际商务谈判的基本原则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二、灵活机动的原则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zh-CN" altLang="en-US" sz="2000">
                <a:latin typeface="微软雅黑" panose="020B0503020204020204" charset="-122"/>
                <a:ea typeface="微软雅黑" panose="020B0503020204020204" charset="-122"/>
              </a:rPr>
              <a:t>在</a:t>
            </a:r>
            <a:r>
              <a:rPr lang="zh-CN" altLang="en-US" sz="2000" u="sng">
                <a:solidFill>
                  <a:srgbClr val="C00000"/>
                </a:solidFill>
                <a:latin typeface="微软雅黑" panose="020B0503020204020204" charset="-122"/>
                <a:ea typeface="微软雅黑" panose="020B0503020204020204" charset="-122"/>
              </a:rPr>
              <a:t>不放弃重大原则</a:t>
            </a:r>
            <a:r>
              <a:rPr lang="zh-CN" altLang="en-US" sz="2000">
                <a:latin typeface="微软雅黑" panose="020B0503020204020204" charset="-122"/>
                <a:ea typeface="微软雅黑" panose="020B0503020204020204" charset="-122"/>
              </a:rPr>
              <a:t>的前提下，要有实现整个目标的灵活性，特别是要根据不同的谈判对象、不同的市场竞争情况、不同的销售意图，采用灵活的谈判技巧，才能促使谈判成功。</a:t>
            </a:r>
          </a:p>
        </p:txBody>
      </p:sp>
      <p:sp>
        <p:nvSpPr>
          <p:cNvPr id="3" name="五边形 2"/>
          <p:cNvSpPr/>
          <p:nvPr/>
        </p:nvSpPr>
        <p:spPr>
          <a:xfrm flipH="1">
            <a:off x="3695065" y="13100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3870325" y="13271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43694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（二）英国商人的谈判礼仪及禁忌</a:t>
            </a:r>
          </a:p>
          <a:p>
            <a:pPr marL="0" lvl="0" indent="0">
              <a:lnSpc>
                <a:spcPct val="170000"/>
              </a:lnSpc>
              <a:spcBef>
                <a:spcPct val="0"/>
              </a:spcBef>
              <a:buNone/>
            </a:pPr>
            <a:r>
              <a:rPr sz="2000">
                <a:latin typeface="微软雅黑" panose="020B0503020204020204" charset="-122"/>
                <a:ea typeface="微软雅黑" panose="020B0503020204020204" charset="-122"/>
                <a:sym typeface="+mn-ea"/>
              </a:rPr>
              <a:t>1.见面告别时要与</a:t>
            </a:r>
            <a:r>
              <a:rPr sz="2000" u="sng">
                <a:solidFill>
                  <a:srgbClr val="C00000"/>
                </a:solidFill>
                <a:latin typeface="微软雅黑" panose="020B0503020204020204" charset="-122"/>
                <a:ea typeface="微软雅黑" panose="020B0503020204020204" charset="-122"/>
                <a:sym typeface="+mn-ea"/>
              </a:rPr>
              <a:t>男士</a:t>
            </a:r>
            <a:r>
              <a:rPr sz="2000">
                <a:latin typeface="微软雅黑" panose="020B0503020204020204" charset="-122"/>
                <a:ea typeface="微软雅黑" panose="020B0503020204020204" charset="-122"/>
                <a:sym typeface="+mn-ea"/>
              </a:rPr>
              <a:t>握手</a:t>
            </a:r>
            <a:r>
              <a:rPr lang="zh-CN" sz="2000">
                <a:latin typeface="微软雅黑" panose="020B0503020204020204" charset="-122"/>
                <a:ea typeface="微软雅黑" panose="020B0503020204020204" charset="-122"/>
                <a:sym typeface="+mn-ea"/>
              </a:rPr>
              <a:t>，</a:t>
            </a:r>
            <a:r>
              <a:rPr sz="2000">
                <a:latin typeface="微软雅黑" panose="020B0503020204020204" charset="-122"/>
                <a:ea typeface="微软雅黑" panose="020B0503020204020204" charset="-122"/>
                <a:sym typeface="+mn-ea"/>
              </a:rPr>
              <a:t>与</a:t>
            </a:r>
            <a:r>
              <a:rPr sz="2000" u="sng">
                <a:solidFill>
                  <a:srgbClr val="C00000"/>
                </a:solidFill>
                <a:latin typeface="微软雅黑" panose="020B0503020204020204" charset="-122"/>
                <a:ea typeface="微软雅黑" panose="020B0503020204020204" charset="-122"/>
                <a:sym typeface="+mn-ea"/>
              </a:rPr>
              <a:t>女士</a:t>
            </a:r>
            <a:r>
              <a:rPr sz="2000">
                <a:latin typeface="微软雅黑" panose="020B0503020204020204" charset="-122"/>
                <a:ea typeface="微软雅黑" panose="020B0503020204020204" charset="-122"/>
                <a:sym typeface="+mn-ea"/>
              </a:rPr>
              <a:t>交往，只有等她们先伸出手时再握手</a:t>
            </a:r>
          </a:p>
          <a:p>
            <a:pPr marL="0" lvl="0" indent="0">
              <a:lnSpc>
                <a:spcPct val="170000"/>
              </a:lnSpc>
              <a:spcBef>
                <a:spcPct val="0"/>
              </a:spcBef>
              <a:buNone/>
            </a:pPr>
            <a:r>
              <a:rPr lang="en-US" sz="2000">
                <a:latin typeface="微软雅黑" panose="020B0503020204020204" charset="-122"/>
                <a:ea typeface="微软雅黑" panose="020B0503020204020204" charset="-122"/>
                <a:sym typeface="+mn-ea"/>
              </a:rPr>
              <a:t>2</a:t>
            </a:r>
            <a:r>
              <a:rPr sz="2000">
                <a:latin typeface="微软雅黑" panose="020B0503020204020204" charset="-122"/>
                <a:ea typeface="微软雅黑" panose="020B0503020204020204" charset="-122"/>
                <a:sym typeface="+mn-ea"/>
              </a:rPr>
              <a:t>.会谈要事先预约，赴约要</a:t>
            </a:r>
            <a:r>
              <a:rPr sz="2000" u="sng">
                <a:solidFill>
                  <a:srgbClr val="C00000"/>
                </a:solidFill>
                <a:latin typeface="微软雅黑" panose="020B0503020204020204" charset="-122"/>
                <a:ea typeface="微软雅黑" panose="020B0503020204020204" charset="-122"/>
                <a:sym typeface="+mn-ea"/>
              </a:rPr>
              <a:t>准时</a:t>
            </a:r>
            <a:endParaRPr sz="2000">
              <a:latin typeface="微软雅黑" panose="020B0503020204020204" charset="-122"/>
              <a:ea typeface="微软雅黑" panose="020B0503020204020204" charset="-122"/>
              <a:sym typeface="+mn-ea"/>
            </a:endParaRPr>
          </a:p>
          <a:p>
            <a:pPr marL="0" lvl="0" indent="0">
              <a:lnSpc>
                <a:spcPct val="170000"/>
              </a:lnSpc>
              <a:spcBef>
                <a:spcPct val="0"/>
              </a:spcBef>
              <a:buNone/>
            </a:pPr>
            <a:r>
              <a:rPr lang="en-US" sz="2000">
                <a:latin typeface="微软雅黑" panose="020B0503020204020204" charset="-122"/>
                <a:ea typeface="微软雅黑" panose="020B0503020204020204" charset="-122"/>
                <a:sym typeface="+mn-ea"/>
              </a:rPr>
              <a:t>3</a:t>
            </a:r>
            <a:r>
              <a:rPr sz="2000">
                <a:latin typeface="微软雅黑" panose="020B0503020204020204" charset="-122"/>
                <a:ea typeface="微软雅黑" panose="020B0503020204020204" charset="-122"/>
                <a:sym typeface="+mn-ea"/>
              </a:rPr>
              <a:t>.若请柬上写有</a:t>
            </a:r>
            <a:r>
              <a:rPr sz="2000" u="sng">
                <a:solidFill>
                  <a:srgbClr val="C00000"/>
                </a:solidFill>
                <a:latin typeface="微软雅黑" panose="020B0503020204020204" charset="-122"/>
                <a:ea typeface="微软雅黑" panose="020B0503020204020204" charset="-122"/>
                <a:sym typeface="+mn-ea"/>
              </a:rPr>
              <a:t>“black tie”</a:t>
            </a:r>
            <a:r>
              <a:rPr sz="2000">
                <a:latin typeface="微软雅黑" panose="020B0503020204020204" charset="-122"/>
                <a:ea typeface="微软雅黑" panose="020B0503020204020204" charset="-122"/>
                <a:sym typeface="+mn-ea"/>
              </a:rPr>
              <a:t>字样，赴约时，男士穿礼服，女士应穿长裙。</a:t>
            </a:r>
          </a:p>
          <a:p>
            <a:pPr marL="0" lvl="0" indent="0">
              <a:lnSpc>
                <a:spcPct val="170000"/>
              </a:lnSpc>
              <a:spcBef>
                <a:spcPct val="0"/>
              </a:spcBef>
              <a:buNone/>
            </a:pPr>
            <a:r>
              <a:rPr lang="en-US" sz="2000">
                <a:latin typeface="微软雅黑" panose="020B0503020204020204" charset="-122"/>
                <a:ea typeface="微软雅黑" panose="020B0503020204020204" charset="-122"/>
                <a:sym typeface="+mn-ea"/>
              </a:rPr>
              <a:t>4</a:t>
            </a:r>
            <a:r>
              <a:rPr sz="2000">
                <a:latin typeface="微软雅黑" panose="020B0503020204020204" charset="-122"/>
                <a:ea typeface="微软雅黑" panose="020B0503020204020204" charset="-122"/>
                <a:sym typeface="+mn-ea"/>
              </a:rPr>
              <a:t>.男士忌讳带有</a:t>
            </a:r>
            <a:r>
              <a:rPr sz="2000" u="sng">
                <a:solidFill>
                  <a:srgbClr val="C00000"/>
                </a:solidFill>
                <a:latin typeface="微软雅黑" panose="020B0503020204020204" charset="-122"/>
                <a:ea typeface="微软雅黑" panose="020B0503020204020204" charset="-122"/>
                <a:sym typeface="+mn-ea"/>
              </a:rPr>
              <a:t>条纹</a:t>
            </a:r>
            <a:r>
              <a:rPr sz="2000">
                <a:latin typeface="微软雅黑" panose="020B0503020204020204" charset="-122"/>
                <a:ea typeface="微软雅黑" panose="020B0503020204020204" charset="-122"/>
                <a:sym typeface="+mn-ea"/>
              </a:rPr>
              <a:t>的领带</a:t>
            </a:r>
          </a:p>
          <a:p>
            <a:pPr marL="0" lvl="0" indent="0">
              <a:lnSpc>
                <a:spcPct val="170000"/>
              </a:lnSpc>
              <a:spcBef>
                <a:spcPct val="0"/>
              </a:spcBef>
              <a:buNone/>
            </a:pPr>
            <a:r>
              <a:rPr lang="en-US" sz="2000">
                <a:latin typeface="微软雅黑" panose="020B0503020204020204" charset="-122"/>
                <a:ea typeface="微软雅黑" panose="020B0503020204020204" charset="-122"/>
                <a:sym typeface="+mn-ea"/>
              </a:rPr>
              <a:t>5</a:t>
            </a:r>
            <a:r>
              <a:rPr sz="2000">
                <a:latin typeface="微软雅黑" panose="020B0503020204020204" charset="-122"/>
                <a:ea typeface="微软雅黑" panose="020B0503020204020204" charset="-122"/>
                <a:sym typeface="+mn-ea"/>
              </a:rPr>
              <a:t>.忌讳以</a:t>
            </a:r>
            <a:r>
              <a:rPr sz="2000" u="sng">
                <a:solidFill>
                  <a:srgbClr val="C00000"/>
                </a:solidFill>
                <a:latin typeface="微软雅黑" panose="020B0503020204020204" charset="-122"/>
                <a:ea typeface="微软雅黑" panose="020B0503020204020204" charset="-122"/>
                <a:sym typeface="+mn-ea"/>
              </a:rPr>
              <a:t>皇家的家事</a:t>
            </a:r>
            <a:r>
              <a:rPr sz="2000">
                <a:latin typeface="微软雅黑" panose="020B0503020204020204" charset="-122"/>
                <a:ea typeface="微软雅黑" panose="020B0503020204020204" charset="-122"/>
                <a:sym typeface="+mn-ea"/>
              </a:rPr>
              <a:t>为谈话的笑料</a:t>
            </a:r>
          </a:p>
          <a:p>
            <a:pPr marL="0" lvl="0" indent="0">
              <a:lnSpc>
                <a:spcPct val="170000"/>
              </a:lnSpc>
              <a:spcBef>
                <a:spcPct val="0"/>
              </a:spcBef>
              <a:buNone/>
            </a:pPr>
            <a:r>
              <a:rPr lang="en-US" sz="2000">
                <a:latin typeface="微软雅黑" panose="020B0503020204020204" charset="-122"/>
                <a:ea typeface="微软雅黑" panose="020B0503020204020204" charset="-122"/>
                <a:sym typeface="+mn-ea"/>
              </a:rPr>
              <a:t>6</a:t>
            </a:r>
            <a:r>
              <a:rPr sz="2000">
                <a:latin typeface="微软雅黑" panose="020B0503020204020204" charset="-122"/>
                <a:ea typeface="微软雅黑" panose="020B0503020204020204" charset="-122"/>
                <a:sym typeface="+mn-ea"/>
              </a:rPr>
              <a:t>.不要把英国人笼统称呼为</a:t>
            </a:r>
            <a:r>
              <a:rPr sz="2000" u="sng">
                <a:solidFill>
                  <a:srgbClr val="C00000"/>
                </a:solidFill>
                <a:latin typeface="微软雅黑" panose="020B0503020204020204" charset="-122"/>
                <a:ea typeface="微软雅黑" panose="020B0503020204020204" charset="-122"/>
                <a:sym typeface="+mn-ea"/>
              </a:rPr>
              <a:t>“英国人”</a:t>
            </a:r>
            <a:endParaRPr lang="en-US" sz="2000" b="1" u="sng">
              <a:solidFill>
                <a:srgbClr val="C00000"/>
              </a:solidFill>
              <a:latin typeface="微软雅黑" panose="020B0503020204020204" charset="-122"/>
              <a:ea typeface="微软雅黑" panose="020B0503020204020204" charset="-122"/>
              <a:sym typeface="+mn-ea"/>
            </a:endParaRPr>
          </a:p>
          <a:p>
            <a:pPr marL="0" lvl="0" indent="0">
              <a:lnSpc>
                <a:spcPct val="170000"/>
              </a:lnSpc>
              <a:spcBef>
                <a:spcPct val="0"/>
              </a:spcBef>
              <a:buNone/>
            </a:pPr>
            <a:r>
              <a:rPr lang="en-US" sz="2000">
                <a:latin typeface="微软雅黑" panose="020B0503020204020204" charset="-122"/>
                <a:ea typeface="微软雅黑" panose="020B0503020204020204" charset="-122"/>
                <a:sym typeface="+mn-ea"/>
              </a:rPr>
              <a:t>7</a:t>
            </a:r>
            <a:r>
              <a:rPr sz="2000">
                <a:latin typeface="微软雅黑" panose="020B0503020204020204" charset="-122"/>
                <a:ea typeface="微软雅黑" panose="020B0503020204020204" charset="-122"/>
                <a:sym typeface="+mn-ea"/>
              </a:rPr>
              <a:t>.不宜送</a:t>
            </a:r>
            <a:r>
              <a:rPr sz="2000" u="sng">
                <a:solidFill>
                  <a:srgbClr val="C00000"/>
                </a:solidFill>
                <a:latin typeface="微软雅黑" panose="020B0503020204020204" charset="-122"/>
                <a:ea typeface="微软雅黑" panose="020B0503020204020204" charset="-122"/>
                <a:sym typeface="+mn-ea"/>
              </a:rPr>
              <a:t>菊花</a:t>
            </a:r>
            <a:r>
              <a:rPr sz="2000">
                <a:latin typeface="微软雅黑" panose="020B0503020204020204" charset="-122"/>
                <a:ea typeface="微软雅黑" panose="020B0503020204020204" charset="-122"/>
                <a:sym typeface="+mn-ea"/>
              </a:rPr>
              <a:t>和</a:t>
            </a:r>
            <a:r>
              <a:rPr sz="2000" u="sng">
                <a:solidFill>
                  <a:srgbClr val="C00000"/>
                </a:solidFill>
                <a:latin typeface="微软雅黑" panose="020B0503020204020204" charset="-122"/>
                <a:ea typeface="微软雅黑" panose="020B0503020204020204" charset="-122"/>
                <a:sym typeface="+mn-ea"/>
              </a:rPr>
              <a:t>白色的百合花</a:t>
            </a:r>
            <a:r>
              <a:rPr sz="2000">
                <a:latin typeface="微软雅黑" panose="020B0503020204020204" charset="-122"/>
                <a:ea typeface="微软雅黑" panose="020B0503020204020204" charset="-122"/>
                <a:sym typeface="+mn-ea"/>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一、英国商人的谈判风格、礼仪及禁忌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英国商务宴请如需要男士着礼服，女士着长裙，则请柬上会注明（  ） </a:t>
            </a:r>
          </a:p>
          <a:p>
            <a:pPr marL="0" lvl="0" indent="0">
              <a:lnSpc>
                <a:spcPct val="200000"/>
              </a:lnSpc>
              <a:spcBef>
                <a:spcPct val="0"/>
              </a:spcBef>
              <a:buNone/>
            </a:pPr>
            <a:r>
              <a:rPr sz="2000">
                <a:latin typeface="微软雅黑" panose="020B0503020204020204" charset="-122"/>
                <a:ea typeface="微软雅黑" panose="020B0503020204020204" charset="-122"/>
              </a:rPr>
              <a:t>A.white jacket   </a:t>
            </a:r>
          </a:p>
          <a:p>
            <a:pPr marL="0" lvl="0" indent="0">
              <a:lnSpc>
                <a:spcPct val="200000"/>
              </a:lnSpc>
              <a:spcBef>
                <a:spcPct val="0"/>
              </a:spcBef>
              <a:buNone/>
            </a:pPr>
            <a:r>
              <a:rPr sz="2000">
                <a:latin typeface="微软雅黑" panose="020B0503020204020204" charset="-122"/>
                <a:ea typeface="微软雅黑" panose="020B0503020204020204" charset="-122"/>
              </a:rPr>
              <a:t>B.black jacket </a:t>
            </a:r>
          </a:p>
          <a:p>
            <a:pPr marL="0" lvl="0" indent="0">
              <a:lnSpc>
                <a:spcPct val="200000"/>
              </a:lnSpc>
              <a:spcBef>
                <a:spcPct val="0"/>
              </a:spcBef>
              <a:buNone/>
            </a:pPr>
            <a:r>
              <a:rPr sz="2000">
                <a:latin typeface="微软雅黑" panose="020B0503020204020204" charset="-122"/>
                <a:ea typeface="微软雅黑" panose="020B0503020204020204" charset="-122"/>
              </a:rPr>
              <a:t>C.white tie      </a:t>
            </a:r>
          </a:p>
          <a:p>
            <a:pPr marL="0" lvl="0" indent="0">
              <a:lnSpc>
                <a:spcPct val="200000"/>
              </a:lnSpc>
              <a:spcBef>
                <a:spcPct val="0"/>
              </a:spcBef>
              <a:buNone/>
            </a:pPr>
            <a:r>
              <a:rPr sz="2000">
                <a:latin typeface="微软雅黑" panose="020B0503020204020204" charset="-122"/>
                <a:ea typeface="微软雅黑" panose="020B0503020204020204" charset="-122"/>
              </a:rPr>
              <a:t>D.black tie </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英国商务宴请如需要男士着礼服，女士着长裙，则请柬上会注明（  ） </a:t>
            </a:r>
          </a:p>
          <a:p>
            <a:pPr marL="0" lvl="0" indent="0">
              <a:lnSpc>
                <a:spcPct val="200000"/>
              </a:lnSpc>
              <a:spcBef>
                <a:spcPct val="0"/>
              </a:spcBef>
              <a:buNone/>
            </a:pPr>
            <a:r>
              <a:rPr sz="2000">
                <a:latin typeface="微软雅黑" panose="020B0503020204020204" charset="-122"/>
                <a:ea typeface="微软雅黑" panose="020B0503020204020204" charset="-122"/>
              </a:rPr>
              <a:t>A.white jacket   </a:t>
            </a:r>
          </a:p>
          <a:p>
            <a:pPr marL="0" lvl="0" indent="0">
              <a:lnSpc>
                <a:spcPct val="200000"/>
              </a:lnSpc>
              <a:spcBef>
                <a:spcPct val="0"/>
              </a:spcBef>
              <a:buNone/>
            </a:pPr>
            <a:r>
              <a:rPr sz="2000">
                <a:latin typeface="微软雅黑" panose="020B0503020204020204" charset="-122"/>
                <a:ea typeface="微软雅黑" panose="020B0503020204020204" charset="-122"/>
              </a:rPr>
              <a:t>B.black jacket </a:t>
            </a:r>
          </a:p>
          <a:p>
            <a:pPr marL="0" lvl="0" indent="0">
              <a:lnSpc>
                <a:spcPct val="200000"/>
              </a:lnSpc>
              <a:spcBef>
                <a:spcPct val="0"/>
              </a:spcBef>
              <a:buNone/>
            </a:pPr>
            <a:r>
              <a:rPr sz="2000">
                <a:latin typeface="微软雅黑" panose="020B0503020204020204" charset="-122"/>
                <a:ea typeface="微软雅黑" panose="020B0503020204020204" charset="-122"/>
              </a:rPr>
              <a:t>C.white tie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D.black tie </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（一）德国商人的谈判风格</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1.德国人具有</a:t>
            </a:r>
            <a:r>
              <a:rPr sz="2000" u="sng">
                <a:solidFill>
                  <a:srgbClr val="C00000"/>
                </a:solidFill>
                <a:latin typeface="微软雅黑" panose="020B0503020204020204" charset="-122"/>
                <a:ea typeface="微软雅黑" panose="020B0503020204020204" charset="-122"/>
                <a:sym typeface="+mn-ea"/>
              </a:rPr>
              <a:t>自信、谨慎、保守、刻板、严谨</a:t>
            </a:r>
            <a:r>
              <a:rPr sz="2000">
                <a:latin typeface="微软雅黑" panose="020B0503020204020204" charset="-122"/>
                <a:ea typeface="微软雅黑" panose="020B0503020204020204" charset="-122"/>
                <a:sym typeface="+mn-ea"/>
              </a:rPr>
              <a:t>的特点</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2.他们在谈判前就</a:t>
            </a:r>
            <a:r>
              <a:rPr sz="2000" u="sng">
                <a:solidFill>
                  <a:srgbClr val="C00000"/>
                </a:solidFill>
                <a:latin typeface="微软雅黑" panose="020B0503020204020204" charset="-122"/>
                <a:ea typeface="微软雅黑" panose="020B0503020204020204" charset="-122"/>
                <a:sym typeface="+mn-ea"/>
              </a:rPr>
              <a:t>准备</a:t>
            </a:r>
            <a:r>
              <a:rPr sz="2000">
                <a:latin typeface="微软雅黑" panose="020B0503020204020204" charset="-122"/>
                <a:ea typeface="微软雅黑" panose="020B0503020204020204" charset="-122"/>
                <a:sym typeface="+mn-ea"/>
              </a:rPr>
              <a:t>得十分</a:t>
            </a:r>
            <a:r>
              <a:rPr sz="2000" u="sng">
                <a:solidFill>
                  <a:srgbClr val="C00000"/>
                </a:solidFill>
                <a:latin typeface="微软雅黑" panose="020B0503020204020204" charset="-122"/>
                <a:ea typeface="微软雅黑" panose="020B0503020204020204" charset="-122"/>
                <a:sym typeface="+mn-ea"/>
              </a:rPr>
              <a:t>充分</a:t>
            </a:r>
            <a:r>
              <a:rPr sz="2000">
                <a:latin typeface="微软雅黑" panose="020B0503020204020204" charset="-122"/>
                <a:ea typeface="微软雅黑" panose="020B0503020204020204" charset="-122"/>
                <a:sym typeface="+mn-ea"/>
              </a:rPr>
              <a:t>周到</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3.德国商人非常</a:t>
            </a:r>
            <a:r>
              <a:rPr sz="2000" u="sng">
                <a:solidFill>
                  <a:srgbClr val="C00000"/>
                </a:solidFill>
                <a:latin typeface="微软雅黑" panose="020B0503020204020204" charset="-122"/>
                <a:ea typeface="微软雅黑" panose="020B0503020204020204" charset="-122"/>
                <a:sym typeface="+mn-ea"/>
              </a:rPr>
              <a:t>讲究效率</a:t>
            </a:r>
            <a:r>
              <a:rPr sz="2000">
                <a:latin typeface="微软雅黑" panose="020B0503020204020204" charset="-122"/>
                <a:ea typeface="微软雅黑" panose="020B0503020204020204" charset="-122"/>
                <a:sym typeface="+mn-ea"/>
              </a:rPr>
              <a:t>，并且他们的思维富于系统性和逻辑性。</a:t>
            </a:r>
          </a:p>
          <a:p>
            <a:pPr marL="0" lvl="0" indent="0">
              <a:lnSpc>
                <a:spcPct val="200000"/>
              </a:lnSpc>
              <a:spcBef>
                <a:spcPct val="0"/>
              </a:spcBef>
              <a:buNone/>
            </a:pPr>
            <a:r>
              <a:rPr sz="2000">
                <a:latin typeface="微软雅黑" panose="020B0503020204020204" charset="-122"/>
                <a:ea typeface="微软雅黑" panose="020B0503020204020204" charset="-122"/>
                <a:sym typeface="+mn-ea"/>
              </a:rPr>
              <a:t>4.德国商人</a:t>
            </a:r>
            <a:r>
              <a:rPr sz="2000" u="sng">
                <a:solidFill>
                  <a:srgbClr val="C00000"/>
                </a:solidFill>
                <a:latin typeface="微软雅黑" panose="020B0503020204020204" charset="-122"/>
                <a:ea typeface="微软雅黑" panose="020B0503020204020204" charset="-122"/>
                <a:sym typeface="+mn-ea"/>
              </a:rPr>
              <a:t>自信而固执</a:t>
            </a:r>
            <a:r>
              <a:rPr sz="2000">
                <a:latin typeface="微软雅黑" panose="020B0503020204020204" charset="-122"/>
                <a:ea typeface="微软雅黑" panose="020B0503020204020204" charset="-122"/>
                <a:sym typeface="+mn-ea"/>
              </a:rPr>
              <a:t>。   </a:t>
            </a:r>
          </a:p>
          <a:p>
            <a:pPr marL="0" lvl="0" indent="0">
              <a:lnSpc>
                <a:spcPct val="200000"/>
              </a:lnSpc>
              <a:spcBef>
                <a:spcPct val="0"/>
              </a:spcBef>
              <a:buNone/>
            </a:pPr>
            <a:r>
              <a:rPr sz="2000">
                <a:latin typeface="微软雅黑" panose="020B0503020204020204" charset="-122"/>
                <a:ea typeface="微软雅黑" panose="020B0503020204020204" charset="-122"/>
                <a:sym typeface="+mn-ea"/>
              </a:rPr>
              <a:t>5.德国人素有</a:t>
            </a:r>
            <a:r>
              <a:rPr sz="2000" b="1" u="sng">
                <a:solidFill>
                  <a:srgbClr val="C00000"/>
                </a:solidFill>
                <a:latin typeface="微软雅黑" panose="020B0503020204020204" charset="-122"/>
                <a:ea typeface="微软雅黑" panose="020B0503020204020204" charset="-122"/>
                <a:sym typeface="+mn-ea"/>
              </a:rPr>
              <a:t>“契约之民”</a:t>
            </a:r>
            <a:r>
              <a:rPr sz="2000">
                <a:latin typeface="微软雅黑" panose="020B0503020204020204" charset="-122"/>
                <a:ea typeface="微软雅黑" panose="020B0503020204020204" charset="-122"/>
                <a:sym typeface="+mn-ea"/>
              </a:rPr>
              <a:t>的雅称   </a:t>
            </a:r>
          </a:p>
          <a:p>
            <a:pPr marL="0" lvl="0" indent="0">
              <a:lnSpc>
                <a:spcPct val="200000"/>
              </a:lnSpc>
              <a:spcBef>
                <a:spcPct val="0"/>
              </a:spcBef>
              <a:buNone/>
            </a:pPr>
            <a:r>
              <a:rPr sz="2000">
                <a:latin typeface="微软雅黑" panose="020B0503020204020204" charset="-122"/>
                <a:ea typeface="微软雅黑" panose="020B0503020204020204" charset="-122"/>
                <a:sym typeface="+mn-ea"/>
              </a:rPr>
              <a:t>6.德国人非常</a:t>
            </a:r>
            <a:r>
              <a:rPr sz="2000" u="sng">
                <a:solidFill>
                  <a:srgbClr val="C00000"/>
                </a:solidFill>
                <a:latin typeface="微软雅黑" panose="020B0503020204020204" charset="-122"/>
                <a:ea typeface="微软雅黑" panose="020B0503020204020204" charset="-122"/>
                <a:sym typeface="+mn-ea"/>
              </a:rPr>
              <a:t>守时</a:t>
            </a:r>
            <a:r>
              <a:rPr sz="2000">
                <a:latin typeface="微软雅黑" panose="020B0503020204020204" charset="-122"/>
                <a:ea typeface="微软雅黑" panose="020B0503020204020204" charset="-122"/>
                <a:sym typeface="+mn-ea"/>
              </a:rPr>
              <a:t>，有板有眼，一本正经。</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二、德国商人的谈判风格、礼仪及禁忌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（二）德国商人的谈判礼仪及禁忌</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1.重视礼节，</a:t>
            </a:r>
            <a:r>
              <a:rPr sz="2000" u="sng">
                <a:solidFill>
                  <a:srgbClr val="C00000"/>
                </a:solidFill>
                <a:latin typeface="微软雅黑" panose="020B0503020204020204" charset="-122"/>
                <a:ea typeface="微软雅黑" panose="020B0503020204020204" charset="-122"/>
                <a:sym typeface="+mn-ea"/>
              </a:rPr>
              <a:t>握手</a:t>
            </a:r>
            <a:r>
              <a:rPr sz="2000">
                <a:latin typeface="微软雅黑" panose="020B0503020204020204" charset="-122"/>
                <a:ea typeface="微软雅黑" panose="020B0503020204020204" charset="-122"/>
                <a:sym typeface="+mn-ea"/>
              </a:rPr>
              <a:t>随处可见，会见与告别时，行握手礼应有力。</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2.事先预约，务必</a:t>
            </a:r>
            <a:r>
              <a:rPr sz="2000" u="sng">
                <a:solidFill>
                  <a:srgbClr val="C00000"/>
                </a:solidFill>
                <a:latin typeface="微软雅黑" panose="020B0503020204020204" charset="-122"/>
                <a:ea typeface="微软雅黑" panose="020B0503020204020204" charset="-122"/>
                <a:sym typeface="+mn-ea"/>
              </a:rPr>
              <a:t>准时</a:t>
            </a:r>
            <a:r>
              <a:rPr sz="2000">
                <a:latin typeface="微软雅黑" panose="020B0503020204020204" charset="-122"/>
                <a:ea typeface="微软雅黑" panose="020B0503020204020204" charset="-122"/>
                <a:sym typeface="+mn-ea"/>
              </a:rPr>
              <a:t>到场。</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a:t>
            </a:r>
            <a:r>
              <a:rPr sz="2000" u="sng">
                <a:solidFill>
                  <a:srgbClr val="C00000"/>
                </a:solidFill>
                <a:latin typeface="微软雅黑" panose="020B0503020204020204" charset="-122"/>
                <a:ea typeface="微软雅黑" panose="020B0503020204020204" charset="-122"/>
                <a:sym typeface="+mn-ea"/>
              </a:rPr>
              <a:t>个人关系</a:t>
            </a:r>
            <a:r>
              <a:rPr sz="2000">
                <a:latin typeface="微软雅黑" panose="020B0503020204020204" charset="-122"/>
                <a:ea typeface="微软雅黑" panose="020B0503020204020204" charset="-122"/>
                <a:sym typeface="+mn-ea"/>
              </a:rPr>
              <a:t>是很严肃的，最好称呼“先生”“夫人”或“小姐”。</a:t>
            </a:r>
          </a:p>
          <a:p>
            <a:pPr marL="0" lvl="0" indent="0">
              <a:lnSpc>
                <a:spcPct val="200000"/>
              </a:lnSpc>
              <a:spcBef>
                <a:spcPct val="0"/>
              </a:spcBef>
              <a:buNone/>
            </a:pPr>
            <a:r>
              <a:rPr sz="2000">
                <a:latin typeface="微软雅黑" panose="020B0503020204020204" charset="-122"/>
                <a:ea typeface="微软雅黑" panose="020B0503020204020204" charset="-122"/>
                <a:sym typeface="+mn-ea"/>
              </a:rPr>
              <a:t>4.谈判时，穿着要整洁，举止要得体，处事要克制。</a:t>
            </a:r>
          </a:p>
          <a:p>
            <a:pPr marL="0" lvl="0" indent="0">
              <a:lnSpc>
                <a:spcPct val="200000"/>
              </a:lnSpc>
              <a:spcBef>
                <a:spcPct val="0"/>
              </a:spcBef>
              <a:buNone/>
            </a:pPr>
            <a:r>
              <a:rPr sz="2000">
                <a:latin typeface="微软雅黑" panose="020B0503020204020204" charset="-122"/>
                <a:ea typeface="微软雅黑" panose="020B0503020204020204" charset="-122"/>
                <a:sym typeface="+mn-ea"/>
              </a:rPr>
              <a:t>5.讲究</a:t>
            </a:r>
            <a:r>
              <a:rPr sz="2000" u="sng">
                <a:solidFill>
                  <a:srgbClr val="C00000"/>
                </a:solidFill>
                <a:latin typeface="微软雅黑" panose="020B0503020204020204" charset="-122"/>
                <a:ea typeface="微软雅黑" panose="020B0503020204020204" charset="-122"/>
                <a:sym typeface="+mn-ea"/>
              </a:rPr>
              <a:t>效率</a:t>
            </a:r>
            <a:r>
              <a:rPr sz="2000">
                <a:latin typeface="微软雅黑" panose="020B0503020204020204" charset="-122"/>
                <a:ea typeface="微软雅黑" panose="020B0503020204020204" charset="-122"/>
                <a:sym typeface="+mn-ea"/>
              </a:rPr>
              <a:t>，忌讳闲聊</a:t>
            </a:r>
          </a:p>
          <a:p>
            <a:pPr marL="0" lvl="0" indent="0">
              <a:lnSpc>
                <a:spcPct val="200000"/>
              </a:lnSpc>
              <a:spcBef>
                <a:spcPct val="0"/>
              </a:spcBef>
              <a:buNone/>
            </a:pPr>
            <a:r>
              <a:rPr sz="2000">
                <a:latin typeface="微软雅黑" panose="020B0503020204020204" charset="-122"/>
                <a:ea typeface="微软雅黑" panose="020B0503020204020204" charset="-122"/>
                <a:sym typeface="+mn-ea"/>
              </a:rPr>
              <a:t>6.语气一般比较</a:t>
            </a:r>
            <a:r>
              <a:rPr sz="2000" u="sng">
                <a:solidFill>
                  <a:srgbClr val="C00000"/>
                </a:solidFill>
                <a:latin typeface="微软雅黑" panose="020B0503020204020204" charset="-122"/>
                <a:ea typeface="微软雅黑" panose="020B0503020204020204" charset="-122"/>
                <a:sym typeface="+mn-ea"/>
              </a:rPr>
              <a:t>严肃</a:t>
            </a:r>
            <a:r>
              <a:rPr sz="2000">
                <a:latin typeface="微软雅黑" panose="020B0503020204020204" charset="-122"/>
                <a:ea typeface="微软雅黑" panose="020B0503020204020204" charset="-122"/>
                <a:sym typeface="+mn-ea"/>
              </a:rPr>
              <a:t>，不会用开玩笑方式打破沉默。</a:t>
            </a:r>
          </a:p>
          <a:p>
            <a:pPr marL="0" lvl="0" indent="0">
              <a:lnSpc>
                <a:spcPct val="200000"/>
              </a:lnSpc>
              <a:spcBef>
                <a:spcPct val="0"/>
              </a:spcBef>
              <a:buNone/>
            </a:pPr>
            <a:r>
              <a:rPr sz="2000">
                <a:latin typeface="微软雅黑" panose="020B0503020204020204" charset="-122"/>
                <a:ea typeface="微软雅黑" panose="020B0503020204020204" charset="-122"/>
                <a:sym typeface="+mn-ea"/>
              </a:rPr>
              <a:t>7.讲究节俭，反对浪费，他们</a:t>
            </a:r>
            <a:r>
              <a:rPr sz="2000" u="sng">
                <a:solidFill>
                  <a:srgbClr val="C00000"/>
                </a:solidFill>
                <a:latin typeface="微软雅黑" panose="020B0503020204020204" charset="-122"/>
                <a:ea typeface="微软雅黑" panose="020B0503020204020204" charset="-122"/>
                <a:sym typeface="+mn-ea"/>
              </a:rPr>
              <a:t>把浪费看成是“罪恶”</a:t>
            </a:r>
            <a:r>
              <a:rPr sz="2000">
                <a:latin typeface="微软雅黑" panose="020B0503020204020204" charset="-122"/>
                <a:ea typeface="微软雅黑" panose="020B0503020204020204" charset="-122"/>
                <a:sym typeface="+mn-ea"/>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二、德国商人的谈判风格、礼仪及禁忌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下列各项中，采用单一时间利用方式的是（ ）</a:t>
            </a:r>
          </a:p>
          <a:p>
            <a:pPr marL="0" lvl="0" indent="0">
              <a:lnSpc>
                <a:spcPct val="200000"/>
              </a:lnSpc>
              <a:spcBef>
                <a:spcPct val="0"/>
              </a:spcBef>
              <a:buNone/>
            </a:pPr>
            <a:r>
              <a:rPr sz="2000">
                <a:latin typeface="微软雅黑" panose="020B0503020204020204" charset="-122"/>
                <a:ea typeface="微软雅黑" panose="020B0503020204020204" charset="-122"/>
              </a:rPr>
              <a:t>A．中东人          </a:t>
            </a:r>
          </a:p>
          <a:p>
            <a:pPr marL="0" lvl="0" indent="0">
              <a:lnSpc>
                <a:spcPct val="200000"/>
              </a:lnSpc>
              <a:spcBef>
                <a:spcPct val="0"/>
              </a:spcBef>
              <a:buNone/>
            </a:pPr>
            <a:r>
              <a:rPr sz="2000">
                <a:latin typeface="微软雅黑" panose="020B0503020204020204" charset="-122"/>
                <a:ea typeface="微软雅黑" panose="020B0503020204020204" charset="-122"/>
              </a:rPr>
              <a:t>B．德国人          </a:t>
            </a:r>
          </a:p>
          <a:p>
            <a:pPr marL="0" lvl="0" indent="0">
              <a:lnSpc>
                <a:spcPct val="200000"/>
              </a:lnSpc>
              <a:spcBef>
                <a:spcPct val="0"/>
              </a:spcBef>
              <a:buNone/>
            </a:pPr>
            <a:r>
              <a:rPr sz="2000">
                <a:latin typeface="微软雅黑" panose="020B0503020204020204" charset="-122"/>
                <a:ea typeface="微软雅黑" panose="020B0503020204020204" charset="-122"/>
              </a:rPr>
              <a:t>C．拉美人          </a:t>
            </a:r>
          </a:p>
          <a:p>
            <a:pPr marL="0" lvl="0" indent="0">
              <a:lnSpc>
                <a:spcPct val="200000"/>
              </a:lnSpc>
              <a:spcBef>
                <a:spcPct val="0"/>
              </a:spcBef>
              <a:buNone/>
            </a:pPr>
            <a:r>
              <a:rPr sz="2000">
                <a:latin typeface="微软雅黑" panose="020B0503020204020204" charset="-122"/>
                <a:ea typeface="微软雅黑" panose="020B0503020204020204" charset="-122"/>
              </a:rPr>
              <a:t>D．伊朗人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下列各项中，采用单一时间利用方式的是（ ）</a:t>
            </a:r>
          </a:p>
          <a:p>
            <a:pPr marL="0" lvl="0" indent="0">
              <a:lnSpc>
                <a:spcPct val="200000"/>
              </a:lnSpc>
              <a:spcBef>
                <a:spcPct val="0"/>
              </a:spcBef>
              <a:buNone/>
            </a:pPr>
            <a:r>
              <a:rPr sz="2000">
                <a:latin typeface="微软雅黑" panose="020B0503020204020204" charset="-122"/>
                <a:ea typeface="微软雅黑" panose="020B0503020204020204" charset="-122"/>
              </a:rPr>
              <a:t>A．中东人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B．德国人   </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C．拉美人          </a:t>
            </a:r>
          </a:p>
          <a:p>
            <a:pPr marL="0" lvl="0" indent="0">
              <a:lnSpc>
                <a:spcPct val="200000"/>
              </a:lnSpc>
              <a:spcBef>
                <a:spcPct val="0"/>
              </a:spcBef>
              <a:buNone/>
            </a:pPr>
            <a:r>
              <a:rPr sz="2000">
                <a:latin typeface="微软雅黑" panose="020B0503020204020204" charset="-122"/>
                <a:ea typeface="微软雅黑" panose="020B0503020204020204" charset="-122"/>
              </a:rPr>
              <a:t>D．伊朗人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德国人的谈判风格有（    ）</a:t>
            </a:r>
          </a:p>
          <a:p>
            <a:pPr marL="0" lvl="0" indent="0">
              <a:lnSpc>
                <a:spcPct val="200000"/>
              </a:lnSpc>
              <a:spcBef>
                <a:spcPct val="0"/>
              </a:spcBef>
              <a:buNone/>
            </a:pPr>
            <a:r>
              <a:rPr sz="2000">
                <a:latin typeface="微软雅黑" panose="020B0503020204020204" charset="-122"/>
                <a:ea typeface="微软雅黑" panose="020B0503020204020204" charset="-122"/>
              </a:rPr>
              <a:t>A.严谨保守</a:t>
            </a:r>
          </a:p>
          <a:p>
            <a:pPr marL="0" lvl="0" indent="0">
              <a:lnSpc>
                <a:spcPct val="200000"/>
              </a:lnSpc>
              <a:spcBef>
                <a:spcPct val="0"/>
              </a:spcBef>
              <a:buNone/>
            </a:pPr>
            <a:r>
              <a:rPr sz="2000">
                <a:latin typeface="微软雅黑" panose="020B0503020204020204" charset="-122"/>
                <a:ea typeface="微软雅黑" panose="020B0503020204020204" charset="-122"/>
              </a:rPr>
              <a:t>B.讲究效率</a:t>
            </a:r>
          </a:p>
          <a:p>
            <a:pPr marL="0" lvl="0" indent="0">
              <a:lnSpc>
                <a:spcPct val="200000"/>
              </a:lnSpc>
              <a:spcBef>
                <a:spcPct val="0"/>
              </a:spcBef>
              <a:buNone/>
            </a:pPr>
            <a:r>
              <a:rPr sz="2000">
                <a:latin typeface="微软雅黑" panose="020B0503020204020204" charset="-122"/>
                <a:ea typeface="微软雅黑" panose="020B0503020204020204" charset="-122"/>
              </a:rPr>
              <a:t>C.崇尚契约</a:t>
            </a:r>
          </a:p>
          <a:p>
            <a:pPr marL="0" lvl="0" indent="0">
              <a:lnSpc>
                <a:spcPct val="200000"/>
              </a:lnSpc>
              <a:spcBef>
                <a:spcPct val="0"/>
              </a:spcBef>
              <a:buNone/>
            </a:pPr>
            <a:r>
              <a:rPr sz="2000">
                <a:latin typeface="微软雅黑" panose="020B0503020204020204" charset="-122"/>
                <a:ea typeface="微软雅黑" panose="020B0503020204020204" charset="-122"/>
              </a:rPr>
              <a:t>D.自信固执</a:t>
            </a:r>
          </a:p>
          <a:p>
            <a:pPr marL="0" lvl="0" indent="0">
              <a:lnSpc>
                <a:spcPct val="200000"/>
              </a:lnSpc>
              <a:spcBef>
                <a:spcPct val="0"/>
              </a:spcBef>
              <a:buNone/>
            </a:pPr>
            <a:r>
              <a:rPr sz="2000">
                <a:latin typeface="微软雅黑" panose="020B0503020204020204" charset="-122"/>
                <a:ea typeface="微软雅黑" panose="020B0503020204020204" charset="-122"/>
              </a:rPr>
              <a:t>E.非常守时</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德国人的谈判风格有（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A.严谨保守</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B.讲究效率</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C.崇尚契约</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D.自信固执</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E.非常守时</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素有“契约之民”雅称的是（  ）</a:t>
            </a:r>
          </a:p>
          <a:p>
            <a:pPr marL="0" lvl="0" indent="0">
              <a:lnSpc>
                <a:spcPct val="200000"/>
              </a:lnSpc>
              <a:spcBef>
                <a:spcPct val="0"/>
              </a:spcBef>
              <a:buNone/>
            </a:pPr>
            <a:r>
              <a:rPr sz="2000">
                <a:latin typeface="微软雅黑" panose="020B0503020204020204" charset="-122"/>
                <a:ea typeface="微软雅黑" panose="020B0503020204020204" charset="-122"/>
              </a:rPr>
              <a:t>A．希腊人	</a:t>
            </a:r>
          </a:p>
          <a:p>
            <a:pPr marL="0" lvl="0" indent="0">
              <a:lnSpc>
                <a:spcPct val="200000"/>
              </a:lnSpc>
              <a:spcBef>
                <a:spcPct val="0"/>
              </a:spcBef>
              <a:buNone/>
            </a:pPr>
            <a:r>
              <a:rPr sz="2000">
                <a:latin typeface="微软雅黑" panose="020B0503020204020204" charset="-122"/>
                <a:ea typeface="微软雅黑" panose="020B0503020204020204" charset="-122"/>
              </a:rPr>
              <a:t>B．瑞士人</a:t>
            </a:r>
          </a:p>
          <a:p>
            <a:pPr marL="0" lvl="0" indent="0">
              <a:lnSpc>
                <a:spcPct val="200000"/>
              </a:lnSpc>
              <a:spcBef>
                <a:spcPct val="0"/>
              </a:spcBef>
              <a:buNone/>
            </a:pPr>
            <a:r>
              <a:rPr sz="2000">
                <a:latin typeface="微软雅黑" panose="020B0503020204020204" charset="-122"/>
                <a:ea typeface="微软雅黑" panose="020B0503020204020204" charset="-122"/>
              </a:rPr>
              <a:t>C．德国人	</a:t>
            </a:r>
          </a:p>
          <a:p>
            <a:pPr marL="0" lvl="0" indent="0">
              <a:lnSpc>
                <a:spcPct val="200000"/>
              </a:lnSpc>
              <a:spcBef>
                <a:spcPct val="0"/>
              </a:spcBef>
              <a:buNone/>
            </a:pPr>
            <a:r>
              <a:rPr sz="2000">
                <a:latin typeface="微软雅黑" panose="020B0503020204020204" charset="-122"/>
                <a:ea typeface="微软雅黑" panose="020B0503020204020204" charset="-122"/>
              </a:rPr>
              <a:t>D．波兰人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第三节 我国国际商务谈判的基本原则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三、友好协商的原则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谈判过程是一个</a:t>
            </a:r>
            <a:r>
              <a:rPr lang="zh-CN" sz="2000" u="sng">
                <a:solidFill>
                  <a:srgbClr val="C00000"/>
                </a:solidFill>
                <a:latin typeface="微软雅黑" panose="020B0503020204020204" charset="-122"/>
                <a:ea typeface="微软雅黑" panose="020B0503020204020204" charset="-122"/>
              </a:rPr>
              <a:t>调整双方利益，以求得妥协</a:t>
            </a:r>
            <a:r>
              <a:rPr lang="zh-CN" sz="2000">
                <a:latin typeface="微软雅黑" panose="020B0503020204020204" charset="-122"/>
                <a:ea typeface="微软雅黑" panose="020B0503020204020204" charset="-122"/>
              </a:rPr>
              <a:t>的过程。由于谈判双方的立场不同，利益不同，引起冲突和斗争在所难免，</a:t>
            </a:r>
            <a:r>
              <a:rPr lang="zh-CN" sz="2000" u="sng">
                <a:solidFill>
                  <a:srgbClr val="C00000"/>
                </a:solidFill>
                <a:latin typeface="微软雅黑" panose="020B0503020204020204" charset="-122"/>
                <a:ea typeface="微软雅黑" panose="020B0503020204020204" charset="-122"/>
              </a:rPr>
              <a:t>讨价还价在谈判过程中是很自然的，而且是大量存在的</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◎切忌使用要挟、欺骗或其他强硬手段</a:t>
            </a:r>
          </a:p>
          <a:p>
            <a:pPr marL="0" lvl="0" indent="0">
              <a:lnSpc>
                <a:spcPct val="200000"/>
              </a:lnSpc>
              <a:spcBef>
                <a:spcPct val="0"/>
              </a:spcBef>
              <a:buNone/>
            </a:pPr>
            <a:r>
              <a:rPr lang="zh-CN" sz="2000">
                <a:latin typeface="微软雅黑" panose="020B0503020204020204" charset="-122"/>
                <a:ea typeface="微软雅黑" panose="020B0503020204020204" charset="-122"/>
              </a:rPr>
              <a:t>    ◎谈判不可轻易</a:t>
            </a:r>
            <a:r>
              <a:rPr lang="zh-CN" altLang="en-US" sz="2000">
                <a:latin typeface="微软雅黑" panose="020B0503020204020204" charset="-122"/>
                <a:ea typeface="微软雅黑" panose="020B0503020204020204" charset="-122"/>
              </a:rPr>
              <a:t>进行，也切忌草率终止</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◎既要坚持原则，也要留有余地</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◎始终坚持</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有理、有利、有节</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的方针，以理服人</a:t>
            </a:r>
          </a:p>
        </p:txBody>
      </p:sp>
      <p:sp>
        <p:nvSpPr>
          <p:cNvPr id="3" name="五边形 2"/>
          <p:cNvSpPr/>
          <p:nvPr/>
        </p:nvSpPr>
        <p:spPr>
          <a:xfrm flipH="1">
            <a:off x="3695065" y="13100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3870325" y="13271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素有“契约之民”雅称的是（  ）</a:t>
            </a:r>
          </a:p>
          <a:p>
            <a:pPr marL="0" lvl="0" indent="0">
              <a:lnSpc>
                <a:spcPct val="200000"/>
              </a:lnSpc>
              <a:spcBef>
                <a:spcPct val="0"/>
              </a:spcBef>
              <a:buNone/>
            </a:pPr>
            <a:r>
              <a:rPr sz="2000">
                <a:latin typeface="微软雅黑" panose="020B0503020204020204" charset="-122"/>
                <a:ea typeface="微软雅黑" panose="020B0503020204020204" charset="-122"/>
              </a:rPr>
              <a:t>A．希腊人	</a:t>
            </a:r>
          </a:p>
          <a:p>
            <a:pPr marL="0" lvl="0" indent="0">
              <a:lnSpc>
                <a:spcPct val="200000"/>
              </a:lnSpc>
              <a:spcBef>
                <a:spcPct val="0"/>
              </a:spcBef>
              <a:buNone/>
            </a:pPr>
            <a:r>
              <a:rPr sz="2000">
                <a:latin typeface="微软雅黑" panose="020B0503020204020204" charset="-122"/>
                <a:ea typeface="微软雅黑" panose="020B0503020204020204" charset="-122"/>
              </a:rPr>
              <a:t>B．瑞士人</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C．德国人</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D．波兰人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（一）法国商人的谈判风格</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1.浓厚的国家意识和</a:t>
            </a:r>
            <a:r>
              <a:rPr sz="2000" u="sng">
                <a:solidFill>
                  <a:srgbClr val="C00000"/>
                </a:solidFill>
                <a:latin typeface="微软雅黑" panose="020B0503020204020204" charset="-122"/>
                <a:ea typeface="微软雅黑" panose="020B0503020204020204" charset="-122"/>
                <a:sym typeface="+mn-ea"/>
              </a:rPr>
              <a:t>强烈的民族、文化自豪感</a:t>
            </a:r>
            <a:r>
              <a:rPr sz="2000">
                <a:latin typeface="微软雅黑" panose="020B0503020204020204" charset="-122"/>
                <a:ea typeface="微软雅黑" panose="020B0503020204020204" charset="-122"/>
                <a:sym typeface="+mn-ea"/>
              </a:rPr>
              <a:t>。</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2.性格</a:t>
            </a:r>
            <a:r>
              <a:rPr sz="2000" u="sng">
                <a:solidFill>
                  <a:srgbClr val="C00000"/>
                </a:solidFill>
                <a:latin typeface="微软雅黑" panose="020B0503020204020204" charset="-122"/>
                <a:ea typeface="微软雅黑" panose="020B0503020204020204" charset="-122"/>
                <a:sym typeface="+mn-ea"/>
              </a:rPr>
              <a:t>开朗</a:t>
            </a:r>
            <a:r>
              <a:rPr sz="2000">
                <a:latin typeface="微软雅黑" panose="020B0503020204020204" charset="-122"/>
                <a:ea typeface="微软雅黑" panose="020B0503020204020204" charset="-122"/>
                <a:sym typeface="+mn-ea"/>
              </a:rPr>
              <a:t>、眼界开阔，对事物比较</a:t>
            </a:r>
            <a:r>
              <a:rPr sz="2000" u="sng">
                <a:solidFill>
                  <a:srgbClr val="C00000"/>
                </a:solidFill>
                <a:latin typeface="微软雅黑" panose="020B0503020204020204" charset="-122"/>
                <a:ea typeface="微软雅黑" panose="020B0503020204020204" charset="-122"/>
                <a:sym typeface="+mn-ea"/>
              </a:rPr>
              <a:t>敏感</a:t>
            </a:r>
            <a:r>
              <a:rPr sz="2000">
                <a:latin typeface="微软雅黑" panose="020B0503020204020204" charset="-122"/>
                <a:ea typeface="微软雅黑" panose="020B0503020204020204" charset="-122"/>
                <a:sym typeface="+mn-ea"/>
              </a:rPr>
              <a:t>，为人友善</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3.为自己的语言而自豪，</a:t>
            </a:r>
            <a:r>
              <a:rPr sz="2000" u="sng">
                <a:solidFill>
                  <a:srgbClr val="C00000"/>
                </a:solidFill>
                <a:latin typeface="微软雅黑" panose="020B0503020204020204" charset="-122"/>
                <a:ea typeface="微软雅黑" panose="020B0503020204020204" charset="-122"/>
                <a:sym typeface="+mn-ea"/>
              </a:rPr>
              <a:t>习惯使用法语</a:t>
            </a:r>
            <a:r>
              <a:rPr sz="2000">
                <a:latin typeface="微软雅黑" panose="020B0503020204020204" charset="-122"/>
                <a:ea typeface="微软雅黑" panose="020B0503020204020204" charset="-122"/>
                <a:sym typeface="+mn-ea"/>
              </a:rPr>
              <a:t>为谈判语言</a:t>
            </a:r>
          </a:p>
          <a:p>
            <a:pPr marL="0" lvl="0" indent="0">
              <a:lnSpc>
                <a:spcPct val="200000"/>
              </a:lnSpc>
              <a:spcBef>
                <a:spcPct val="0"/>
              </a:spcBef>
              <a:buNone/>
            </a:pPr>
            <a:r>
              <a:rPr sz="2000">
                <a:latin typeface="微软雅黑" panose="020B0503020204020204" charset="-122"/>
                <a:ea typeface="微软雅黑" panose="020B0503020204020204" charset="-122"/>
                <a:sym typeface="+mn-ea"/>
              </a:rPr>
              <a:t>4.不应</a:t>
            </a:r>
            <a:r>
              <a:rPr sz="2000" u="sng">
                <a:solidFill>
                  <a:srgbClr val="C00000"/>
                </a:solidFill>
                <a:latin typeface="微软雅黑" panose="020B0503020204020204" charset="-122"/>
                <a:ea typeface="微软雅黑" panose="020B0503020204020204" charset="-122"/>
                <a:sym typeface="+mn-ea"/>
              </a:rPr>
              <a:t>只顾谈生意上的细节</a:t>
            </a:r>
            <a:r>
              <a:rPr sz="2000">
                <a:latin typeface="微软雅黑" panose="020B0503020204020204" charset="-122"/>
                <a:ea typeface="微软雅黑" panose="020B0503020204020204" charset="-122"/>
                <a:sym typeface="+mn-ea"/>
              </a:rPr>
              <a:t>，会被视为“此人太枯燥无味，没情趣”。</a:t>
            </a:r>
          </a:p>
          <a:p>
            <a:pPr marL="0" lvl="0" indent="0">
              <a:lnSpc>
                <a:spcPct val="200000"/>
              </a:lnSpc>
              <a:spcBef>
                <a:spcPct val="0"/>
              </a:spcBef>
              <a:buNone/>
            </a:pPr>
            <a:r>
              <a:rPr sz="2000">
                <a:latin typeface="微软雅黑" panose="020B0503020204020204" charset="-122"/>
                <a:ea typeface="微软雅黑" panose="020B0503020204020204" charset="-122"/>
                <a:sym typeface="+mn-ea"/>
              </a:rPr>
              <a:t>5.法国商人在谈判方式上偏爱</a:t>
            </a:r>
            <a:r>
              <a:rPr sz="2000" b="1" u="sng">
                <a:solidFill>
                  <a:srgbClr val="C00000"/>
                </a:solidFill>
                <a:latin typeface="微软雅黑" panose="020B0503020204020204" charset="-122"/>
                <a:ea typeface="微软雅黑" panose="020B0503020204020204" charset="-122"/>
                <a:sym typeface="+mn-ea"/>
              </a:rPr>
              <a:t>横向式谈判</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三、法国商人的谈判风格、礼仪及禁忌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（一）法国商人的谈判风格</a:t>
            </a:r>
          </a:p>
          <a:p>
            <a:pPr marL="0" lvl="0" indent="0">
              <a:lnSpc>
                <a:spcPct val="200000"/>
              </a:lnSpc>
              <a:spcBef>
                <a:spcPct val="0"/>
              </a:spcBef>
              <a:buNone/>
            </a:pPr>
            <a:r>
              <a:rPr sz="2000">
                <a:latin typeface="微软雅黑" panose="020B0503020204020204" charset="-122"/>
                <a:ea typeface="微软雅黑" panose="020B0503020204020204" charset="-122"/>
                <a:sym typeface="+mn-ea"/>
              </a:rPr>
              <a:t>6.谈判时</a:t>
            </a:r>
            <a:r>
              <a:rPr sz="2000" u="sng">
                <a:solidFill>
                  <a:srgbClr val="C00000"/>
                </a:solidFill>
                <a:latin typeface="微软雅黑" panose="020B0503020204020204" charset="-122"/>
                <a:ea typeface="微软雅黑" panose="020B0503020204020204" charset="-122"/>
                <a:sym typeface="+mn-ea"/>
              </a:rPr>
              <a:t>思路灵活</a:t>
            </a:r>
            <a:r>
              <a:rPr sz="2000">
                <a:latin typeface="微软雅黑" panose="020B0503020204020204" charset="-122"/>
                <a:ea typeface="微软雅黑" panose="020B0503020204020204" charset="-122"/>
                <a:sym typeface="+mn-ea"/>
              </a:rPr>
              <a:t>，手法多样</a:t>
            </a:r>
          </a:p>
          <a:p>
            <a:pPr marL="0" lvl="0" indent="0">
              <a:lnSpc>
                <a:spcPct val="200000"/>
              </a:lnSpc>
              <a:spcBef>
                <a:spcPct val="0"/>
              </a:spcBef>
              <a:buNone/>
            </a:pPr>
            <a:r>
              <a:rPr sz="2000">
                <a:latin typeface="微软雅黑" panose="020B0503020204020204" charset="-122"/>
                <a:ea typeface="微软雅黑" panose="020B0503020204020204" charset="-122"/>
                <a:sym typeface="+mn-ea"/>
              </a:rPr>
              <a:t>7.大多注重</a:t>
            </a:r>
            <a:r>
              <a:rPr sz="2000" u="sng">
                <a:solidFill>
                  <a:srgbClr val="C00000"/>
                </a:solidFill>
                <a:latin typeface="微软雅黑" panose="020B0503020204020204" charset="-122"/>
                <a:ea typeface="微软雅黑" panose="020B0503020204020204" charset="-122"/>
                <a:sym typeface="+mn-ea"/>
              </a:rPr>
              <a:t>依靠自身力量</a:t>
            </a:r>
            <a:r>
              <a:rPr sz="2000">
                <a:latin typeface="微软雅黑" panose="020B0503020204020204" charset="-122"/>
                <a:ea typeface="微软雅黑" panose="020B0503020204020204" charset="-122"/>
                <a:sym typeface="+mn-ea"/>
              </a:rPr>
              <a:t>达成交易</a:t>
            </a:r>
          </a:p>
          <a:p>
            <a:pPr marL="0" lvl="0" indent="0">
              <a:lnSpc>
                <a:spcPct val="200000"/>
              </a:lnSpc>
              <a:spcBef>
                <a:spcPct val="0"/>
              </a:spcBef>
              <a:buNone/>
            </a:pPr>
            <a:r>
              <a:rPr sz="2000">
                <a:latin typeface="微软雅黑" panose="020B0503020204020204" charset="-122"/>
                <a:ea typeface="微软雅黑" panose="020B0503020204020204" charset="-122"/>
                <a:sym typeface="+mn-ea"/>
              </a:rPr>
              <a:t>8.对商品的</a:t>
            </a:r>
            <a:r>
              <a:rPr sz="2000" u="sng">
                <a:solidFill>
                  <a:srgbClr val="C00000"/>
                </a:solidFill>
                <a:latin typeface="微软雅黑" panose="020B0503020204020204" charset="-122"/>
                <a:ea typeface="微软雅黑" panose="020B0503020204020204" charset="-122"/>
                <a:sym typeface="+mn-ea"/>
              </a:rPr>
              <a:t>质量</a:t>
            </a:r>
            <a:r>
              <a:rPr sz="2000">
                <a:latin typeface="微软雅黑" panose="020B0503020204020204" charset="-122"/>
                <a:ea typeface="微软雅黑" panose="020B0503020204020204" charset="-122"/>
                <a:sym typeface="+mn-ea"/>
              </a:rPr>
              <a:t>要求十分严格，同时注重美感   </a:t>
            </a:r>
          </a:p>
          <a:p>
            <a:pPr marL="0" lvl="0" indent="0">
              <a:lnSpc>
                <a:spcPct val="200000"/>
              </a:lnSpc>
              <a:spcBef>
                <a:spcPct val="0"/>
              </a:spcBef>
              <a:buNone/>
            </a:pPr>
            <a:r>
              <a:rPr sz="2000">
                <a:latin typeface="微软雅黑" panose="020B0503020204020204" charset="-122"/>
                <a:ea typeface="微软雅黑" panose="020B0503020204020204" charset="-122"/>
                <a:sym typeface="+mn-ea"/>
              </a:rPr>
              <a:t>9.</a:t>
            </a:r>
            <a:r>
              <a:rPr sz="2000" b="1" u="sng">
                <a:solidFill>
                  <a:srgbClr val="C00000"/>
                </a:solidFill>
                <a:latin typeface="微软雅黑" panose="020B0503020204020204" charset="-122"/>
                <a:ea typeface="微软雅黑" panose="020B0503020204020204" charset="-122"/>
                <a:sym typeface="+mn-ea"/>
              </a:rPr>
              <a:t>时间观念不强</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三、法国商人的谈判风格、礼仪及禁忌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（二）法国商人的谈判礼仪及禁忌</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1.见面时要握手，且迅速而稍有力。告辞时，应向主人再次握手道别。    </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a:t>
            </a:r>
            <a:r>
              <a:rPr sz="2000" u="sng">
                <a:solidFill>
                  <a:srgbClr val="C00000"/>
                </a:solidFill>
                <a:latin typeface="微软雅黑" panose="020B0503020204020204" charset="-122"/>
                <a:ea typeface="微软雅黑" panose="020B0503020204020204" charset="-122"/>
                <a:sym typeface="+mn-ea"/>
              </a:rPr>
              <a:t>严禁过多地谈论个人私事</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3.商业款待多数在</a:t>
            </a:r>
            <a:r>
              <a:rPr sz="2000" u="sng">
                <a:solidFill>
                  <a:srgbClr val="C00000"/>
                </a:solidFill>
                <a:latin typeface="微软雅黑" panose="020B0503020204020204" charset="-122"/>
                <a:ea typeface="微软雅黑" panose="020B0503020204020204" charset="-122"/>
                <a:sym typeface="+mn-ea"/>
              </a:rPr>
              <a:t>饭店</a:t>
            </a:r>
            <a:r>
              <a:rPr sz="2000">
                <a:latin typeface="微软雅黑" panose="020B0503020204020204" charset="-122"/>
                <a:ea typeface="微软雅黑" panose="020B0503020204020204" charset="-122"/>
                <a:sym typeface="+mn-ea"/>
              </a:rPr>
              <a:t>举行。</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三、法国商人的谈判风格、礼仪及禁忌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不喜欢在餐桌上或游玩时谈生意的是（  ）</a:t>
            </a:r>
          </a:p>
          <a:p>
            <a:pPr marL="0" lvl="0" indent="0">
              <a:lnSpc>
                <a:spcPct val="200000"/>
              </a:lnSpc>
              <a:spcBef>
                <a:spcPct val="0"/>
              </a:spcBef>
              <a:buNone/>
            </a:pPr>
            <a:r>
              <a:rPr sz="2000">
                <a:latin typeface="微软雅黑" panose="020B0503020204020204" charset="-122"/>
                <a:ea typeface="微软雅黑" panose="020B0503020204020204" charset="-122"/>
              </a:rPr>
              <a:t>A．美国人	</a:t>
            </a:r>
          </a:p>
          <a:p>
            <a:pPr marL="0" lvl="0" indent="0">
              <a:lnSpc>
                <a:spcPct val="200000"/>
              </a:lnSpc>
              <a:spcBef>
                <a:spcPct val="0"/>
              </a:spcBef>
              <a:buNone/>
            </a:pPr>
            <a:r>
              <a:rPr sz="2000">
                <a:latin typeface="微软雅黑" panose="020B0503020204020204" charset="-122"/>
                <a:ea typeface="微软雅黑" panose="020B0503020204020204" charset="-122"/>
              </a:rPr>
              <a:t>B．法国人</a:t>
            </a:r>
          </a:p>
          <a:p>
            <a:pPr marL="0" lvl="0" indent="0">
              <a:lnSpc>
                <a:spcPct val="200000"/>
              </a:lnSpc>
              <a:spcBef>
                <a:spcPct val="0"/>
              </a:spcBef>
              <a:buNone/>
            </a:pPr>
            <a:r>
              <a:rPr sz="2000">
                <a:latin typeface="微软雅黑" panose="020B0503020204020204" charset="-122"/>
                <a:ea typeface="微软雅黑" panose="020B0503020204020204" charset="-122"/>
              </a:rPr>
              <a:t>C．德国人	</a:t>
            </a:r>
          </a:p>
          <a:p>
            <a:pPr marL="0" lvl="0" indent="0">
              <a:lnSpc>
                <a:spcPct val="200000"/>
              </a:lnSpc>
              <a:spcBef>
                <a:spcPct val="0"/>
              </a:spcBef>
              <a:buNone/>
            </a:pPr>
            <a:r>
              <a:rPr sz="2000">
                <a:latin typeface="微软雅黑" panose="020B0503020204020204" charset="-122"/>
                <a:ea typeface="微软雅黑" panose="020B0503020204020204" charset="-122"/>
              </a:rPr>
              <a:t>D．英国人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9"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1"/>
            <a:ext cx="7425691"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6546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不喜欢在餐桌上或游玩时谈生意的是（  ）</a:t>
            </a:r>
          </a:p>
          <a:p>
            <a:pPr marL="0" lvl="0" indent="0">
              <a:lnSpc>
                <a:spcPct val="200000"/>
              </a:lnSpc>
              <a:spcBef>
                <a:spcPct val="0"/>
              </a:spcBef>
              <a:buNone/>
            </a:pPr>
            <a:r>
              <a:rPr sz="2000">
                <a:latin typeface="微软雅黑" panose="020B0503020204020204" charset="-122"/>
                <a:ea typeface="微软雅黑" panose="020B0503020204020204" charset="-122"/>
              </a:rPr>
              <a:t>A．美国人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B．法国人</a:t>
            </a:r>
          </a:p>
          <a:p>
            <a:pPr marL="0" lvl="0" indent="0">
              <a:lnSpc>
                <a:spcPct val="200000"/>
              </a:lnSpc>
              <a:spcBef>
                <a:spcPct val="0"/>
              </a:spcBef>
              <a:buNone/>
            </a:pPr>
            <a:r>
              <a:rPr sz="2000">
                <a:latin typeface="微软雅黑" panose="020B0503020204020204" charset="-122"/>
                <a:ea typeface="微软雅黑" panose="020B0503020204020204" charset="-122"/>
              </a:rPr>
              <a:t>C．德国人	</a:t>
            </a:r>
          </a:p>
          <a:p>
            <a:pPr marL="0" lvl="0" indent="0">
              <a:lnSpc>
                <a:spcPct val="200000"/>
              </a:lnSpc>
              <a:spcBef>
                <a:spcPct val="0"/>
              </a:spcBef>
              <a:buNone/>
            </a:pPr>
            <a:r>
              <a:rPr sz="2000">
                <a:latin typeface="微软雅黑" panose="020B0503020204020204" charset="-122"/>
                <a:ea typeface="微软雅黑" panose="020B0503020204020204" charset="-122"/>
              </a:rPr>
              <a:t>D．英国人</a:t>
            </a:r>
          </a:p>
        </p:txBody>
      </p:sp>
      <p:pic>
        <p:nvPicPr>
          <p:cNvPr id="5129" name="图片 9"/>
          <p:cNvPicPr>
            <a:picLocks noChangeAspect="1"/>
          </p:cNvPicPr>
          <p:nvPr/>
        </p:nvPicPr>
        <p:blipFill>
          <a:blip r:embed="rId2"/>
          <a:stretch>
            <a:fillRect/>
          </a:stretch>
        </p:blipFill>
        <p:spPr>
          <a:xfrm>
            <a:off x="10796588" y="5843588"/>
            <a:ext cx="1139825" cy="639763"/>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9"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1"/>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sym typeface="+mn-ea"/>
              </a:rPr>
              <a:t>1.意大利人的</a:t>
            </a:r>
            <a:r>
              <a:rPr sz="2000" u="sng">
                <a:solidFill>
                  <a:srgbClr val="C00000"/>
                </a:solidFill>
                <a:latin typeface="微软雅黑" panose="020B0503020204020204" charset="-122"/>
                <a:ea typeface="微软雅黑" panose="020B0503020204020204" charset="-122"/>
                <a:sym typeface="+mn-ea"/>
              </a:rPr>
              <a:t>国家意识比较淡薄</a:t>
            </a:r>
            <a:r>
              <a:rPr sz="2000">
                <a:latin typeface="微软雅黑" panose="020B0503020204020204" charset="-122"/>
                <a:ea typeface="微软雅黑" panose="020B0503020204020204" charset="-122"/>
                <a:sym typeface="+mn-ea"/>
              </a:rPr>
              <a:t>，而更愿意提故乡的名字。</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2.非常重视商人</a:t>
            </a:r>
            <a:r>
              <a:rPr sz="2000" u="sng">
                <a:solidFill>
                  <a:srgbClr val="C00000"/>
                </a:solidFill>
                <a:latin typeface="微软雅黑" panose="020B0503020204020204" charset="-122"/>
                <a:ea typeface="微软雅黑" panose="020B0503020204020204" charset="-122"/>
                <a:sym typeface="+mn-ea"/>
              </a:rPr>
              <a:t>个人</a:t>
            </a:r>
            <a:r>
              <a:rPr sz="2000">
                <a:latin typeface="微软雅黑" panose="020B0503020204020204" charset="-122"/>
                <a:ea typeface="微软雅黑" panose="020B0503020204020204" charset="-122"/>
                <a:sym typeface="+mn-ea"/>
              </a:rPr>
              <a:t>的作用。</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3.与法国人相似，意大利商人常常</a:t>
            </a:r>
            <a:r>
              <a:rPr sz="2000" u="sng">
                <a:solidFill>
                  <a:srgbClr val="C00000"/>
                </a:solidFill>
                <a:latin typeface="微软雅黑" panose="020B0503020204020204" charset="-122"/>
                <a:ea typeface="微软雅黑" panose="020B0503020204020204" charset="-122"/>
                <a:sym typeface="+mn-ea"/>
              </a:rPr>
              <a:t>不遵守约会时间</a:t>
            </a:r>
            <a:endParaRPr sz="2000">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4.善于社交，但</a:t>
            </a:r>
            <a:r>
              <a:rPr sz="2000" u="sng">
                <a:solidFill>
                  <a:srgbClr val="C00000"/>
                </a:solidFill>
                <a:latin typeface="微软雅黑" panose="020B0503020204020204" charset="-122"/>
                <a:ea typeface="微软雅黑" panose="020B0503020204020204" charset="-122"/>
                <a:sym typeface="+mn-ea"/>
              </a:rPr>
              <a:t>情绪多变</a:t>
            </a:r>
            <a:r>
              <a:rPr sz="2000">
                <a:latin typeface="微软雅黑" panose="020B0503020204020204" charset="-122"/>
                <a:ea typeface="微软雅黑" panose="020B0503020204020204" charset="-122"/>
                <a:sym typeface="+mn-ea"/>
              </a:rPr>
              <a:t>，表情富于变化。</a:t>
            </a:r>
          </a:p>
          <a:p>
            <a:pPr marL="0" lvl="0" indent="0">
              <a:lnSpc>
                <a:spcPct val="200000"/>
              </a:lnSpc>
              <a:spcBef>
                <a:spcPct val="0"/>
              </a:spcBef>
              <a:buNone/>
            </a:pPr>
            <a:r>
              <a:rPr sz="2000">
                <a:latin typeface="微软雅黑" panose="020B0503020204020204" charset="-122"/>
                <a:ea typeface="微软雅黑" panose="020B0503020204020204" charset="-122"/>
                <a:sym typeface="+mn-ea"/>
              </a:rPr>
              <a:t>5.商业贸易比较发达，与外商交易的</a:t>
            </a:r>
            <a:r>
              <a:rPr lang="zh-CN" sz="2000">
                <a:latin typeface="微软雅黑" panose="020B0503020204020204" charset="-122"/>
                <a:ea typeface="微软雅黑" panose="020B0503020204020204" charset="-122"/>
                <a:sym typeface="+mn-ea"/>
              </a:rPr>
              <a:t>热</a:t>
            </a:r>
            <a:r>
              <a:rPr sz="2000">
                <a:latin typeface="微软雅黑" panose="020B0503020204020204" charset="-122"/>
                <a:ea typeface="微软雅黑" panose="020B0503020204020204" charset="-122"/>
                <a:sym typeface="+mn-ea"/>
              </a:rPr>
              <a:t>情不高，</a:t>
            </a:r>
            <a:r>
              <a:rPr sz="2000" u="sng">
                <a:solidFill>
                  <a:srgbClr val="C00000"/>
                </a:solidFill>
                <a:latin typeface="微软雅黑" panose="020B0503020204020204" charset="-122"/>
                <a:ea typeface="微软雅黑" panose="020B0503020204020204" charset="-122"/>
                <a:sym typeface="+mn-ea"/>
              </a:rPr>
              <a:t>更愿与国内企业打交道</a:t>
            </a:r>
            <a:r>
              <a:rPr sz="2000">
                <a:latin typeface="微软雅黑" panose="020B0503020204020204" charset="-122"/>
                <a:ea typeface="微软雅黑" panose="020B0503020204020204" charset="-122"/>
                <a:sym typeface="+mn-ea"/>
              </a:rPr>
              <a:t>。</a:t>
            </a:r>
          </a:p>
          <a:p>
            <a:pPr marL="0" lvl="0" indent="0">
              <a:lnSpc>
                <a:spcPct val="200000"/>
              </a:lnSpc>
              <a:spcBef>
                <a:spcPct val="0"/>
              </a:spcBef>
              <a:buNone/>
            </a:pPr>
            <a:r>
              <a:rPr sz="2000">
                <a:latin typeface="微软雅黑" panose="020B0503020204020204" charset="-122"/>
                <a:ea typeface="微软雅黑" panose="020B0503020204020204" charset="-122"/>
                <a:sym typeface="+mn-ea"/>
              </a:rPr>
              <a:t>6.追求时髦，通常在</a:t>
            </a:r>
            <a:r>
              <a:rPr sz="2000" u="sng">
                <a:solidFill>
                  <a:srgbClr val="C00000"/>
                </a:solidFill>
                <a:latin typeface="微软雅黑" panose="020B0503020204020204" charset="-122"/>
                <a:ea typeface="微软雅黑" panose="020B0503020204020204" charset="-122"/>
                <a:sym typeface="+mn-ea"/>
              </a:rPr>
              <a:t>现代化的办公室</a:t>
            </a:r>
            <a:r>
              <a:rPr sz="2000">
                <a:latin typeface="微软雅黑" panose="020B0503020204020204" charset="-122"/>
                <a:ea typeface="微软雅黑" panose="020B0503020204020204" charset="-122"/>
                <a:sym typeface="+mn-ea"/>
              </a:rPr>
              <a:t>里工作。</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四、意大利商人的谈判风格、礼仪及禁忌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（一）西班牙商人的谈判风格</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1.生性开朗，</a:t>
            </a:r>
            <a:r>
              <a:rPr sz="2000" u="sng">
                <a:solidFill>
                  <a:srgbClr val="C00000"/>
                </a:solidFill>
                <a:latin typeface="微软雅黑" panose="020B0503020204020204" charset="-122"/>
                <a:ea typeface="微软雅黑" panose="020B0503020204020204" charset="-122"/>
                <a:sym typeface="+mn-ea"/>
              </a:rPr>
              <a:t>奔放</a:t>
            </a:r>
            <a:r>
              <a:rPr sz="2000">
                <a:latin typeface="微软雅黑" panose="020B0503020204020204" charset="-122"/>
                <a:ea typeface="微软雅黑" panose="020B0503020204020204" charset="-122"/>
                <a:sym typeface="+mn-ea"/>
              </a:rPr>
              <a:t>的热情。</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2.略显</a:t>
            </a:r>
            <a:r>
              <a:rPr sz="2000" u="sng">
                <a:solidFill>
                  <a:srgbClr val="C00000"/>
                </a:solidFill>
                <a:latin typeface="微软雅黑" panose="020B0503020204020204" charset="-122"/>
                <a:ea typeface="微软雅黑" panose="020B0503020204020204" charset="-122"/>
                <a:sym typeface="+mn-ea"/>
              </a:rPr>
              <a:t>傲慢</a:t>
            </a:r>
            <a:r>
              <a:rPr sz="2000">
                <a:latin typeface="微软雅黑" panose="020B0503020204020204" charset="-122"/>
                <a:ea typeface="微软雅黑" panose="020B0503020204020204" charset="-122"/>
                <a:sym typeface="+mn-ea"/>
              </a:rPr>
              <a:t>，其商人常常有居高临下的优越感，仿佛自己是世界的主人。</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3.考虑问题很注重</a:t>
            </a:r>
            <a:r>
              <a:rPr sz="2000" u="sng">
                <a:solidFill>
                  <a:srgbClr val="C00000"/>
                </a:solidFill>
                <a:latin typeface="微软雅黑" panose="020B0503020204020204" charset="-122"/>
                <a:ea typeface="微软雅黑" panose="020B0503020204020204" charset="-122"/>
                <a:sym typeface="+mn-ea"/>
              </a:rPr>
              <a:t>现实</a:t>
            </a:r>
            <a:r>
              <a:rPr sz="2000">
                <a:latin typeface="微软雅黑" panose="020B0503020204020204" charset="-122"/>
                <a:ea typeface="微软雅黑" panose="020B0503020204020204" charset="-122"/>
                <a:sym typeface="+mn-ea"/>
              </a:rPr>
              <a:t>，对各种事务的安排十分严肃认真。</a:t>
            </a:r>
          </a:p>
          <a:p>
            <a:pPr marL="0" lvl="0" indent="0">
              <a:lnSpc>
                <a:spcPct val="200000"/>
              </a:lnSpc>
              <a:spcBef>
                <a:spcPct val="0"/>
              </a:spcBef>
              <a:buNone/>
            </a:pPr>
            <a:r>
              <a:rPr sz="2000">
                <a:latin typeface="微软雅黑" panose="020B0503020204020204" charset="-122"/>
                <a:ea typeface="微软雅黑" panose="020B0503020204020204" charset="-122"/>
                <a:sym typeface="+mn-ea"/>
              </a:rPr>
              <a:t>4.一般</a:t>
            </a:r>
            <a:r>
              <a:rPr sz="2000" b="1" u="sng">
                <a:solidFill>
                  <a:srgbClr val="C00000"/>
                </a:solidFill>
                <a:latin typeface="微软雅黑" panose="020B0503020204020204" charset="-122"/>
                <a:ea typeface="微软雅黑" panose="020B0503020204020204" charset="-122"/>
                <a:sym typeface="+mn-ea"/>
              </a:rPr>
              <a:t>不肯承认自己的错误</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五、西班牙商人的谈判风格、礼仪及禁忌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（二）西班牙商人的谈判礼仪及禁忌</a:t>
            </a:r>
          </a:p>
          <a:p>
            <a:pPr marL="0" lvl="0" indent="0">
              <a:lnSpc>
                <a:spcPct val="200000"/>
              </a:lnSpc>
              <a:spcBef>
                <a:spcPct val="0"/>
              </a:spcBef>
              <a:buNone/>
            </a:pPr>
            <a:r>
              <a:rPr sz="2000" b="1">
                <a:latin typeface="微软雅黑" panose="020B0503020204020204" charset="-122"/>
                <a:ea typeface="微软雅黑" panose="020B0503020204020204" charset="-122"/>
                <a:sym typeface="+mn-ea"/>
              </a:rPr>
              <a:t> </a:t>
            </a:r>
            <a:r>
              <a:rPr sz="2000">
                <a:latin typeface="微软雅黑" panose="020B0503020204020204" charset="-122"/>
                <a:ea typeface="微软雅黑" panose="020B0503020204020204" charset="-122"/>
                <a:sym typeface="+mn-ea"/>
              </a:rPr>
              <a:t>1.尽量</a:t>
            </a:r>
            <a:r>
              <a:rPr sz="2000" u="sng">
                <a:solidFill>
                  <a:srgbClr val="C00000"/>
                </a:solidFill>
                <a:latin typeface="微软雅黑" panose="020B0503020204020204" charset="-122"/>
                <a:ea typeface="微软雅黑" panose="020B0503020204020204" charset="-122"/>
                <a:sym typeface="+mn-ea"/>
              </a:rPr>
              <a:t>不适用诱导式问句</a:t>
            </a:r>
            <a:r>
              <a:rPr sz="2000">
                <a:latin typeface="微软雅黑" panose="020B0503020204020204" charset="-122"/>
                <a:ea typeface="微软雅黑" panose="020B0503020204020204" charset="-122"/>
                <a:sym typeface="+mn-ea"/>
              </a:rPr>
              <a:t>。</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2.提防投机性</a:t>
            </a:r>
            <a:r>
              <a:rPr sz="2000" u="sng">
                <a:solidFill>
                  <a:srgbClr val="C00000"/>
                </a:solidFill>
                <a:latin typeface="微软雅黑" panose="020B0503020204020204" charset="-122"/>
                <a:ea typeface="微软雅黑" panose="020B0503020204020204" charset="-122"/>
                <a:sym typeface="+mn-ea"/>
              </a:rPr>
              <a:t>掮客</a:t>
            </a:r>
            <a:r>
              <a:rPr sz="2000">
                <a:latin typeface="微软雅黑" panose="020B0503020204020204" charset="-122"/>
                <a:ea typeface="微软雅黑" panose="020B0503020204020204" charset="-122"/>
                <a:sym typeface="+mn-ea"/>
              </a:rPr>
              <a:t>。</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3.注意避免卷入其地方政治纠纷之中。</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4.避免送</a:t>
            </a:r>
            <a:r>
              <a:rPr sz="2000" u="sng">
                <a:solidFill>
                  <a:srgbClr val="C00000"/>
                </a:solidFill>
                <a:latin typeface="微软雅黑" panose="020B0503020204020204" charset="-122"/>
                <a:ea typeface="微软雅黑" panose="020B0503020204020204" charset="-122"/>
                <a:sym typeface="+mn-ea"/>
              </a:rPr>
              <a:t>大丽花和菊花</a:t>
            </a:r>
            <a:endParaRPr sz="2000">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 5.避免和他们谈论</a:t>
            </a:r>
            <a:r>
              <a:rPr sz="2000" u="sng">
                <a:solidFill>
                  <a:srgbClr val="C00000"/>
                </a:solidFill>
                <a:latin typeface="微软雅黑" panose="020B0503020204020204" charset="-122"/>
                <a:ea typeface="微软雅黑" panose="020B0503020204020204" charset="-122"/>
                <a:sym typeface="+mn-ea"/>
              </a:rPr>
              <a:t>宗教、家庭和工作</a:t>
            </a:r>
            <a:r>
              <a:rPr sz="2000">
                <a:latin typeface="微软雅黑" panose="020B0503020204020204" charset="-122"/>
                <a:ea typeface="微软雅黑" panose="020B0503020204020204" charset="-122"/>
                <a:sym typeface="+mn-ea"/>
              </a:rPr>
              <a:t>等问题</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6.不要说有关</a:t>
            </a:r>
            <a:r>
              <a:rPr sz="2000" b="1" u="sng">
                <a:solidFill>
                  <a:srgbClr val="C00000"/>
                </a:solidFill>
                <a:latin typeface="微软雅黑" panose="020B0503020204020204" charset="-122"/>
                <a:ea typeface="微软雅黑" panose="020B0503020204020204" charset="-122"/>
                <a:sym typeface="+mn-ea"/>
              </a:rPr>
              <a:t>斗牛的坏话</a:t>
            </a:r>
            <a:r>
              <a:rPr sz="2000">
                <a:latin typeface="微软雅黑" panose="020B0503020204020204" charset="-122"/>
                <a:ea typeface="微软雅黑" panose="020B0503020204020204" charset="-122"/>
                <a:sym typeface="+mn-ea"/>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五、西班牙商人的谈判风格、礼仪及禁忌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（一）荷兰、比利时和卢森堡商人的谈判风格</a:t>
            </a:r>
          </a:p>
          <a:p>
            <a:pPr marL="0" lvl="0" indent="0">
              <a:lnSpc>
                <a:spcPct val="200000"/>
              </a:lnSpc>
              <a:spcBef>
                <a:spcPct val="0"/>
              </a:spcBef>
              <a:buNone/>
            </a:pPr>
            <a:r>
              <a:rPr sz="2000" b="1">
                <a:latin typeface="微软雅黑" panose="020B0503020204020204" charset="-122"/>
                <a:ea typeface="微软雅黑" panose="020B0503020204020204" charset="-122"/>
                <a:sym typeface="+mn-ea"/>
              </a:rPr>
              <a:t>   </a:t>
            </a:r>
            <a:r>
              <a:rPr sz="2000">
                <a:latin typeface="微软雅黑" panose="020B0503020204020204" charset="-122"/>
                <a:ea typeface="微软雅黑" panose="020B0503020204020204" charset="-122"/>
                <a:sym typeface="+mn-ea"/>
              </a:rPr>
              <a:t> 1.办事比较</a:t>
            </a:r>
            <a:r>
              <a:rPr sz="2000" u="sng">
                <a:solidFill>
                  <a:srgbClr val="C00000"/>
                </a:solidFill>
                <a:latin typeface="微软雅黑" panose="020B0503020204020204" charset="-122"/>
                <a:ea typeface="微软雅黑" panose="020B0503020204020204" charset="-122"/>
                <a:sym typeface="+mn-ea"/>
              </a:rPr>
              <a:t>稳重</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2.荷兰商人多数会讲多国语言，在商务谈判中喜欢时时插入</a:t>
            </a:r>
            <a:r>
              <a:rPr sz="2000" u="sng">
                <a:solidFill>
                  <a:srgbClr val="C00000"/>
                </a:solidFill>
                <a:latin typeface="微软雅黑" panose="020B0503020204020204" charset="-122"/>
                <a:ea typeface="微软雅黑" panose="020B0503020204020204" charset="-122"/>
                <a:sym typeface="+mn-ea"/>
              </a:rPr>
              <a:t>闲谈</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3.与荷兰商人面谈后要及时</a:t>
            </a:r>
            <a:r>
              <a:rPr sz="2000" u="sng">
                <a:solidFill>
                  <a:srgbClr val="C00000"/>
                </a:solidFill>
                <a:latin typeface="微软雅黑" panose="020B0503020204020204" charset="-122"/>
                <a:ea typeface="微软雅黑" panose="020B0503020204020204" charset="-122"/>
                <a:sym typeface="+mn-ea"/>
              </a:rPr>
              <a:t>写信</a:t>
            </a:r>
            <a:r>
              <a:rPr sz="2000">
                <a:latin typeface="微软雅黑" panose="020B0503020204020204" charset="-122"/>
                <a:ea typeface="微软雅黑" panose="020B0503020204020204" charset="-122"/>
                <a:sym typeface="+mn-ea"/>
              </a:rPr>
              <a:t>给他们以确认谈话内容</a:t>
            </a:r>
            <a:endParaRPr sz="2000" u="sng">
              <a:solidFill>
                <a:srgbClr val="C00000"/>
              </a:solidFill>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    4.比利时人喜欢</a:t>
            </a:r>
            <a:r>
              <a:rPr sz="2000" u="sng">
                <a:solidFill>
                  <a:srgbClr val="C00000"/>
                </a:solidFill>
                <a:latin typeface="微软雅黑" panose="020B0503020204020204" charset="-122"/>
                <a:ea typeface="微软雅黑" panose="020B0503020204020204" charset="-122"/>
                <a:sym typeface="+mn-ea"/>
              </a:rPr>
              <a:t>社交</a:t>
            </a:r>
            <a:r>
              <a:rPr sz="2000">
                <a:latin typeface="微软雅黑" panose="020B0503020204020204" charset="-122"/>
                <a:ea typeface="微软雅黑" panose="020B0503020204020204" charset="-122"/>
                <a:sym typeface="+mn-ea"/>
              </a:rPr>
              <a:t>，常把做生意和交际娱乐结合在一起</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5.比利时人的工作态度</a:t>
            </a:r>
            <a:r>
              <a:rPr sz="2000" u="sng">
                <a:solidFill>
                  <a:srgbClr val="C00000"/>
                </a:solidFill>
                <a:latin typeface="微软雅黑" panose="020B0503020204020204" charset="-122"/>
                <a:ea typeface="微软雅黑" panose="020B0503020204020204" charset="-122"/>
                <a:sym typeface="+mn-ea"/>
              </a:rPr>
              <a:t>很现实、很稳健 </a:t>
            </a:r>
            <a:endParaRPr sz="2000">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    6.比利时人的</a:t>
            </a:r>
            <a:r>
              <a:rPr sz="2000" u="sng">
                <a:solidFill>
                  <a:srgbClr val="C00000"/>
                </a:solidFill>
                <a:latin typeface="微软雅黑" panose="020B0503020204020204" charset="-122"/>
                <a:ea typeface="微软雅黑" panose="020B0503020204020204" charset="-122"/>
                <a:sym typeface="+mn-ea"/>
              </a:rPr>
              <a:t>商业道德水平相当高</a:t>
            </a:r>
            <a:r>
              <a:rPr sz="2000">
                <a:latin typeface="微软雅黑" panose="020B0503020204020204" charset="-122"/>
                <a:ea typeface="微软雅黑" panose="020B0503020204020204" charset="-122"/>
                <a:sym typeface="+mn-ea"/>
              </a:rPr>
              <a:t>，做生意</a:t>
            </a:r>
            <a:r>
              <a:rPr sz="2000" u="sng">
                <a:solidFill>
                  <a:srgbClr val="C00000"/>
                </a:solidFill>
                <a:latin typeface="微软雅黑" panose="020B0503020204020204" charset="-122"/>
                <a:ea typeface="微软雅黑" panose="020B0503020204020204" charset="-122"/>
                <a:sym typeface="+mn-ea"/>
              </a:rPr>
              <a:t>讲信誉</a:t>
            </a:r>
            <a:endParaRPr sz="2000">
              <a:latin typeface="微软雅黑" panose="020B0503020204020204" charset="-122"/>
              <a:ea typeface="微软雅黑" panose="020B0503020204020204" charset="-122"/>
              <a:sym typeface="+mn-ea"/>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八、荷兰、比利时和卢森堡商人的谈判风格、礼仪及禁忌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第三节 我国国际商务谈判的基本原则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四、依法办事的原则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zh-CN" altLang="en-US" sz="2000">
                <a:latin typeface="微软雅黑" panose="020B0503020204020204" charset="-122"/>
                <a:ea typeface="微软雅黑" panose="020B0503020204020204" charset="-122"/>
              </a:rPr>
              <a:t>对外谈判最终签署的各种文件都具有</a:t>
            </a:r>
            <a:r>
              <a:rPr lang="zh-CN" altLang="en-US" sz="2000" b="1" u="sng">
                <a:solidFill>
                  <a:srgbClr val="C00000"/>
                </a:solidFill>
                <a:latin typeface="微软雅黑" panose="020B0503020204020204" charset="-122"/>
                <a:ea typeface="微软雅黑" panose="020B0503020204020204" charset="-122"/>
              </a:rPr>
              <a:t>法律效力</a:t>
            </a:r>
            <a:r>
              <a:rPr lang="zh-CN" altLang="en-US" sz="2000">
                <a:latin typeface="微软雅黑" panose="020B0503020204020204" charset="-122"/>
                <a:ea typeface="微软雅黑" panose="020B0503020204020204" charset="-122"/>
              </a:rPr>
              <a:t>。因此，谈判当事人的发言、特别是书面文字，一定要符合法律的规定和要求。</a:t>
            </a:r>
          </a:p>
        </p:txBody>
      </p:sp>
      <p:sp>
        <p:nvSpPr>
          <p:cNvPr id="3" name="五边形 2"/>
          <p:cNvSpPr/>
          <p:nvPr/>
        </p:nvSpPr>
        <p:spPr>
          <a:xfrm flipH="1">
            <a:off x="3695065" y="13100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3870325" y="13271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（二）荷兰、比利时和卢森堡商人的谈判礼仪及禁忌</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1.应注意要十分</a:t>
            </a:r>
            <a:r>
              <a:rPr sz="2000" u="sng">
                <a:solidFill>
                  <a:srgbClr val="C00000"/>
                </a:solidFill>
                <a:latin typeface="微软雅黑" panose="020B0503020204020204" charset="-122"/>
                <a:ea typeface="微软雅黑" panose="020B0503020204020204" charset="-122"/>
                <a:sym typeface="+mn-ea"/>
              </a:rPr>
              <a:t>尊重对方</a:t>
            </a:r>
            <a:r>
              <a:rPr sz="2000">
                <a:latin typeface="微软雅黑" panose="020B0503020204020204" charset="-122"/>
                <a:ea typeface="微软雅黑" panose="020B0503020204020204" charset="-122"/>
                <a:sym typeface="+mn-ea"/>
              </a:rPr>
              <a:t>，维护其较强的自尊心，</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2.要十分注重</a:t>
            </a:r>
            <a:r>
              <a:rPr sz="2000" u="sng">
                <a:solidFill>
                  <a:srgbClr val="C00000"/>
                </a:solidFill>
                <a:latin typeface="微软雅黑" panose="020B0503020204020204" charset="-122"/>
                <a:ea typeface="微软雅黑" panose="020B0503020204020204" charset="-122"/>
                <a:sym typeface="+mn-ea"/>
              </a:rPr>
              <a:t>礼节和仪表</a:t>
            </a:r>
            <a:r>
              <a:rPr sz="2000">
                <a:latin typeface="微软雅黑" panose="020B0503020204020204" charset="-122"/>
                <a:ea typeface="微软雅黑" panose="020B0503020204020204" charset="-122"/>
                <a:sym typeface="+mn-ea"/>
              </a:rPr>
              <a:t>。比利时人注重地位、外表和服装。</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3.在谈判中要有韧劲，不要轻易退让，但也不应以硬碰硬，而应心平气和地多举</a:t>
            </a:r>
            <a:r>
              <a:rPr sz="2000" u="sng">
                <a:solidFill>
                  <a:srgbClr val="C00000"/>
                </a:solidFill>
                <a:latin typeface="微软雅黑" panose="020B0503020204020204" charset="-122"/>
                <a:ea typeface="微软雅黑" panose="020B0503020204020204" charset="-122"/>
                <a:sym typeface="+mn-ea"/>
              </a:rPr>
              <a:t>有说服力</a:t>
            </a:r>
            <a:r>
              <a:rPr sz="2000">
                <a:latin typeface="微软雅黑" panose="020B0503020204020204" charset="-122"/>
                <a:ea typeface="微软雅黑" panose="020B0503020204020204" charset="-122"/>
                <a:sym typeface="+mn-ea"/>
              </a:rPr>
              <a:t>的事实和讲令人折服的道理，避其锋芒，因势利导，稳扎稳打。</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八、荷兰、比利时和卢森堡商人的谈判风格、礼仪及禁忌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（一）北欧商人的谈判风格</a:t>
            </a:r>
          </a:p>
          <a:p>
            <a:pPr marL="0" lvl="0" indent="0">
              <a:lnSpc>
                <a:spcPct val="200000"/>
              </a:lnSpc>
              <a:spcBef>
                <a:spcPct val="0"/>
              </a:spcBef>
              <a:buNone/>
            </a:pPr>
            <a:r>
              <a:rPr sz="2000">
                <a:latin typeface="微软雅黑" panose="020B0503020204020204" charset="-122"/>
                <a:ea typeface="微软雅黑" panose="020B0503020204020204" charset="-122"/>
                <a:sym typeface="+mn-ea"/>
              </a:rPr>
              <a:t>1.北欧人是</a:t>
            </a:r>
            <a:r>
              <a:rPr sz="2000" u="sng">
                <a:solidFill>
                  <a:srgbClr val="C00000"/>
                </a:solidFill>
                <a:latin typeface="微软雅黑" panose="020B0503020204020204" charset="-122"/>
                <a:ea typeface="微软雅黑" panose="020B0503020204020204" charset="-122"/>
                <a:sym typeface="+mn-ea"/>
              </a:rPr>
              <a:t>务实型</a:t>
            </a:r>
            <a:r>
              <a:rPr sz="2000">
                <a:latin typeface="微软雅黑" panose="020B0503020204020204" charset="-122"/>
                <a:ea typeface="微软雅黑" panose="020B0503020204020204" charset="-122"/>
                <a:sym typeface="+mn-ea"/>
              </a:rPr>
              <a:t>的，工作计划性很强，按部就班，规规矩矩。</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2.在谈判中</a:t>
            </a:r>
            <a:r>
              <a:rPr sz="2000" u="sng">
                <a:solidFill>
                  <a:srgbClr val="C00000"/>
                </a:solidFill>
                <a:latin typeface="微软雅黑" panose="020B0503020204020204" charset="-122"/>
                <a:ea typeface="微软雅黑" panose="020B0503020204020204" charset="-122"/>
                <a:sym typeface="+mn-ea"/>
              </a:rPr>
              <a:t>态度谦恭</a:t>
            </a:r>
            <a:r>
              <a:rPr sz="2000">
                <a:latin typeface="微软雅黑" panose="020B0503020204020204" charset="-122"/>
                <a:ea typeface="微软雅黑" panose="020B0503020204020204" charset="-122"/>
                <a:sym typeface="+mn-ea"/>
              </a:rPr>
              <a:t>，非常讲究文明礼貌，不易激动，善于同外国客商搞好关系。</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3.谈判风格</a:t>
            </a:r>
            <a:r>
              <a:rPr sz="2000" u="sng">
                <a:solidFill>
                  <a:srgbClr val="C00000"/>
                </a:solidFill>
                <a:latin typeface="微软雅黑" panose="020B0503020204020204" charset="-122"/>
                <a:ea typeface="微软雅黑" panose="020B0503020204020204" charset="-122"/>
                <a:sym typeface="+mn-ea"/>
              </a:rPr>
              <a:t>坦诚</a:t>
            </a:r>
            <a:r>
              <a:rPr sz="2000">
                <a:latin typeface="微软雅黑" panose="020B0503020204020204" charset="-122"/>
                <a:ea typeface="微软雅黑" panose="020B0503020204020204" charset="-122"/>
                <a:sym typeface="+mn-ea"/>
              </a:rPr>
              <a:t>，不隐藏自己的观点，善于提出各种建设性方案。</a:t>
            </a:r>
          </a:p>
          <a:p>
            <a:pPr marL="0" lvl="0" indent="0">
              <a:lnSpc>
                <a:spcPct val="200000"/>
              </a:lnSpc>
              <a:spcBef>
                <a:spcPct val="0"/>
              </a:spcBef>
              <a:buNone/>
            </a:pPr>
            <a:r>
              <a:rPr sz="2000">
                <a:latin typeface="微软雅黑" panose="020B0503020204020204" charset="-122"/>
                <a:ea typeface="微软雅黑" panose="020B0503020204020204" charset="-122"/>
                <a:sym typeface="+mn-ea"/>
              </a:rPr>
              <a:t>4.北欧人为保证其竞争力，总是</a:t>
            </a:r>
            <a:r>
              <a:rPr sz="2000" u="sng">
                <a:solidFill>
                  <a:srgbClr val="C00000"/>
                </a:solidFill>
                <a:latin typeface="微软雅黑" panose="020B0503020204020204" charset="-122"/>
                <a:ea typeface="微软雅黑" panose="020B0503020204020204" charset="-122"/>
                <a:sym typeface="+mn-ea"/>
              </a:rPr>
              <a:t>大规模地投资于现代技术</a:t>
            </a:r>
            <a:r>
              <a:rPr sz="2000">
                <a:latin typeface="微软雅黑" panose="020B0503020204020204" charset="-122"/>
                <a:ea typeface="微软雅黑" panose="020B0503020204020204" charset="-122"/>
                <a:sym typeface="+mn-ea"/>
              </a:rPr>
              <a:t>。高质量、高附加值。</a:t>
            </a:r>
            <a:r>
              <a:rPr sz="2000" b="1">
                <a:latin typeface="微软雅黑" panose="020B0503020204020204" charset="-122"/>
                <a:ea typeface="微软雅黑" panose="020B0503020204020204" charset="-122"/>
                <a:sym typeface="+mn-ea"/>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十、北欧商人的谈判风格、礼仪及禁忌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sym typeface="+mn-ea"/>
              </a:rPr>
              <a:t>（二）北欧商人的礼仪及禁忌</a:t>
            </a:r>
          </a:p>
          <a:p>
            <a:pPr marL="0" lvl="0" indent="0">
              <a:lnSpc>
                <a:spcPct val="200000"/>
              </a:lnSpc>
              <a:spcBef>
                <a:spcPct val="0"/>
              </a:spcBef>
              <a:buNone/>
            </a:pPr>
            <a:r>
              <a:rPr sz="2000" b="1">
                <a:latin typeface="微软雅黑" panose="020B0503020204020204" charset="-122"/>
                <a:ea typeface="微软雅黑" panose="020B0503020204020204" charset="-122"/>
                <a:sym typeface="+mn-ea"/>
              </a:rPr>
              <a:t>    </a:t>
            </a:r>
            <a:r>
              <a:rPr sz="2000">
                <a:latin typeface="微软雅黑" panose="020B0503020204020204" charset="-122"/>
                <a:ea typeface="微软雅黑" panose="020B0503020204020204" charset="-122"/>
                <a:sym typeface="+mn-ea"/>
              </a:rPr>
              <a:t>1.应考虑如何与其配合。</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2.讲究礼貌，在与外国人交往中也</a:t>
            </a:r>
            <a:r>
              <a:rPr sz="2000" u="sng">
                <a:solidFill>
                  <a:srgbClr val="C00000"/>
                </a:solidFill>
                <a:latin typeface="微软雅黑" panose="020B0503020204020204" charset="-122"/>
                <a:ea typeface="微软雅黑" panose="020B0503020204020204" charset="-122"/>
                <a:sym typeface="+mn-ea"/>
              </a:rPr>
              <a:t>最讲礼仪</a:t>
            </a:r>
            <a:r>
              <a:rPr sz="2000">
                <a:latin typeface="微软雅黑" panose="020B0503020204020204" charset="-122"/>
                <a:ea typeface="微软雅黑" panose="020B0503020204020204" charset="-122"/>
                <a:sym typeface="+mn-ea"/>
              </a:rPr>
              <a:t>。</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3.</a:t>
            </a:r>
            <a:r>
              <a:rPr sz="2000" u="sng">
                <a:solidFill>
                  <a:srgbClr val="C00000"/>
                </a:solidFill>
                <a:latin typeface="微软雅黑" panose="020B0503020204020204" charset="-122"/>
                <a:ea typeface="微软雅黑" panose="020B0503020204020204" charset="-122"/>
                <a:sym typeface="+mn-ea"/>
              </a:rPr>
              <a:t>不喜欢无休止的讨价还价</a:t>
            </a:r>
            <a:r>
              <a:rPr sz="2000">
                <a:latin typeface="微软雅黑" panose="020B0503020204020204" charset="-122"/>
                <a:ea typeface="微软雅黑" panose="020B0503020204020204" charset="-122"/>
                <a:sym typeface="+mn-ea"/>
              </a:rPr>
              <a:t>，他们希望对方的公司在市场上是优秀的</a:t>
            </a:r>
            <a:endParaRPr sz="2000" u="sng">
              <a:solidFill>
                <a:srgbClr val="C00000"/>
              </a:solidFill>
              <a:latin typeface="微软雅黑" panose="020B0503020204020204" charset="-122"/>
              <a:ea typeface="微软雅黑" panose="020B0503020204020204" charset="-122"/>
              <a:sym typeface="+mn-ea"/>
            </a:endParaRPr>
          </a:p>
          <a:p>
            <a:pPr marL="0" lvl="0" indent="0">
              <a:lnSpc>
                <a:spcPct val="200000"/>
              </a:lnSpc>
              <a:spcBef>
                <a:spcPct val="0"/>
              </a:spcBef>
              <a:buNone/>
            </a:pPr>
            <a:r>
              <a:rPr sz="2000">
                <a:latin typeface="微软雅黑" panose="020B0503020204020204" charset="-122"/>
                <a:ea typeface="微软雅黑" panose="020B0503020204020204" charset="-122"/>
                <a:sym typeface="+mn-ea"/>
              </a:rPr>
              <a:t>    4.在北欧，</a:t>
            </a:r>
            <a:r>
              <a:rPr sz="2000" b="1" u="sng">
                <a:solidFill>
                  <a:srgbClr val="C00000"/>
                </a:solidFill>
                <a:latin typeface="微软雅黑" panose="020B0503020204020204" charset="-122"/>
                <a:ea typeface="微软雅黑" panose="020B0503020204020204" charset="-122"/>
                <a:sym typeface="+mn-ea"/>
              </a:rPr>
              <a:t>代理商</a:t>
            </a:r>
            <a:r>
              <a:rPr sz="2000">
                <a:latin typeface="微软雅黑" panose="020B0503020204020204" charset="-122"/>
                <a:ea typeface="微软雅黑" panose="020B0503020204020204" charset="-122"/>
                <a:sym typeface="+mn-ea"/>
              </a:rPr>
              <a:t>的地位很高，必须时刻牢记这些代理商和中间商。</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5.北欧人较为</a:t>
            </a:r>
            <a:r>
              <a:rPr sz="2000" u="sng">
                <a:solidFill>
                  <a:srgbClr val="C00000"/>
                </a:solidFill>
                <a:latin typeface="微软雅黑" panose="020B0503020204020204" charset="-122"/>
                <a:ea typeface="微软雅黑" panose="020B0503020204020204" charset="-122"/>
                <a:sym typeface="+mn-ea"/>
              </a:rPr>
              <a:t>朴实</a:t>
            </a:r>
            <a:r>
              <a:rPr sz="2000">
                <a:latin typeface="微软雅黑" panose="020B0503020204020204" charset="-122"/>
                <a:ea typeface="微软雅黑" panose="020B0503020204020204" charset="-122"/>
                <a:sym typeface="+mn-ea"/>
              </a:rPr>
              <a:t>，工作之余的交际较少。</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6.北欧人普遍</a:t>
            </a:r>
            <a:r>
              <a:rPr sz="2000" u="sng">
                <a:solidFill>
                  <a:srgbClr val="C00000"/>
                </a:solidFill>
                <a:latin typeface="微软雅黑" panose="020B0503020204020204" charset="-122"/>
                <a:ea typeface="微软雅黑" panose="020B0503020204020204" charset="-122"/>
                <a:sym typeface="+mn-ea"/>
              </a:rPr>
              <a:t>喜欢饮酒</a:t>
            </a:r>
            <a:r>
              <a:rPr sz="2000">
                <a:latin typeface="微软雅黑" panose="020B0503020204020204" charset="-122"/>
                <a:ea typeface="微软雅黑" panose="020B0503020204020204" charset="-122"/>
                <a:sym typeface="+mn-ea"/>
              </a:rPr>
              <a:t>，为了公众利益，北欧国家都制定了严厉的饮酒法。</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7.北欧人特别是瑞典人在商业交际中往往</a:t>
            </a:r>
            <a:r>
              <a:rPr sz="2000" u="sng">
                <a:solidFill>
                  <a:srgbClr val="C00000"/>
                </a:solidFill>
                <a:latin typeface="微软雅黑" panose="020B0503020204020204" charset="-122"/>
                <a:ea typeface="微软雅黑" panose="020B0503020204020204" charset="-122"/>
                <a:sym typeface="+mn-ea"/>
              </a:rPr>
              <a:t>不太准时</a:t>
            </a:r>
            <a:r>
              <a:rPr sz="2000">
                <a:latin typeface="微软雅黑" panose="020B0503020204020204" charset="-122"/>
                <a:ea typeface="微软雅黑" panose="020B0503020204020204" charset="-122"/>
                <a:sym typeface="+mn-ea"/>
              </a:rPr>
              <a:t>,不要太计较</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十、北欧商人的谈判风格、礼仪及禁忌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sym typeface="+mn-ea"/>
              </a:rPr>
              <a:t>1.一般显得</a:t>
            </a:r>
            <a:r>
              <a:rPr sz="2000" u="sng">
                <a:solidFill>
                  <a:srgbClr val="C00000"/>
                </a:solidFill>
                <a:latin typeface="微软雅黑" panose="020B0503020204020204" charset="-122"/>
                <a:ea typeface="微软雅黑" panose="020B0503020204020204" charset="-122"/>
                <a:sym typeface="+mn-ea"/>
              </a:rPr>
              <a:t>谨慎敏感</a:t>
            </a:r>
            <a:r>
              <a:rPr sz="2000">
                <a:latin typeface="微软雅黑" panose="020B0503020204020204" charset="-122"/>
                <a:ea typeface="微软雅黑" panose="020B0503020204020204" charset="-122"/>
                <a:sym typeface="+mn-ea"/>
              </a:rPr>
              <a:t>，相对</a:t>
            </a:r>
            <a:r>
              <a:rPr sz="2000" u="sng">
                <a:solidFill>
                  <a:srgbClr val="C00000"/>
                </a:solidFill>
                <a:latin typeface="微软雅黑" panose="020B0503020204020204" charset="-122"/>
                <a:ea typeface="微软雅黑" panose="020B0503020204020204" charset="-122"/>
                <a:sym typeface="+mn-ea"/>
              </a:rPr>
              <a:t>缺乏信任感</a:t>
            </a:r>
            <a:r>
              <a:rPr sz="2000">
                <a:latin typeface="微软雅黑" panose="020B0503020204020204" charset="-122"/>
                <a:ea typeface="微软雅黑" panose="020B0503020204020204" charset="-122"/>
                <a:sym typeface="+mn-ea"/>
              </a:rPr>
              <a:t>，缺乏灵活性。</a:t>
            </a:r>
          </a:p>
          <a:p>
            <a:pPr marL="0" lvl="0" indent="0">
              <a:lnSpc>
                <a:spcPct val="200000"/>
              </a:lnSpc>
              <a:spcBef>
                <a:spcPct val="0"/>
              </a:spcBef>
              <a:buNone/>
            </a:pPr>
            <a:r>
              <a:rPr sz="2000">
                <a:latin typeface="微软雅黑" panose="020B0503020204020204" charset="-122"/>
                <a:ea typeface="微软雅黑" panose="020B0503020204020204" charset="-122"/>
                <a:sym typeface="+mn-ea"/>
              </a:rPr>
              <a:t>2.办事断断续续，</a:t>
            </a:r>
            <a:r>
              <a:rPr sz="2000" u="sng">
                <a:solidFill>
                  <a:srgbClr val="C00000"/>
                </a:solidFill>
                <a:latin typeface="微软雅黑" panose="020B0503020204020204" charset="-122"/>
                <a:ea typeface="微软雅黑" panose="020B0503020204020204" charset="-122"/>
                <a:sym typeface="+mn-ea"/>
              </a:rPr>
              <a:t>效率较低</a:t>
            </a:r>
            <a:r>
              <a:rPr sz="2000">
                <a:latin typeface="微软雅黑" panose="020B0503020204020204" charset="-122"/>
                <a:ea typeface="微软雅黑" panose="020B0503020204020204" charset="-122"/>
                <a:sym typeface="+mn-ea"/>
              </a:rPr>
              <a:t>。</a:t>
            </a:r>
          </a:p>
          <a:p>
            <a:pPr marL="0" lvl="0" indent="0">
              <a:lnSpc>
                <a:spcPct val="200000"/>
              </a:lnSpc>
              <a:spcBef>
                <a:spcPct val="0"/>
              </a:spcBef>
              <a:buNone/>
            </a:pPr>
            <a:r>
              <a:rPr sz="2000">
                <a:latin typeface="微软雅黑" panose="020B0503020204020204" charset="-122"/>
                <a:ea typeface="微软雅黑" panose="020B0503020204020204" charset="-122"/>
                <a:sym typeface="+mn-ea"/>
              </a:rPr>
              <a:t>3.虽有拖拉作风，在</a:t>
            </a:r>
            <a:r>
              <a:rPr sz="2000" u="sng">
                <a:solidFill>
                  <a:srgbClr val="C00000"/>
                </a:solidFill>
                <a:latin typeface="微软雅黑" panose="020B0503020204020204" charset="-122"/>
                <a:ea typeface="微软雅黑" panose="020B0503020204020204" charset="-122"/>
                <a:sym typeface="+mn-ea"/>
              </a:rPr>
              <a:t>谈判桌前显得非常精明</a:t>
            </a:r>
            <a:r>
              <a:rPr sz="2000">
                <a:latin typeface="微软雅黑" panose="020B0503020204020204" charset="-122"/>
                <a:ea typeface="微软雅黑" panose="020B0503020204020204" charset="-122"/>
                <a:sym typeface="+mn-ea"/>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十一、俄罗斯商人的谈判风格、礼仪及禁忌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sym typeface="+mn-ea"/>
              </a:rPr>
              <a:t>注意：1.慎重考虑以降低风险，保护自己。</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2.注意利益均衡，讲求实效。</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3.注意多谈俄罗斯文化艺术，能带来友善氛围。</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4.重视谈判仪表和言行举止</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5.忌讳黄色的礼品和手套，</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6.忌讳用左手握手和传递东西。</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7.初次见面时，不要过问生活细节，尤其忌讳问女人的年龄。</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十一、俄罗斯商人的谈判风格、礼仪及禁忌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64933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第三节  欧洲商人的谈判风格、礼仪与禁忌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690245" y="1729105"/>
            <a:ext cx="10782935"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sym typeface="+mn-ea"/>
              </a:rPr>
              <a:t>注意：1.</a:t>
            </a:r>
            <a:r>
              <a:rPr sz="2000" u="sng">
                <a:solidFill>
                  <a:srgbClr val="C00000"/>
                </a:solidFill>
                <a:latin typeface="微软雅黑" panose="020B0503020204020204" charset="-122"/>
                <a:ea typeface="微软雅黑" panose="020B0503020204020204" charset="-122"/>
                <a:sym typeface="+mn-ea"/>
              </a:rPr>
              <a:t>慎重考虑</a:t>
            </a:r>
            <a:r>
              <a:rPr sz="2000">
                <a:latin typeface="微软雅黑" panose="020B0503020204020204" charset="-122"/>
                <a:ea typeface="微软雅黑" panose="020B0503020204020204" charset="-122"/>
                <a:sym typeface="+mn-ea"/>
              </a:rPr>
              <a:t>以</a:t>
            </a:r>
            <a:r>
              <a:rPr sz="2000" u="sng">
                <a:solidFill>
                  <a:srgbClr val="C00000"/>
                </a:solidFill>
                <a:latin typeface="微软雅黑" panose="020B0503020204020204" charset="-122"/>
                <a:ea typeface="微软雅黑" panose="020B0503020204020204" charset="-122"/>
                <a:sym typeface="+mn-ea"/>
              </a:rPr>
              <a:t>降低风险</a:t>
            </a:r>
            <a:r>
              <a:rPr sz="2000">
                <a:latin typeface="微软雅黑" panose="020B0503020204020204" charset="-122"/>
                <a:ea typeface="微软雅黑" panose="020B0503020204020204" charset="-122"/>
                <a:sym typeface="+mn-ea"/>
              </a:rPr>
              <a:t>，保护自己。</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2.注意利益均衡，讲求</a:t>
            </a:r>
            <a:r>
              <a:rPr sz="2000" u="sng">
                <a:solidFill>
                  <a:srgbClr val="C00000"/>
                </a:solidFill>
                <a:latin typeface="微软雅黑" panose="020B0503020204020204" charset="-122"/>
                <a:ea typeface="微软雅黑" panose="020B0503020204020204" charset="-122"/>
                <a:sym typeface="+mn-ea"/>
              </a:rPr>
              <a:t>实效</a:t>
            </a:r>
            <a:r>
              <a:rPr sz="2000">
                <a:latin typeface="微软雅黑" panose="020B0503020204020204" charset="-122"/>
                <a:ea typeface="微软雅黑" panose="020B0503020204020204" charset="-122"/>
                <a:sym typeface="+mn-ea"/>
              </a:rPr>
              <a:t>。</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3.注意多谈俄罗斯</a:t>
            </a:r>
            <a:r>
              <a:rPr sz="2000" b="1" u="sng">
                <a:solidFill>
                  <a:srgbClr val="C00000"/>
                </a:solidFill>
                <a:latin typeface="微软雅黑" panose="020B0503020204020204" charset="-122"/>
                <a:ea typeface="微软雅黑" panose="020B0503020204020204" charset="-122"/>
                <a:sym typeface="+mn-ea"/>
              </a:rPr>
              <a:t>文化艺术</a:t>
            </a:r>
            <a:r>
              <a:rPr sz="2000">
                <a:latin typeface="微软雅黑" panose="020B0503020204020204" charset="-122"/>
                <a:ea typeface="微软雅黑" panose="020B0503020204020204" charset="-122"/>
                <a:sym typeface="+mn-ea"/>
              </a:rPr>
              <a:t>，能带来友善氛围。</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4.重视谈判仪表和言行举止</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5.</a:t>
            </a:r>
            <a:r>
              <a:rPr sz="2000" b="1" u="sng">
                <a:solidFill>
                  <a:srgbClr val="C00000"/>
                </a:solidFill>
                <a:latin typeface="微软雅黑" panose="020B0503020204020204" charset="-122"/>
                <a:ea typeface="微软雅黑" panose="020B0503020204020204" charset="-122"/>
                <a:sym typeface="+mn-ea"/>
              </a:rPr>
              <a:t>忌讳黄色</a:t>
            </a:r>
            <a:r>
              <a:rPr sz="2000">
                <a:latin typeface="微软雅黑" panose="020B0503020204020204" charset="-122"/>
                <a:ea typeface="微软雅黑" panose="020B0503020204020204" charset="-122"/>
                <a:sym typeface="+mn-ea"/>
              </a:rPr>
              <a:t>的礼品和手套</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6.忌讳用</a:t>
            </a:r>
            <a:r>
              <a:rPr sz="2000" b="1" u="sng">
                <a:solidFill>
                  <a:srgbClr val="C00000"/>
                </a:solidFill>
                <a:latin typeface="微软雅黑" panose="020B0503020204020204" charset="-122"/>
                <a:ea typeface="微软雅黑" panose="020B0503020204020204" charset="-122"/>
                <a:sym typeface="+mn-ea"/>
              </a:rPr>
              <a:t>左手</a:t>
            </a:r>
            <a:r>
              <a:rPr sz="2000">
                <a:latin typeface="微软雅黑" panose="020B0503020204020204" charset="-122"/>
                <a:ea typeface="微软雅黑" panose="020B0503020204020204" charset="-122"/>
                <a:sym typeface="+mn-ea"/>
              </a:rPr>
              <a:t>握手和传递东西。</a:t>
            </a:r>
          </a:p>
          <a:p>
            <a:pPr marL="0" lvl="0" indent="0">
              <a:lnSpc>
                <a:spcPct val="200000"/>
              </a:lnSpc>
              <a:spcBef>
                <a:spcPct val="0"/>
              </a:spcBef>
              <a:buNone/>
            </a:pPr>
            <a:r>
              <a:rPr sz="2000">
                <a:latin typeface="微软雅黑" panose="020B0503020204020204" charset="-122"/>
                <a:ea typeface="微软雅黑" panose="020B0503020204020204" charset="-122"/>
                <a:sym typeface="+mn-ea"/>
              </a:rPr>
              <a:t>          7.初次见面时，不要过问生活细节，尤其忌讳问女人的年龄。</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十一、俄罗斯商人的谈判风格、礼仪及禁忌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632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第六章  文化差异对国际商务谈判的影响</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clrChange>
              <a:clrFrom>
                <a:srgbClr val="FFFFFF">
                  <a:alpha val="100000"/>
                </a:srgbClr>
              </a:clrFrom>
              <a:clrTo>
                <a:srgbClr val="FFFFFF">
                  <a:alpha val="100000"/>
                  <a:alpha val="0"/>
                </a:srgbClr>
              </a:clrTo>
            </a:clrChange>
            <a:lum bright="-12000"/>
          </a:blip>
          <a:stretch>
            <a:fillRect/>
          </a:stretch>
        </p:blipFill>
        <p:spPr>
          <a:xfrm>
            <a:off x="1036955" y="1915795"/>
            <a:ext cx="10067290" cy="3296285"/>
          </a:xfrm>
          <a:prstGeom prst="rect">
            <a:avLst/>
          </a:prstGeom>
        </p:spPr>
      </p:pic>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17435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第四节  亚洲商人的谈判风格、礼仪与禁忌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（一）日本商人的谈判风格</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1.讲究</a:t>
            </a:r>
            <a:r>
              <a:rPr lang="en-US" altLang="zh-CN" sz="2000" u="sng">
                <a:solidFill>
                  <a:srgbClr val="C00000"/>
                </a:solidFill>
                <a:latin typeface="微软雅黑" panose="020B0503020204020204" charset="-122"/>
                <a:ea typeface="微软雅黑" panose="020B0503020204020204" charset="-122"/>
              </a:rPr>
              <a:t>礼仪</a:t>
            </a:r>
            <a:r>
              <a:rPr lang="en-US" altLang="zh-CN" sz="2000">
                <a:latin typeface="微软雅黑" panose="020B0503020204020204" charset="-122"/>
                <a:ea typeface="微软雅黑" panose="020B0503020204020204" charset="-122"/>
              </a:rPr>
              <a:t>，注重人际关系；</a:t>
            </a:r>
            <a:r>
              <a:rPr lang="en-US" altLang="zh-CN" sz="2000" b="1" u="sng">
                <a:solidFill>
                  <a:srgbClr val="C00000"/>
                </a:solidFill>
                <a:latin typeface="微软雅黑" panose="020B0503020204020204" charset="-122"/>
                <a:ea typeface="微软雅黑" panose="020B0503020204020204" charset="-122"/>
              </a:rPr>
              <a:t>等级观念强</a:t>
            </a:r>
            <a:r>
              <a:rPr lang="en-US" altLang="zh-CN" sz="2000">
                <a:latin typeface="微软雅黑" panose="020B0503020204020204" charset="-122"/>
                <a:ea typeface="微软雅黑" panose="020B0503020204020204" charset="-122"/>
              </a:rPr>
              <a:t>，性格内向，不轻信人</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2.工作态度认真、慎重，办事有耐心</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3.精明自信，进取心强，勤奋刻苦</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4.</a:t>
            </a:r>
            <a:r>
              <a:rPr lang="en-US" altLang="zh-CN" sz="2000" u="sng">
                <a:solidFill>
                  <a:srgbClr val="C00000"/>
                </a:solidFill>
                <a:latin typeface="微软雅黑" panose="020B0503020204020204" charset="-122"/>
                <a:ea typeface="微软雅黑" panose="020B0503020204020204" charset="-122"/>
              </a:rPr>
              <a:t>计划性强</a:t>
            </a:r>
            <a:r>
              <a:rPr lang="en-US" altLang="zh-CN" sz="2000">
                <a:latin typeface="微软雅黑" panose="020B0503020204020204" charset="-122"/>
                <a:ea typeface="微软雅黑" panose="020B0503020204020204" charset="-122"/>
              </a:rPr>
              <a:t>，注重长远利益</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5.日本商人可谓</a:t>
            </a:r>
            <a:r>
              <a:rPr lang="en-US" altLang="zh-CN" sz="2000" b="1" u="sng">
                <a:solidFill>
                  <a:srgbClr val="C00000"/>
                </a:solidFill>
                <a:latin typeface="微软雅黑" panose="020B0503020204020204" charset="-122"/>
                <a:ea typeface="微软雅黑" panose="020B0503020204020204" charset="-122"/>
              </a:rPr>
              <a:t>人际关系的专家</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6.日本商人的</a:t>
            </a:r>
            <a:r>
              <a:rPr lang="en-US" altLang="zh-CN" sz="2000" b="1" u="sng">
                <a:solidFill>
                  <a:srgbClr val="C00000"/>
                </a:solidFill>
                <a:latin typeface="微软雅黑" panose="020B0503020204020204" charset="-122"/>
                <a:ea typeface="微软雅黑" panose="020B0503020204020204" charset="-122"/>
              </a:rPr>
              <a:t>团队精神或集团意识在世界上是首屈一指</a:t>
            </a:r>
            <a:r>
              <a:rPr lang="en-US" altLang="zh-CN" sz="2000">
                <a:latin typeface="微软雅黑" panose="020B0503020204020204" charset="-122"/>
                <a:ea typeface="微软雅黑" panose="020B0503020204020204" charset="-122"/>
              </a:rPr>
              <a:t>的</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7.</a:t>
            </a:r>
            <a:r>
              <a:rPr lang="en-US" altLang="zh-CN" sz="2000" u="sng">
                <a:solidFill>
                  <a:srgbClr val="C00000"/>
                </a:solidFill>
                <a:latin typeface="微软雅黑" panose="020B0503020204020204" charset="-122"/>
                <a:ea typeface="微软雅黑" panose="020B0503020204020204" charset="-122"/>
              </a:rPr>
              <a:t>深藏不露</a:t>
            </a:r>
            <a:r>
              <a:rPr lang="en-US" altLang="zh-CN" sz="2000">
                <a:latin typeface="微软雅黑" panose="020B0503020204020204" charset="-122"/>
                <a:ea typeface="微软雅黑" panose="020B0503020204020204" charset="-122"/>
              </a:rPr>
              <a:t>，固执坚毅</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一、日本商人的谈判风格、礼仪及禁忌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17435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第四节  亚洲商人的谈判风格、礼仪与禁忌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（二）日本商人的谈判礼仪及禁忌</a:t>
            </a:r>
          </a:p>
          <a:p>
            <a:pPr marL="0" lvl="0" indent="0">
              <a:lnSpc>
                <a:spcPct val="200000"/>
              </a:lnSpc>
              <a:spcBef>
                <a:spcPct val="0"/>
              </a:spcBef>
              <a:buNone/>
            </a:pPr>
            <a:r>
              <a:rPr lang="en-US" altLang="zh-CN" sz="2000" b="1">
                <a:latin typeface="微软雅黑" panose="020B0503020204020204" charset="-122"/>
                <a:ea typeface="微软雅黑" panose="020B0503020204020204" charset="-122"/>
              </a:rPr>
              <a:t>礼仪</a:t>
            </a:r>
            <a:r>
              <a:rPr lang="en-US" altLang="zh-CN" sz="2000">
                <a:latin typeface="微软雅黑" panose="020B0503020204020204" charset="-122"/>
                <a:ea typeface="微软雅黑" panose="020B0503020204020204" charset="-122"/>
              </a:rPr>
              <a:t>：1.讲究</a:t>
            </a:r>
            <a:r>
              <a:rPr lang="en-US" altLang="zh-CN" sz="2000" u="sng">
                <a:solidFill>
                  <a:srgbClr val="C00000"/>
                </a:solidFill>
                <a:latin typeface="微软雅黑" panose="020B0503020204020204" charset="-122"/>
                <a:ea typeface="微软雅黑" panose="020B0503020204020204" charset="-122"/>
              </a:rPr>
              <a:t>礼仪</a:t>
            </a:r>
            <a:r>
              <a:rPr lang="en-US" altLang="zh-CN" sz="2000">
                <a:latin typeface="微软雅黑" panose="020B0503020204020204" charset="-122"/>
                <a:ea typeface="微软雅黑" panose="020B0503020204020204" charset="-122"/>
              </a:rPr>
              <a:t>，常有送礼的习惯，讲究</a:t>
            </a:r>
            <a:r>
              <a:rPr lang="en-US" altLang="zh-CN" sz="2000" u="sng">
                <a:solidFill>
                  <a:srgbClr val="C00000"/>
                </a:solidFill>
                <a:latin typeface="微软雅黑" panose="020B0503020204020204" charset="-122"/>
                <a:ea typeface="微软雅黑" panose="020B0503020204020204" charset="-122"/>
              </a:rPr>
              <a:t>尊卑有序</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2.日本人</a:t>
            </a:r>
            <a:r>
              <a:rPr lang="en-US" altLang="zh-CN" sz="2000" u="sng">
                <a:solidFill>
                  <a:srgbClr val="C00000"/>
                </a:solidFill>
                <a:latin typeface="微软雅黑" panose="020B0503020204020204" charset="-122"/>
                <a:ea typeface="微软雅黑" panose="020B0503020204020204" charset="-122"/>
              </a:rPr>
              <a:t>重视交换名片</a:t>
            </a:r>
            <a:r>
              <a:rPr lang="en-US" altLang="zh-CN" sz="2000">
                <a:latin typeface="微软雅黑" panose="020B0503020204020204" charset="-122"/>
                <a:ea typeface="微软雅黑" panose="020B0503020204020204" charset="-122"/>
              </a:rPr>
              <a:t>，要一一交换。</a:t>
            </a:r>
          </a:p>
          <a:p>
            <a:pPr marL="0" lvl="0" indent="0">
              <a:lnSpc>
                <a:spcPct val="200000"/>
              </a:lnSpc>
              <a:spcBef>
                <a:spcPct val="0"/>
              </a:spcBef>
              <a:buNone/>
            </a:pPr>
            <a:r>
              <a:rPr lang="en-US" altLang="zh-CN" sz="2000" b="1">
                <a:latin typeface="微软雅黑" panose="020B0503020204020204" charset="-122"/>
                <a:ea typeface="微软雅黑" panose="020B0503020204020204" charset="-122"/>
              </a:rPr>
              <a:t>忌讳</a:t>
            </a:r>
            <a:r>
              <a:rPr lang="en-US" altLang="zh-CN" sz="2000">
                <a:latin typeface="微软雅黑" panose="020B0503020204020204" charset="-122"/>
                <a:ea typeface="微软雅黑" panose="020B0503020204020204" charset="-122"/>
              </a:rPr>
              <a:t>：1.谈判过程中</a:t>
            </a:r>
            <a:r>
              <a:rPr lang="en-US" altLang="zh-CN" sz="2000" u="sng">
                <a:solidFill>
                  <a:srgbClr val="C00000"/>
                </a:solidFill>
                <a:latin typeface="微软雅黑" panose="020B0503020204020204" charset="-122"/>
                <a:ea typeface="微软雅黑" panose="020B0503020204020204" charset="-122"/>
              </a:rPr>
              <a:t>随意增加人数</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2.忌讳代表团中用律师、会计师和其他</a:t>
            </a:r>
            <a:r>
              <a:rPr lang="en-US" altLang="zh-CN" sz="2000" u="sng">
                <a:solidFill>
                  <a:srgbClr val="C00000"/>
                </a:solidFill>
                <a:latin typeface="微软雅黑" panose="020B0503020204020204" charset="-122"/>
                <a:ea typeface="微软雅黑" panose="020B0503020204020204" charset="-122"/>
              </a:rPr>
              <a:t>职业顾问</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3.对</a:t>
            </a:r>
            <a:r>
              <a:rPr lang="en-US" altLang="zh-CN" sz="2000" u="sng">
                <a:solidFill>
                  <a:srgbClr val="C00000"/>
                </a:solidFill>
                <a:latin typeface="微软雅黑" panose="020B0503020204020204" charset="-122"/>
                <a:ea typeface="微软雅黑" panose="020B0503020204020204" charset="-122"/>
              </a:rPr>
              <a:t>“以礼求让，以情求利”</a:t>
            </a:r>
            <a:r>
              <a:rPr lang="en-US" altLang="zh-CN" sz="2000">
                <a:latin typeface="微软雅黑" panose="020B0503020204020204" charset="-122"/>
                <a:ea typeface="微软雅黑" panose="020B0503020204020204" charset="-122"/>
              </a:rPr>
              <a:t>的习惯要胸有成竹，熟谙应付之法</a:t>
            </a:r>
            <a:r>
              <a:rPr lang="zh-CN" altLang="en-US" sz="2000">
                <a:latin typeface="微软雅黑" panose="020B0503020204020204" charset="-122"/>
                <a:ea typeface="微软雅黑" panose="020B0503020204020204" charset="-122"/>
              </a:rPr>
              <a:t>。</a:t>
            </a:r>
            <a:endParaRPr lang="zh-CN" altLang="en-US" sz="2000" u="sng">
              <a:solidFill>
                <a:srgbClr val="C00000"/>
              </a:solidFill>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          4.</a:t>
            </a:r>
            <a:r>
              <a:rPr lang="en-US" altLang="zh-CN" sz="2000" u="sng">
                <a:solidFill>
                  <a:srgbClr val="C00000"/>
                </a:solidFill>
                <a:latin typeface="微软雅黑" panose="020B0503020204020204" charset="-122"/>
                <a:ea typeface="微软雅黑" panose="020B0503020204020204" charset="-122"/>
              </a:rPr>
              <a:t>不喜欢别人报价高</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5.不要</a:t>
            </a:r>
            <a:r>
              <a:rPr lang="en-US" altLang="zh-CN" sz="2000" u="sng">
                <a:solidFill>
                  <a:srgbClr val="C00000"/>
                </a:solidFill>
                <a:latin typeface="微软雅黑" panose="020B0503020204020204" charset="-122"/>
                <a:ea typeface="微软雅黑" panose="020B0503020204020204" charset="-122"/>
              </a:rPr>
              <a:t>当面和公开批评</a:t>
            </a:r>
            <a:r>
              <a:rPr lang="en-US" altLang="zh-CN" sz="2000">
                <a:latin typeface="微软雅黑" panose="020B0503020204020204" charset="-122"/>
                <a:ea typeface="微软雅黑" panose="020B0503020204020204" charset="-122"/>
              </a:rPr>
              <a:t>日本人。</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一、日本商人的谈判风格、礼仪及禁忌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以下选项中属于日本商人谈判风格的有（ ） </a:t>
            </a:r>
          </a:p>
          <a:p>
            <a:pPr marL="0" lvl="0" indent="0">
              <a:lnSpc>
                <a:spcPct val="200000"/>
              </a:lnSpc>
              <a:spcBef>
                <a:spcPct val="0"/>
              </a:spcBef>
              <a:buNone/>
            </a:pPr>
            <a:r>
              <a:rPr sz="2000">
                <a:latin typeface="微软雅黑" panose="020B0503020204020204" charset="-122"/>
                <a:ea typeface="微软雅黑" panose="020B0503020204020204" charset="-122"/>
              </a:rPr>
              <a:t>A.讲究礼仪    </a:t>
            </a:r>
          </a:p>
          <a:p>
            <a:pPr marL="0" lvl="0" indent="0">
              <a:lnSpc>
                <a:spcPct val="200000"/>
              </a:lnSpc>
              <a:spcBef>
                <a:spcPct val="0"/>
              </a:spcBef>
              <a:buNone/>
            </a:pPr>
            <a:r>
              <a:rPr sz="2000">
                <a:latin typeface="微软雅黑" panose="020B0503020204020204" charset="-122"/>
                <a:ea typeface="微软雅黑" panose="020B0503020204020204" charset="-122"/>
              </a:rPr>
              <a:t>B.注重人际关系 </a:t>
            </a:r>
          </a:p>
          <a:p>
            <a:pPr marL="0" lvl="0" indent="0">
              <a:lnSpc>
                <a:spcPct val="200000"/>
              </a:lnSpc>
              <a:spcBef>
                <a:spcPct val="0"/>
              </a:spcBef>
              <a:buNone/>
            </a:pPr>
            <a:r>
              <a:rPr sz="2000">
                <a:latin typeface="微软雅黑" panose="020B0503020204020204" charset="-122"/>
                <a:ea typeface="微软雅黑" panose="020B0503020204020204" charset="-122"/>
              </a:rPr>
              <a:t>C.等级观念强  </a:t>
            </a:r>
          </a:p>
          <a:p>
            <a:pPr marL="0" lvl="0" indent="0">
              <a:lnSpc>
                <a:spcPct val="200000"/>
              </a:lnSpc>
              <a:spcBef>
                <a:spcPct val="0"/>
              </a:spcBef>
              <a:buNone/>
            </a:pPr>
            <a:r>
              <a:rPr sz="2000">
                <a:latin typeface="微软雅黑" panose="020B0503020204020204" charset="-122"/>
                <a:ea typeface="微软雅黑" panose="020B0503020204020204" charset="-122"/>
              </a:rPr>
              <a:t>D.精明自信      </a:t>
            </a:r>
          </a:p>
          <a:p>
            <a:pPr marL="0" lvl="0" indent="0">
              <a:lnSpc>
                <a:spcPct val="200000"/>
              </a:lnSpc>
              <a:spcBef>
                <a:spcPct val="0"/>
              </a:spcBef>
              <a:buNone/>
            </a:pPr>
            <a:r>
              <a:rPr sz="2000">
                <a:latin typeface="微软雅黑" panose="020B0503020204020204" charset="-122"/>
                <a:ea typeface="微软雅黑" panose="020B0503020204020204" charset="-122"/>
              </a:rPr>
              <a:t>E.勤奋刻苦</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“重合同、守信用”集中体现了国际商务谈判中的（  )</a:t>
            </a:r>
          </a:p>
          <a:p>
            <a:pPr marL="0" lvl="0" indent="0">
              <a:lnSpc>
                <a:spcPct val="200000"/>
              </a:lnSpc>
              <a:spcBef>
                <a:spcPct val="0"/>
              </a:spcBef>
              <a:buNone/>
            </a:pPr>
            <a:r>
              <a:rPr sz="2000">
                <a:latin typeface="微软雅黑" panose="020B0503020204020204" charset="-122"/>
                <a:ea typeface="微软雅黑" panose="020B0503020204020204" charset="-122"/>
              </a:rPr>
              <a:t>A.平等互利原则</a:t>
            </a:r>
          </a:p>
          <a:p>
            <a:pPr marL="0" lvl="0" indent="0">
              <a:lnSpc>
                <a:spcPct val="200000"/>
              </a:lnSpc>
              <a:spcBef>
                <a:spcPct val="0"/>
              </a:spcBef>
              <a:buNone/>
            </a:pPr>
            <a:r>
              <a:rPr sz="2000">
                <a:latin typeface="微软雅黑" panose="020B0503020204020204" charset="-122"/>
                <a:ea typeface="微软雅黑" panose="020B0503020204020204" charset="-122"/>
              </a:rPr>
              <a:t>B.灵活机动原则</a:t>
            </a:r>
          </a:p>
          <a:p>
            <a:pPr marL="0" lvl="0" indent="0">
              <a:lnSpc>
                <a:spcPct val="200000"/>
              </a:lnSpc>
              <a:spcBef>
                <a:spcPct val="0"/>
              </a:spcBef>
              <a:buNone/>
            </a:pPr>
            <a:r>
              <a:rPr sz="2000">
                <a:latin typeface="微软雅黑" panose="020B0503020204020204" charset="-122"/>
                <a:ea typeface="微软雅黑" panose="020B0503020204020204" charset="-122"/>
              </a:rPr>
              <a:t>C.友好协商原则</a:t>
            </a:r>
          </a:p>
          <a:p>
            <a:pPr marL="0" lvl="0" indent="0">
              <a:lnSpc>
                <a:spcPct val="200000"/>
              </a:lnSpc>
              <a:spcBef>
                <a:spcPct val="0"/>
              </a:spcBef>
              <a:buNone/>
            </a:pPr>
            <a:r>
              <a:rPr sz="2000">
                <a:latin typeface="微软雅黑" panose="020B0503020204020204" charset="-122"/>
                <a:ea typeface="微软雅黑" panose="020B0503020204020204" charset="-122"/>
              </a:rPr>
              <a:t>D.依法办事原则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以下选项中属于日本商人谈判风格的有（ ）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A.讲究礼仪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B.注重人际关系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C.等级观念强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D.精明自信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E.勤奋刻苦</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被称为人际关系专家的谈判者是（  ）</a:t>
            </a:r>
          </a:p>
          <a:p>
            <a:pPr marL="0" lvl="0" indent="0">
              <a:lnSpc>
                <a:spcPct val="200000"/>
              </a:lnSpc>
              <a:spcBef>
                <a:spcPct val="0"/>
              </a:spcBef>
              <a:buNone/>
            </a:pPr>
            <a:r>
              <a:rPr sz="2000">
                <a:latin typeface="微软雅黑" panose="020B0503020204020204" charset="-122"/>
                <a:ea typeface="微软雅黑" panose="020B0503020204020204" charset="-122"/>
              </a:rPr>
              <a:t>A.日本人    </a:t>
            </a:r>
          </a:p>
          <a:p>
            <a:pPr marL="0" lvl="0" indent="0">
              <a:lnSpc>
                <a:spcPct val="200000"/>
              </a:lnSpc>
              <a:spcBef>
                <a:spcPct val="0"/>
              </a:spcBef>
              <a:buNone/>
            </a:pPr>
            <a:r>
              <a:rPr sz="2000">
                <a:latin typeface="微软雅黑" panose="020B0503020204020204" charset="-122"/>
                <a:ea typeface="微软雅黑" panose="020B0503020204020204" charset="-122"/>
              </a:rPr>
              <a:t>B.韩国人</a:t>
            </a:r>
          </a:p>
          <a:p>
            <a:pPr marL="0" lvl="0" indent="0">
              <a:lnSpc>
                <a:spcPct val="200000"/>
              </a:lnSpc>
              <a:spcBef>
                <a:spcPct val="0"/>
              </a:spcBef>
              <a:buNone/>
            </a:pPr>
            <a:r>
              <a:rPr sz="2000">
                <a:latin typeface="微软雅黑" panose="020B0503020204020204" charset="-122"/>
                <a:ea typeface="微软雅黑" panose="020B0503020204020204" charset="-122"/>
              </a:rPr>
              <a:t>C.中国人    </a:t>
            </a:r>
          </a:p>
          <a:p>
            <a:pPr marL="0" lvl="0" indent="0">
              <a:lnSpc>
                <a:spcPct val="200000"/>
              </a:lnSpc>
              <a:spcBef>
                <a:spcPct val="0"/>
              </a:spcBef>
              <a:buNone/>
            </a:pPr>
            <a:r>
              <a:rPr sz="2000">
                <a:latin typeface="微软雅黑" panose="020B0503020204020204" charset="-122"/>
                <a:ea typeface="微软雅黑" panose="020B0503020204020204" charset="-122"/>
              </a:rPr>
              <a:t>D.印度人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被称为人际关系专家的谈判者是（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A.日本人  </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B.韩国人</a:t>
            </a:r>
          </a:p>
          <a:p>
            <a:pPr marL="0" lvl="0" indent="0">
              <a:lnSpc>
                <a:spcPct val="200000"/>
              </a:lnSpc>
              <a:spcBef>
                <a:spcPct val="0"/>
              </a:spcBef>
              <a:buNone/>
            </a:pPr>
            <a:r>
              <a:rPr sz="2000">
                <a:latin typeface="微软雅黑" panose="020B0503020204020204" charset="-122"/>
                <a:ea typeface="微软雅黑" panose="020B0503020204020204" charset="-122"/>
              </a:rPr>
              <a:t>C.中国人    </a:t>
            </a:r>
          </a:p>
          <a:p>
            <a:pPr marL="0" lvl="0" indent="0">
              <a:lnSpc>
                <a:spcPct val="200000"/>
              </a:lnSpc>
              <a:spcBef>
                <a:spcPct val="0"/>
              </a:spcBef>
              <a:buNone/>
            </a:pPr>
            <a:r>
              <a:rPr sz="2000">
                <a:latin typeface="微软雅黑" panose="020B0503020204020204" charset="-122"/>
                <a:ea typeface="微软雅黑" panose="020B0503020204020204" charset="-122"/>
              </a:rPr>
              <a:t>D.印度人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17435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第四节  亚洲商人的谈判风格、礼仪与禁忌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（一）韩国商人的谈判风格</a:t>
            </a:r>
          </a:p>
          <a:p>
            <a:pPr marL="0" lvl="0" indent="0">
              <a:lnSpc>
                <a:spcPct val="200000"/>
              </a:lnSpc>
              <a:spcBef>
                <a:spcPct val="0"/>
              </a:spcBef>
              <a:buNone/>
            </a:pPr>
            <a:r>
              <a:rPr lang="en-US" altLang="zh-CN" sz="2000" b="1">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西方发达国家称韩国商人为</a:t>
            </a:r>
            <a:r>
              <a:rPr lang="en-US" altLang="zh-CN" sz="2000" b="1">
                <a:solidFill>
                  <a:srgbClr val="C00000"/>
                </a:solidFill>
                <a:latin typeface="微软雅黑" panose="020B0503020204020204" charset="-122"/>
                <a:ea typeface="微软雅黑" panose="020B0503020204020204" charset="-122"/>
              </a:rPr>
              <a:t>“谈判的强手”</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1.非常重视商务谈判的</a:t>
            </a:r>
            <a:r>
              <a:rPr lang="en-US" altLang="zh-CN" sz="2000" u="sng">
                <a:solidFill>
                  <a:srgbClr val="C00000"/>
                </a:solidFill>
                <a:latin typeface="微软雅黑" panose="020B0503020204020204" charset="-122"/>
                <a:ea typeface="微软雅黑" panose="020B0503020204020204" charset="-122"/>
              </a:rPr>
              <a:t>准备工作</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2.善于在</a:t>
            </a:r>
            <a:r>
              <a:rPr lang="en-US" altLang="zh-CN" sz="2000" u="sng">
                <a:solidFill>
                  <a:srgbClr val="C00000"/>
                </a:solidFill>
                <a:latin typeface="微软雅黑" panose="020B0503020204020204" charset="-122"/>
                <a:ea typeface="微软雅黑" panose="020B0503020204020204" charset="-122"/>
              </a:rPr>
              <a:t>不利的谈判条件下</a:t>
            </a:r>
            <a:r>
              <a:rPr lang="en-US" altLang="zh-CN" sz="2000">
                <a:latin typeface="微软雅黑" panose="020B0503020204020204" charset="-122"/>
                <a:ea typeface="微软雅黑" panose="020B0503020204020204" charset="-122"/>
              </a:rPr>
              <a:t>找到突破口</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3.韩国商人</a:t>
            </a:r>
            <a:r>
              <a:rPr lang="en-US" altLang="zh-CN" sz="2000" u="sng">
                <a:solidFill>
                  <a:srgbClr val="C00000"/>
                </a:solidFill>
                <a:latin typeface="微软雅黑" panose="020B0503020204020204" charset="-122"/>
                <a:ea typeface="微软雅黑" panose="020B0503020204020204" charset="-122"/>
              </a:rPr>
              <a:t>逻辑性强</a:t>
            </a:r>
            <a:r>
              <a:rPr lang="en-US" altLang="zh-CN" sz="2000">
                <a:latin typeface="微软雅黑" panose="020B0503020204020204" charset="-122"/>
                <a:ea typeface="微软雅黑" panose="020B0503020204020204" charset="-122"/>
              </a:rPr>
              <a:t>，做事条理清楚，注重技巧。</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二、韩国商人的谈判风格、礼仪及禁忌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17435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第四节  亚洲商人的谈判风格、礼仪与禁忌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   （二）韩国商人的谈判礼仪及禁忌</a:t>
            </a:r>
          </a:p>
          <a:p>
            <a:pPr marL="0" lvl="0" indent="0">
              <a:lnSpc>
                <a:spcPct val="200000"/>
              </a:lnSpc>
              <a:spcBef>
                <a:spcPct val="0"/>
              </a:spcBef>
              <a:buNone/>
            </a:pPr>
            <a:r>
              <a:rPr lang="en-US" altLang="zh-CN" sz="2000" b="1">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1.很注重谈判</a:t>
            </a:r>
            <a:r>
              <a:rPr lang="en-US" altLang="zh-CN" sz="2000" u="sng">
                <a:solidFill>
                  <a:srgbClr val="C00000"/>
                </a:solidFill>
                <a:latin typeface="微软雅黑" panose="020B0503020204020204" charset="-122"/>
                <a:ea typeface="微软雅黑" panose="020B0503020204020204" charset="-122"/>
              </a:rPr>
              <a:t>礼仪</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2.在会谈初始阶段就创造友好的谈判气氛</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3.与对方的反应和感情相协调</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4.</a:t>
            </a:r>
            <a:r>
              <a:rPr lang="en-US" altLang="zh-CN" sz="2000" u="sng">
                <a:solidFill>
                  <a:srgbClr val="C00000"/>
                </a:solidFill>
                <a:latin typeface="微软雅黑" panose="020B0503020204020204" charset="-122"/>
                <a:ea typeface="微软雅黑" panose="020B0503020204020204" charset="-122"/>
              </a:rPr>
              <a:t>讲究策略</a:t>
            </a:r>
            <a:r>
              <a:rPr lang="en-US" altLang="zh-CN" sz="2000">
                <a:latin typeface="微软雅黑" panose="020B0503020204020204" charset="-122"/>
                <a:ea typeface="微软雅黑" panose="020B0503020204020204" charset="-122"/>
              </a:rPr>
              <a:t>并通情达理    </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5.最好找一个</a:t>
            </a:r>
            <a:r>
              <a:rPr lang="en-US" altLang="zh-CN" sz="2000" u="sng">
                <a:solidFill>
                  <a:srgbClr val="C00000"/>
                </a:solidFill>
                <a:latin typeface="微软雅黑" panose="020B0503020204020204" charset="-122"/>
                <a:ea typeface="微软雅黑" panose="020B0503020204020204" charset="-122"/>
              </a:rPr>
              <a:t>中间人</a:t>
            </a:r>
            <a:r>
              <a:rPr lang="en-US" altLang="zh-CN" sz="2000">
                <a:latin typeface="微软雅黑" panose="020B0503020204020204" charset="-122"/>
                <a:ea typeface="微软雅黑" panose="020B0503020204020204" charset="-122"/>
              </a:rPr>
              <a:t>做介绍</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二、韩国商人的谈判风格、礼仪及禁忌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被西方发达国家称为“谈判强手”的谈判者是（）</a:t>
            </a:r>
          </a:p>
          <a:p>
            <a:pPr marL="0" lvl="0" indent="0">
              <a:lnSpc>
                <a:spcPct val="200000"/>
              </a:lnSpc>
              <a:spcBef>
                <a:spcPct val="0"/>
              </a:spcBef>
              <a:buNone/>
            </a:pPr>
            <a:r>
              <a:rPr sz="2000">
                <a:latin typeface="微软雅黑" panose="020B0503020204020204" charset="-122"/>
                <a:ea typeface="微软雅黑" panose="020B0503020204020204" charset="-122"/>
              </a:rPr>
              <a:t>A.日本人  </a:t>
            </a:r>
          </a:p>
          <a:p>
            <a:pPr marL="0" lvl="0" indent="0">
              <a:lnSpc>
                <a:spcPct val="200000"/>
              </a:lnSpc>
              <a:spcBef>
                <a:spcPct val="0"/>
              </a:spcBef>
              <a:buNone/>
            </a:pPr>
            <a:r>
              <a:rPr sz="2000">
                <a:latin typeface="微软雅黑" panose="020B0503020204020204" charset="-122"/>
                <a:ea typeface="微软雅黑" panose="020B0503020204020204" charset="-122"/>
              </a:rPr>
              <a:t>B.韩国人</a:t>
            </a:r>
          </a:p>
          <a:p>
            <a:pPr marL="0" lvl="0" indent="0">
              <a:lnSpc>
                <a:spcPct val="200000"/>
              </a:lnSpc>
              <a:spcBef>
                <a:spcPct val="0"/>
              </a:spcBef>
              <a:buNone/>
            </a:pPr>
            <a:r>
              <a:rPr sz="2000">
                <a:latin typeface="微软雅黑" panose="020B0503020204020204" charset="-122"/>
                <a:ea typeface="微软雅黑" panose="020B0503020204020204" charset="-122"/>
              </a:rPr>
              <a:t>C.中国人  </a:t>
            </a:r>
          </a:p>
          <a:p>
            <a:pPr marL="0" lvl="0" indent="0">
              <a:lnSpc>
                <a:spcPct val="200000"/>
              </a:lnSpc>
              <a:spcBef>
                <a:spcPct val="0"/>
              </a:spcBef>
              <a:buNone/>
            </a:pPr>
            <a:r>
              <a:rPr sz="2000">
                <a:latin typeface="微软雅黑" panose="020B0503020204020204" charset="-122"/>
                <a:ea typeface="微软雅黑" panose="020B0503020204020204" charset="-122"/>
              </a:rPr>
              <a:t>D.印度人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被西方发达国家称为“谈判强手”的谈判者是（）</a:t>
            </a:r>
          </a:p>
          <a:p>
            <a:pPr marL="0" lvl="0" indent="0">
              <a:lnSpc>
                <a:spcPct val="200000"/>
              </a:lnSpc>
              <a:spcBef>
                <a:spcPct val="0"/>
              </a:spcBef>
              <a:buNone/>
            </a:pPr>
            <a:r>
              <a:rPr sz="2000">
                <a:latin typeface="微软雅黑" panose="020B0503020204020204" charset="-122"/>
                <a:ea typeface="微软雅黑" panose="020B0503020204020204" charset="-122"/>
              </a:rPr>
              <a:t>A.日本人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B.韩国人</a:t>
            </a:r>
          </a:p>
          <a:p>
            <a:pPr marL="0" lvl="0" indent="0">
              <a:lnSpc>
                <a:spcPct val="200000"/>
              </a:lnSpc>
              <a:spcBef>
                <a:spcPct val="0"/>
              </a:spcBef>
              <a:buNone/>
            </a:pPr>
            <a:r>
              <a:rPr sz="2000">
                <a:latin typeface="微软雅黑" panose="020B0503020204020204" charset="-122"/>
                <a:ea typeface="微软雅黑" panose="020B0503020204020204" charset="-122"/>
              </a:rPr>
              <a:t>C.中国人  </a:t>
            </a:r>
          </a:p>
          <a:p>
            <a:pPr marL="0" lvl="0" indent="0">
              <a:lnSpc>
                <a:spcPct val="200000"/>
              </a:lnSpc>
              <a:spcBef>
                <a:spcPct val="0"/>
              </a:spcBef>
              <a:buNone/>
            </a:pPr>
            <a:r>
              <a:rPr sz="2000">
                <a:latin typeface="微软雅黑" panose="020B0503020204020204" charset="-122"/>
                <a:ea typeface="微软雅黑" panose="020B0503020204020204" charset="-122"/>
              </a:rPr>
              <a:t>D.印度人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17435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第四节  亚洲商人的谈判风格、礼仪与禁忌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（一）南亚商人和东南亚商人的谈判风格</a:t>
            </a:r>
          </a:p>
          <a:p>
            <a:pPr marL="0" lvl="0" indent="0">
              <a:lnSpc>
                <a:spcPct val="200000"/>
              </a:lnSpc>
              <a:spcBef>
                <a:spcPct val="0"/>
              </a:spcBef>
              <a:buNone/>
            </a:pPr>
            <a:r>
              <a:rPr lang="en-US" altLang="zh-CN" sz="2000" b="1">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 南亚和东南亚包括许多国家，主要有</a:t>
            </a:r>
            <a:r>
              <a:rPr lang="en-US" altLang="zh-CN" sz="2000" u="sng">
                <a:latin typeface="微软雅黑" panose="020B0503020204020204" charset="-122"/>
                <a:ea typeface="微软雅黑" panose="020B0503020204020204" charset="-122"/>
              </a:rPr>
              <a:t>印度尼西亚、新加坡、泰国、菲律宾、印度、马来西亚、巴基斯坦、孟加拉国</a:t>
            </a:r>
            <a:r>
              <a:rPr lang="en-US" altLang="zh-CN" sz="2000">
                <a:latin typeface="微软雅黑" panose="020B0503020204020204" charset="-122"/>
                <a:ea typeface="微软雅黑" panose="020B0503020204020204" charset="-122"/>
              </a:rPr>
              <a:t>等。</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zh-CN" altLang="en-US" sz="2000">
                <a:latin typeface="微软雅黑" panose="020B0503020204020204" charset="-122"/>
                <a:ea typeface="微软雅黑" panose="020B0503020204020204" charset="-122"/>
              </a:rPr>
              <a:t>印度尼西亚：小心谨慎，决不讲别人的坏话，</a:t>
            </a:r>
            <a:r>
              <a:rPr lang="zh-CN" altLang="en-US" sz="2000" u="sng">
                <a:solidFill>
                  <a:srgbClr val="C00000"/>
                </a:solidFill>
                <a:latin typeface="微软雅黑" panose="020B0503020204020204" charset="-122"/>
                <a:ea typeface="微软雅黑" panose="020B0503020204020204" charset="-122"/>
              </a:rPr>
              <a:t>表面亲密友好</a:t>
            </a:r>
            <a:r>
              <a:rPr lang="zh-CN" altLang="en-US" sz="2000">
                <a:latin typeface="微软雅黑" panose="020B0503020204020204" charset="-122"/>
                <a:ea typeface="微软雅黑" panose="020B0503020204020204" charset="-122"/>
              </a:rPr>
              <a:t>，</a:t>
            </a:r>
            <a:r>
              <a:rPr lang="zh-CN" altLang="en-US" sz="2000" i="1">
                <a:solidFill>
                  <a:srgbClr val="C00000"/>
                </a:solidFill>
                <a:latin typeface="微软雅黑" panose="020B0503020204020204" charset="-122"/>
                <a:ea typeface="微软雅黑" panose="020B0503020204020204" charset="-122"/>
              </a:rPr>
              <a:t>特别喜欢家里有客人来访</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2.新加坡</a:t>
            </a:r>
            <a:r>
              <a:rPr lang="zh-CN" altLang="en-US" sz="2000">
                <a:latin typeface="微软雅黑" panose="020B0503020204020204" charset="-122"/>
                <a:ea typeface="微软雅黑" panose="020B0503020204020204" charset="-122"/>
              </a:rPr>
              <a:t>华裔：乡土观念、</a:t>
            </a:r>
            <a:r>
              <a:rPr lang="en-US" altLang="zh-CN" sz="2000" u="sng">
                <a:solidFill>
                  <a:srgbClr val="C00000"/>
                </a:solidFill>
                <a:latin typeface="微软雅黑" panose="020B0503020204020204" charset="-122"/>
                <a:ea typeface="微软雅黑" panose="020B0503020204020204" charset="-122"/>
              </a:rPr>
              <a:t>同甘共苦</a:t>
            </a:r>
            <a:r>
              <a:rPr lang="en-US" altLang="zh-CN" sz="2000">
                <a:latin typeface="微软雅黑" panose="020B0503020204020204" charset="-122"/>
                <a:ea typeface="微软雅黑" panose="020B0503020204020204" charset="-122"/>
              </a:rPr>
              <a:t>的合作精神强烈</a:t>
            </a:r>
            <a:r>
              <a:rPr lang="zh-CN" altLang="en-US" sz="2000">
                <a:latin typeface="微软雅黑" panose="020B0503020204020204" charset="-122"/>
                <a:ea typeface="微软雅黑" panose="020B0503020204020204" charset="-122"/>
              </a:rPr>
              <a:t>、</a:t>
            </a:r>
            <a:r>
              <a:rPr lang="zh-CN" altLang="en-US" sz="2000" u="sng">
                <a:solidFill>
                  <a:srgbClr val="C00000"/>
                </a:solidFill>
                <a:latin typeface="微软雅黑" panose="020B0503020204020204" charset="-122"/>
                <a:ea typeface="微软雅黑" panose="020B0503020204020204" charset="-122"/>
              </a:rPr>
              <a:t>讲面子</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3.泰国</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注重艰苦奋斗和勤俭节约，喜欢诚实、善良富有人情味的人</a:t>
            </a:r>
            <a:r>
              <a:rPr lang="zh-CN" altLang="en-US" sz="2000">
                <a:latin typeface="微软雅黑" panose="020B0503020204020204" charset="-122"/>
                <a:ea typeface="微软雅黑" panose="020B0503020204020204" charset="-122"/>
              </a:rPr>
              <a:t>，</a:t>
            </a:r>
            <a:r>
              <a:rPr lang="en-US" altLang="zh-CN" sz="2000" u="sng">
                <a:solidFill>
                  <a:srgbClr val="C00000"/>
                </a:solidFill>
                <a:latin typeface="微软雅黑" panose="020B0503020204020204" charset="-122"/>
                <a:ea typeface="微软雅黑" panose="020B0503020204020204" charset="-122"/>
              </a:rPr>
              <a:t>生意大都由家族控制</a:t>
            </a:r>
            <a:endParaRPr lang="zh-CN" altLang="en-US"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4.印度</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观念传统、思想保守，</a:t>
            </a:r>
            <a:r>
              <a:rPr lang="en-US" altLang="zh-CN" sz="2000" u="sng">
                <a:solidFill>
                  <a:srgbClr val="C00000"/>
                </a:solidFill>
                <a:latin typeface="微软雅黑" panose="020B0503020204020204" charset="-122"/>
                <a:ea typeface="微软雅黑" panose="020B0503020204020204" charset="-122"/>
              </a:rPr>
              <a:t>喜欢逃避责任</a:t>
            </a:r>
            <a:r>
              <a:rPr lang="en-US" altLang="zh-CN" sz="2000">
                <a:latin typeface="微软雅黑" panose="020B0503020204020204" charset="-122"/>
                <a:ea typeface="微软雅黑" panose="020B0503020204020204" charset="-122"/>
              </a:rPr>
              <a:t>，要先小人后君子。</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5.</a:t>
            </a:r>
            <a:r>
              <a:rPr lang="zh-CN" altLang="en-US" sz="2000">
                <a:latin typeface="微软雅黑" panose="020B0503020204020204" charset="-122"/>
                <a:ea typeface="微软雅黑" panose="020B0503020204020204" charset="-122"/>
              </a:rPr>
              <a:t>孟加拉国、巴基斯坦：</a:t>
            </a:r>
            <a:r>
              <a:rPr lang="en-US" altLang="zh-CN" sz="2000" u="sng">
                <a:solidFill>
                  <a:srgbClr val="C00000"/>
                </a:solidFill>
                <a:latin typeface="微软雅黑" panose="020B0503020204020204" charset="-122"/>
                <a:ea typeface="微软雅黑" panose="020B0503020204020204" charset="-122"/>
              </a:rPr>
              <a:t>回教徒</a:t>
            </a:r>
            <a:r>
              <a:rPr lang="zh-CN" altLang="en-US" sz="2000">
                <a:latin typeface="微软雅黑" panose="020B0503020204020204" charset="-122"/>
                <a:ea typeface="微软雅黑" panose="020B0503020204020204" charset="-122"/>
              </a:rPr>
              <a:t>；商业活动的对象是处于管理职位上的人，喜登门拜访，</a:t>
            </a:r>
            <a:r>
              <a:rPr lang="en-US" altLang="zh-CN" sz="2000" u="sng">
                <a:solidFill>
                  <a:srgbClr val="C00000"/>
                </a:solidFill>
                <a:latin typeface="微软雅黑" panose="020B0503020204020204" charset="-122"/>
                <a:ea typeface="微软雅黑" panose="020B0503020204020204" charset="-122"/>
              </a:rPr>
              <a:t>讲英语</a:t>
            </a:r>
            <a:endParaRPr lang="zh-CN" altLang="en-US"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三、南亚和东南亚商人的谈判风格、礼仪及禁忌</a:t>
            </a: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17435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第四节  亚洲商人的谈判风格、礼仪与禁忌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（二）南亚商人和东南亚商人的谈判礼仪及禁忌</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1.不太容易推心置腹，但努力建立友谊后，他们便会完全信赖你</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en-US" altLang="zh-CN" sz="2000" u="sng">
                <a:solidFill>
                  <a:srgbClr val="C00000"/>
                </a:solidFill>
                <a:latin typeface="微软雅黑" panose="020B0503020204020204" charset="-122"/>
                <a:ea typeface="微软雅黑" panose="020B0503020204020204" charset="-122"/>
              </a:rPr>
              <a:t>两手掌合拢，微微鞠躬</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3.谈论文化遗产，足球、羽毛球、排球、乒乓球等</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4.注意印度尼西亚和马来西亚其宗教信仰，</a:t>
            </a:r>
            <a:r>
              <a:rPr lang="en-US" altLang="zh-CN" sz="2000" u="sng">
                <a:solidFill>
                  <a:srgbClr val="C00000"/>
                </a:solidFill>
                <a:latin typeface="微软雅黑" panose="020B0503020204020204" charset="-122"/>
                <a:ea typeface="微软雅黑" panose="020B0503020204020204" charset="-122"/>
              </a:rPr>
              <a:t>斋月</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5.与印度尼西亚商人的谈判过程较为漫长，要有足够的耐心。</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三、南亚和东南亚商人的谈判风格、礼仪及禁忌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下列各项中，不属于印度尼西亚和马来西亚商人共同点的是（ ）</a:t>
            </a:r>
          </a:p>
          <a:p>
            <a:pPr marL="0" lvl="0" indent="0">
              <a:lnSpc>
                <a:spcPct val="200000"/>
              </a:lnSpc>
              <a:spcBef>
                <a:spcPct val="0"/>
              </a:spcBef>
              <a:buNone/>
            </a:pPr>
            <a:r>
              <a:rPr sz="2000">
                <a:latin typeface="微软雅黑" panose="020B0503020204020204" charset="-122"/>
                <a:ea typeface="微软雅黑" panose="020B0503020204020204" charset="-122"/>
              </a:rPr>
              <a:t>A. 都推崇礼让            </a:t>
            </a:r>
          </a:p>
          <a:p>
            <a:pPr marL="0" lvl="0" indent="0">
              <a:lnSpc>
                <a:spcPct val="200000"/>
              </a:lnSpc>
              <a:spcBef>
                <a:spcPct val="0"/>
              </a:spcBef>
              <a:buNone/>
            </a:pPr>
            <a:r>
              <a:rPr sz="2000">
                <a:latin typeface="微软雅黑" panose="020B0503020204020204" charset="-122"/>
                <a:ea typeface="微软雅黑" panose="020B0503020204020204" charset="-122"/>
              </a:rPr>
              <a:t>B．喜欢谈论民族问题</a:t>
            </a:r>
          </a:p>
          <a:p>
            <a:pPr marL="0" lvl="0" indent="0">
              <a:lnSpc>
                <a:spcPct val="200000"/>
              </a:lnSpc>
              <a:spcBef>
                <a:spcPct val="0"/>
              </a:spcBef>
              <a:buNone/>
            </a:pPr>
            <a:r>
              <a:rPr sz="2000">
                <a:latin typeface="微软雅黑" panose="020B0503020204020204" charset="-122"/>
                <a:ea typeface="微软雅黑" panose="020B0503020204020204" charset="-122"/>
              </a:rPr>
              <a:t>C．每年都有“斋月”      </a:t>
            </a:r>
          </a:p>
          <a:p>
            <a:pPr marL="0" lvl="0" indent="0">
              <a:lnSpc>
                <a:spcPct val="200000"/>
              </a:lnSpc>
              <a:spcBef>
                <a:spcPct val="0"/>
              </a:spcBef>
              <a:buNone/>
            </a:pPr>
            <a:r>
              <a:rPr sz="2000">
                <a:latin typeface="微软雅黑" panose="020B0503020204020204" charset="-122"/>
                <a:ea typeface="微软雅黑" panose="020B0503020204020204" charset="-122"/>
              </a:rPr>
              <a:t>D．谈判过程都较长</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“重合同、守信用”集中体现了国际商务谈判中的（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A.平等互利原则</a:t>
            </a:r>
          </a:p>
          <a:p>
            <a:pPr marL="0" lvl="0" indent="0">
              <a:lnSpc>
                <a:spcPct val="200000"/>
              </a:lnSpc>
              <a:spcBef>
                <a:spcPct val="0"/>
              </a:spcBef>
              <a:buNone/>
            </a:pPr>
            <a:r>
              <a:rPr sz="2000">
                <a:latin typeface="微软雅黑" panose="020B0503020204020204" charset="-122"/>
                <a:ea typeface="微软雅黑" panose="020B0503020204020204" charset="-122"/>
              </a:rPr>
              <a:t>B.灵活机动原则</a:t>
            </a:r>
          </a:p>
          <a:p>
            <a:pPr marL="0" lvl="0" indent="0">
              <a:lnSpc>
                <a:spcPct val="200000"/>
              </a:lnSpc>
              <a:spcBef>
                <a:spcPct val="0"/>
              </a:spcBef>
              <a:buNone/>
            </a:pPr>
            <a:r>
              <a:rPr sz="2000">
                <a:latin typeface="微软雅黑" panose="020B0503020204020204" charset="-122"/>
                <a:ea typeface="微软雅黑" panose="020B0503020204020204" charset="-122"/>
              </a:rPr>
              <a:t>C.友好协商原则</a:t>
            </a:r>
          </a:p>
          <a:p>
            <a:pPr marL="0" lvl="0" indent="0">
              <a:lnSpc>
                <a:spcPct val="200000"/>
              </a:lnSpc>
              <a:spcBef>
                <a:spcPct val="0"/>
              </a:spcBef>
              <a:buNone/>
            </a:pPr>
            <a:r>
              <a:rPr sz="2000">
                <a:latin typeface="微软雅黑" panose="020B0503020204020204" charset="-122"/>
                <a:ea typeface="微软雅黑" panose="020B0503020204020204" charset="-122"/>
              </a:rPr>
              <a:t>D.依法办事原则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下列各项中，不属于印度尼西亚和马来西亚商人共同点的是（ ）</a:t>
            </a:r>
          </a:p>
          <a:p>
            <a:pPr marL="0" lvl="0" indent="0">
              <a:lnSpc>
                <a:spcPct val="200000"/>
              </a:lnSpc>
              <a:spcBef>
                <a:spcPct val="0"/>
              </a:spcBef>
              <a:buNone/>
            </a:pPr>
            <a:r>
              <a:rPr sz="2000">
                <a:latin typeface="微软雅黑" panose="020B0503020204020204" charset="-122"/>
                <a:ea typeface="微软雅黑" panose="020B0503020204020204" charset="-122"/>
              </a:rPr>
              <a:t>A. 都推崇礼让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B．喜欢谈论民族问题</a:t>
            </a:r>
          </a:p>
          <a:p>
            <a:pPr marL="0" lvl="0" indent="0">
              <a:lnSpc>
                <a:spcPct val="200000"/>
              </a:lnSpc>
              <a:spcBef>
                <a:spcPct val="0"/>
              </a:spcBef>
              <a:buNone/>
            </a:pPr>
            <a:r>
              <a:rPr sz="2000">
                <a:latin typeface="微软雅黑" panose="020B0503020204020204" charset="-122"/>
                <a:ea typeface="微软雅黑" panose="020B0503020204020204" charset="-122"/>
              </a:rPr>
              <a:t>C．每年都有“斋月”      </a:t>
            </a:r>
          </a:p>
          <a:p>
            <a:pPr marL="0" lvl="0" indent="0">
              <a:lnSpc>
                <a:spcPct val="200000"/>
              </a:lnSpc>
              <a:spcBef>
                <a:spcPct val="0"/>
              </a:spcBef>
              <a:buNone/>
            </a:pPr>
            <a:r>
              <a:rPr sz="2000">
                <a:latin typeface="微软雅黑" panose="020B0503020204020204" charset="-122"/>
                <a:ea typeface="微软雅黑" panose="020B0503020204020204" charset="-122"/>
              </a:rPr>
              <a:t>D．谈判过程都较长</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17435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第四节  亚洲商人的谈判风格、礼仪与禁忌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（一）阿拉伯商人的谈判风格</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u="sng">
                <a:solidFill>
                  <a:srgbClr val="C00000"/>
                </a:solidFill>
                <a:latin typeface="微软雅黑" panose="020B0503020204020204" charset="-122"/>
                <a:ea typeface="微软雅黑" panose="020B0503020204020204" charset="-122"/>
              </a:rPr>
              <a:t>家庭观念较强</a:t>
            </a:r>
            <a:r>
              <a:rPr lang="en-US" altLang="zh-CN" sz="2000">
                <a:latin typeface="微软雅黑" panose="020B0503020204020204" charset="-122"/>
                <a:ea typeface="微软雅黑" panose="020B0503020204020204" charset="-122"/>
              </a:rPr>
              <a:t>，性情固执而保守，脾气也很倔强，</a:t>
            </a:r>
            <a:r>
              <a:rPr lang="en-US" altLang="zh-CN" sz="2000" u="sng">
                <a:solidFill>
                  <a:srgbClr val="C00000"/>
                </a:solidFill>
                <a:latin typeface="微软雅黑" panose="020B0503020204020204" charset="-122"/>
                <a:ea typeface="微软雅黑" panose="020B0503020204020204" charset="-122"/>
              </a:rPr>
              <a:t>重朋友义气</a:t>
            </a:r>
            <a:endParaRPr lang="en-US" altLang="zh-CN"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2.看重</a:t>
            </a:r>
            <a:r>
              <a:rPr lang="en-US" altLang="zh-CN" sz="2000" u="sng">
                <a:solidFill>
                  <a:srgbClr val="C00000"/>
                </a:solidFill>
                <a:latin typeface="微软雅黑" panose="020B0503020204020204" charset="-122"/>
                <a:ea typeface="微软雅黑" panose="020B0503020204020204" charset="-122"/>
              </a:rPr>
              <a:t>信誉</a:t>
            </a:r>
            <a:r>
              <a:rPr lang="en-US" altLang="zh-CN" sz="2000">
                <a:latin typeface="微软雅黑" panose="020B0503020204020204" charset="-122"/>
                <a:ea typeface="微软雅黑" panose="020B0503020204020204" charset="-122"/>
              </a:rPr>
              <a:t>，必须首先赢得他们的好感和信任。</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3.谈判节奏较缓慢。</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4.商业活动都必须通过阿拉伯</a:t>
            </a:r>
            <a:r>
              <a:rPr lang="en-US" altLang="zh-CN" sz="2000" u="sng">
                <a:solidFill>
                  <a:srgbClr val="C00000"/>
                </a:solidFill>
                <a:latin typeface="微软雅黑" panose="020B0503020204020204" charset="-122"/>
                <a:ea typeface="微软雅黑" panose="020B0503020204020204" charset="-122"/>
              </a:rPr>
              <a:t>代理商</a:t>
            </a:r>
            <a:r>
              <a:rPr lang="en-US" altLang="zh-CN" sz="2000">
                <a:latin typeface="微软雅黑" panose="020B0503020204020204" charset="-122"/>
                <a:ea typeface="微软雅黑" panose="020B0503020204020204" charset="-122"/>
              </a:rPr>
              <a:t>来开展。</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5.极</a:t>
            </a:r>
            <a:r>
              <a:rPr lang="en-US" altLang="zh-CN" sz="2000" u="sng">
                <a:solidFill>
                  <a:srgbClr val="C00000"/>
                </a:solidFill>
                <a:latin typeface="微软雅黑" panose="020B0503020204020204" charset="-122"/>
                <a:ea typeface="微软雅黑" panose="020B0503020204020204" charset="-122"/>
              </a:rPr>
              <a:t>爱讨价还价</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6.注重</a:t>
            </a:r>
            <a:r>
              <a:rPr lang="en-US" altLang="zh-CN" sz="2000" u="sng">
                <a:solidFill>
                  <a:srgbClr val="C00000"/>
                </a:solidFill>
                <a:latin typeface="微软雅黑" panose="020B0503020204020204" charset="-122"/>
                <a:ea typeface="微软雅黑" panose="020B0503020204020204" charset="-122"/>
              </a:rPr>
              <a:t>小团体</a:t>
            </a:r>
            <a:r>
              <a:rPr lang="en-US" altLang="zh-CN" sz="2000">
                <a:latin typeface="微软雅黑" panose="020B0503020204020204" charset="-122"/>
                <a:ea typeface="微软雅黑" panose="020B0503020204020204" charset="-122"/>
              </a:rPr>
              <a:t>和</a:t>
            </a:r>
            <a:r>
              <a:rPr lang="en-US" altLang="zh-CN" sz="2000" u="sng">
                <a:solidFill>
                  <a:srgbClr val="C00000"/>
                </a:solidFill>
                <a:latin typeface="微软雅黑" panose="020B0503020204020204" charset="-122"/>
                <a:ea typeface="微软雅黑" panose="020B0503020204020204" charset="-122"/>
              </a:rPr>
              <a:t>个人利益</a:t>
            </a:r>
            <a:endParaRPr lang="en-US" alt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四、阿拉伯商人的谈判风格、礼仪及禁忌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17435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第四节  亚洲商人的谈判风格、礼仪与禁忌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  （二）阿拉伯商人的谈判礼仪及禁忌</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1.不轻易相信别人，家庭观念很重，</a:t>
            </a:r>
            <a:r>
              <a:rPr lang="en-US" altLang="zh-CN" sz="2000" u="sng">
                <a:solidFill>
                  <a:srgbClr val="C00000"/>
                </a:solidFill>
                <a:latin typeface="微软雅黑" panose="020B0503020204020204" charset="-122"/>
                <a:ea typeface="微软雅黑" panose="020B0503020204020204" charset="-122"/>
              </a:rPr>
              <a:t>等级观念森严</a:t>
            </a:r>
            <a:endParaRPr lang="en-US" altLang="zh-CN"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en-US" altLang="zh-CN" sz="2000" u="sng">
                <a:solidFill>
                  <a:srgbClr val="C00000"/>
                </a:solidFill>
                <a:latin typeface="微软雅黑" panose="020B0503020204020204" charset="-122"/>
                <a:ea typeface="微软雅黑" panose="020B0503020204020204" charset="-122"/>
              </a:rPr>
              <a:t>不喜欢</a:t>
            </a:r>
            <a:r>
              <a:rPr lang="en-US" altLang="zh-CN" sz="2000">
                <a:latin typeface="微软雅黑" panose="020B0503020204020204" charset="-122"/>
                <a:ea typeface="微软雅黑" panose="020B0503020204020204" charset="-122"/>
              </a:rPr>
              <a:t>和外人谈论</a:t>
            </a:r>
            <a:r>
              <a:rPr lang="en-US" altLang="zh-CN" sz="2000" u="sng">
                <a:solidFill>
                  <a:srgbClr val="C00000"/>
                </a:solidFill>
                <a:latin typeface="微软雅黑" panose="020B0503020204020204" charset="-122"/>
                <a:ea typeface="微软雅黑" panose="020B0503020204020204" charset="-122"/>
              </a:rPr>
              <a:t>政治和宗教</a:t>
            </a:r>
            <a:r>
              <a:rPr lang="en-US" altLang="zh-CN" sz="2000">
                <a:latin typeface="微软雅黑" panose="020B0503020204020204" charset="-122"/>
                <a:ea typeface="微软雅黑" panose="020B0503020204020204" charset="-122"/>
              </a:rPr>
              <a:t>    </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3.要尊重对方的</a:t>
            </a:r>
            <a:r>
              <a:rPr lang="en-US" altLang="zh-CN" sz="2000" u="sng">
                <a:solidFill>
                  <a:srgbClr val="C00000"/>
                </a:solidFill>
                <a:latin typeface="微软雅黑" panose="020B0503020204020204" charset="-122"/>
                <a:ea typeface="微软雅黑" panose="020B0503020204020204" charset="-122"/>
              </a:rPr>
              <a:t>教义</a:t>
            </a:r>
            <a:r>
              <a:rPr lang="en-US" altLang="zh-CN" sz="2000">
                <a:latin typeface="微软雅黑" panose="020B0503020204020204" charset="-122"/>
                <a:ea typeface="微软雅黑" panose="020B0503020204020204" charset="-122"/>
              </a:rPr>
              <a:t>与习俗</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4.与伊斯兰教徒交谈时，要</a:t>
            </a:r>
            <a:r>
              <a:rPr lang="en-US" altLang="zh-CN" sz="2000" u="sng">
                <a:solidFill>
                  <a:srgbClr val="C00000"/>
                </a:solidFill>
                <a:latin typeface="微软雅黑" panose="020B0503020204020204" charset="-122"/>
                <a:ea typeface="微软雅黑" panose="020B0503020204020204" charset="-122"/>
              </a:rPr>
              <a:t>注意适当的称谓</a:t>
            </a:r>
            <a:r>
              <a:rPr lang="en-US" altLang="zh-CN" sz="2000">
                <a:latin typeface="微软雅黑" panose="020B0503020204020204" charset="-122"/>
                <a:ea typeface="微软雅黑" panose="020B0503020204020204" charset="-122"/>
              </a:rPr>
              <a:t>，切勿乱叫外号。</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四、阿拉伯商人的谈判风格、礼仪及禁忌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17435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第四节  亚洲商人的谈判风格、礼仪与禁忌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u="sng">
                <a:solidFill>
                  <a:srgbClr val="C00000"/>
                </a:solidFill>
                <a:latin typeface="微软雅黑" panose="020B0503020204020204" charset="-122"/>
                <a:ea typeface="微软雅黑" panose="020B0503020204020204" charset="-122"/>
              </a:rPr>
              <a:t>男人赚钱，女人花钱</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2.要做生意，就必须在女人身上和吃上动脑筋</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3.关系网广泛而且坚固，他们</a:t>
            </a:r>
            <a:r>
              <a:rPr lang="en-US" altLang="zh-CN" sz="2000" u="sng">
                <a:solidFill>
                  <a:srgbClr val="C00000"/>
                </a:solidFill>
                <a:latin typeface="微软雅黑" panose="020B0503020204020204" charset="-122"/>
                <a:ea typeface="微软雅黑" panose="020B0503020204020204" charset="-122"/>
              </a:rPr>
              <a:t>对外团结一致</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4.对于不守信誉的行为不会宽容。</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5.要同犹太人长期做生意，就必须给他们留下好印象。</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6.犹太商人</a:t>
            </a:r>
            <a:r>
              <a:rPr lang="en-US" altLang="zh-CN" sz="2000" u="sng">
                <a:solidFill>
                  <a:srgbClr val="C00000"/>
                </a:solidFill>
                <a:latin typeface="微软雅黑" panose="020B0503020204020204" charset="-122"/>
                <a:ea typeface="微软雅黑" panose="020B0503020204020204" charset="-122"/>
              </a:rPr>
              <a:t>善变</a:t>
            </a:r>
            <a:r>
              <a:rPr lang="en-US" altLang="zh-CN" sz="2000">
                <a:latin typeface="微软雅黑" panose="020B0503020204020204" charset="-122"/>
                <a:ea typeface="微软雅黑" panose="020B0503020204020204" charset="-122"/>
              </a:rPr>
              <a:t>，并以此控制对方的心理。</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五、犹太商人谈判风格、礼仪及禁忌</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921067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认为若不经营与女人有关的生意就做与“吃”有关的生意的是（  ）</a:t>
            </a:r>
          </a:p>
          <a:p>
            <a:pPr marL="0" lvl="0" indent="0">
              <a:lnSpc>
                <a:spcPct val="200000"/>
              </a:lnSpc>
              <a:spcBef>
                <a:spcPct val="0"/>
              </a:spcBef>
              <a:buNone/>
            </a:pPr>
            <a:r>
              <a:rPr sz="2000">
                <a:latin typeface="微软雅黑" panose="020B0503020204020204" charset="-122"/>
                <a:ea typeface="微软雅黑" panose="020B0503020204020204" charset="-122"/>
              </a:rPr>
              <a:t>A．犹太人	</a:t>
            </a:r>
          </a:p>
          <a:p>
            <a:pPr marL="0" lvl="0" indent="0">
              <a:lnSpc>
                <a:spcPct val="200000"/>
              </a:lnSpc>
              <a:spcBef>
                <a:spcPct val="0"/>
              </a:spcBef>
              <a:buNone/>
            </a:pPr>
            <a:r>
              <a:rPr sz="2000">
                <a:latin typeface="微软雅黑" panose="020B0503020204020204" charset="-122"/>
                <a:ea typeface="微软雅黑" panose="020B0503020204020204" charset="-122"/>
              </a:rPr>
              <a:t>B．非洲人</a:t>
            </a:r>
          </a:p>
          <a:p>
            <a:pPr marL="0" lvl="0" indent="0">
              <a:lnSpc>
                <a:spcPct val="200000"/>
              </a:lnSpc>
              <a:spcBef>
                <a:spcPct val="0"/>
              </a:spcBef>
              <a:buNone/>
            </a:pPr>
            <a:r>
              <a:rPr sz="2000">
                <a:latin typeface="微软雅黑" panose="020B0503020204020204" charset="-122"/>
                <a:ea typeface="微软雅黑" panose="020B0503020204020204" charset="-122"/>
              </a:rPr>
              <a:t>C．澳洲人	</a:t>
            </a:r>
          </a:p>
          <a:p>
            <a:pPr marL="0" lvl="0" indent="0">
              <a:lnSpc>
                <a:spcPct val="200000"/>
              </a:lnSpc>
              <a:spcBef>
                <a:spcPct val="0"/>
              </a:spcBef>
              <a:buNone/>
            </a:pPr>
            <a:r>
              <a:rPr sz="2000">
                <a:latin typeface="微软雅黑" panose="020B0503020204020204" charset="-122"/>
                <a:ea typeface="微软雅黑" panose="020B0503020204020204" charset="-122"/>
              </a:rPr>
              <a:t>D．南美人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认为若不经营与女人有关的生意就做与“吃”有关的生意的是（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A．犹太人</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B．非洲人</a:t>
            </a:r>
          </a:p>
          <a:p>
            <a:pPr marL="0" lvl="0" indent="0">
              <a:lnSpc>
                <a:spcPct val="200000"/>
              </a:lnSpc>
              <a:spcBef>
                <a:spcPct val="0"/>
              </a:spcBef>
              <a:buNone/>
            </a:pPr>
            <a:r>
              <a:rPr sz="2000">
                <a:latin typeface="微软雅黑" panose="020B0503020204020204" charset="-122"/>
                <a:ea typeface="微软雅黑" panose="020B0503020204020204" charset="-122"/>
              </a:rPr>
              <a:t>C．澳洲人	</a:t>
            </a:r>
          </a:p>
          <a:p>
            <a:pPr marL="0" lvl="0" indent="0">
              <a:lnSpc>
                <a:spcPct val="200000"/>
              </a:lnSpc>
              <a:spcBef>
                <a:spcPct val="0"/>
              </a:spcBef>
              <a:buNone/>
            </a:pPr>
            <a:r>
              <a:rPr sz="2000">
                <a:latin typeface="微软雅黑" panose="020B0503020204020204" charset="-122"/>
                <a:ea typeface="微软雅黑" panose="020B0503020204020204" charset="-122"/>
              </a:rPr>
              <a:t>D．南美人</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632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第六章  文化差异对国际商务谈判的影响</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clrChange>
              <a:clrFrom>
                <a:srgbClr val="FFFFFF">
                  <a:alpha val="100000"/>
                </a:srgbClr>
              </a:clrFrom>
              <a:clrTo>
                <a:srgbClr val="FFFFFF">
                  <a:alpha val="100000"/>
                  <a:alpha val="0"/>
                </a:srgbClr>
              </a:clrTo>
            </a:clrChange>
            <a:lum bright="-12000"/>
          </a:blip>
          <a:stretch>
            <a:fillRect/>
          </a:stretch>
        </p:blipFill>
        <p:spPr>
          <a:xfrm>
            <a:off x="1036955" y="1915795"/>
            <a:ext cx="10067290" cy="3296285"/>
          </a:xfrm>
          <a:prstGeom prst="rect">
            <a:avLst/>
          </a:prstGeom>
        </p:spPr>
      </p:pic>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第五节  大洋洲和非洲商人的谈判风格、礼仪与禁忌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312545"/>
            <a:ext cx="10875010"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      大洋洲包括澳大利亚、新西兰等20多个国家和地区。大洋洲的居民有70%以上是欧洲各国移民，其中以英国和法国的移民后裔居多，多数国家通用英语。</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60450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a:blip r:embed="rId3">
            <a:clrChange>
              <a:clrFrom>
                <a:srgbClr val="FFFFFF">
                  <a:alpha val="100000"/>
                </a:srgbClr>
              </a:clrFrom>
              <a:clrTo>
                <a:srgbClr val="FFFFFF">
                  <a:alpha val="100000"/>
                  <a:alpha val="0"/>
                </a:srgbClr>
              </a:clrTo>
            </a:clrChange>
            <a:lum bright="-12000"/>
          </a:blip>
          <a:stretch>
            <a:fillRect/>
          </a:stretch>
        </p:blipFill>
        <p:spPr>
          <a:xfrm>
            <a:off x="2241550" y="2458085"/>
            <a:ext cx="8089265" cy="4413250"/>
          </a:xfrm>
          <a:prstGeom prst="rect">
            <a:avLst/>
          </a:prstGeom>
        </p:spPr>
      </p:pic>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第五节  大洋洲和非洲商人的谈判风格、礼仪与禁忌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1.各州之间的</a:t>
            </a:r>
            <a:r>
              <a:rPr lang="en-US" altLang="zh-CN" sz="2000" u="sng">
                <a:solidFill>
                  <a:srgbClr val="C00000"/>
                </a:solidFill>
                <a:latin typeface="微软雅黑" panose="020B0503020204020204" charset="-122"/>
                <a:ea typeface="微软雅黑" panose="020B0503020204020204" charset="-122"/>
              </a:rPr>
              <a:t>地区观念</a:t>
            </a:r>
            <a:r>
              <a:rPr lang="en-US" altLang="zh-CN" sz="2000">
                <a:latin typeface="微软雅黑" panose="020B0503020204020204" charset="-122"/>
                <a:ea typeface="微软雅黑" panose="020B0503020204020204" charset="-122"/>
              </a:rPr>
              <a:t>比较浓厚。</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2.居民沉着</a:t>
            </a:r>
            <a:r>
              <a:rPr lang="en-US" altLang="zh-CN" sz="2000" u="sng">
                <a:solidFill>
                  <a:srgbClr val="C00000"/>
                </a:solidFill>
                <a:latin typeface="微软雅黑" panose="020B0503020204020204" charset="-122"/>
                <a:ea typeface="微软雅黑" panose="020B0503020204020204" charset="-122"/>
              </a:rPr>
              <a:t>好静</a:t>
            </a:r>
            <a:r>
              <a:rPr lang="en-US" altLang="zh-CN" sz="2000">
                <a:latin typeface="微软雅黑" panose="020B0503020204020204" charset="-122"/>
                <a:ea typeface="微软雅黑" panose="020B0503020204020204" charset="-122"/>
              </a:rPr>
              <a:t>，不喜欢生活环境被扰乱。</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3.很重视办事</a:t>
            </a:r>
            <a:r>
              <a:rPr lang="en-US" altLang="zh-CN" sz="2000" u="sng">
                <a:solidFill>
                  <a:srgbClr val="C00000"/>
                </a:solidFill>
                <a:latin typeface="微软雅黑" panose="020B0503020204020204" charset="-122"/>
                <a:ea typeface="微软雅黑" panose="020B0503020204020204" charset="-122"/>
              </a:rPr>
              <a:t>效率</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4.待人随和，不拘束，</a:t>
            </a:r>
            <a:r>
              <a:rPr lang="en-US" altLang="zh-CN" sz="2000" u="sng">
                <a:solidFill>
                  <a:srgbClr val="C00000"/>
                </a:solidFill>
                <a:latin typeface="微软雅黑" panose="020B0503020204020204" charset="-122"/>
                <a:ea typeface="微软雅黑" panose="020B0503020204020204" charset="-122"/>
              </a:rPr>
              <a:t>乐于接受款待</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5.新西兰</a:t>
            </a:r>
            <a:r>
              <a:rPr lang="en-US" altLang="zh-CN" sz="2000" u="sng">
                <a:solidFill>
                  <a:srgbClr val="C00000"/>
                </a:solidFill>
                <a:latin typeface="微软雅黑" panose="020B0503020204020204" charset="-122"/>
                <a:ea typeface="微软雅黑" panose="020B0503020204020204" charset="-122"/>
              </a:rPr>
              <a:t>重视信誉、责任心很强</a:t>
            </a:r>
            <a:r>
              <a:rPr lang="en-US" altLang="zh-CN" sz="200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一、澳大利亚和新西兰商人的谈判风格</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60450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第六章   </a:t>
            </a:r>
            <a:r>
              <a:rPr lang="zh-CN" altLang="en-US">
                <a:latin typeface="方正清刻本悦宋简体" panose="02000000000000000000" charset="-122"/>
                <a:ea typeface="方正清刻本悦宋简体" panose="02000000000000000000" charset="-122"/>
                <a:sym typeface="+mn-ea"/>
              </a:rPr>
              <a:t>第五节  大洋洲和非洲商人的谈判风格、礼仪与禁忌</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      非洲各部族内部的生活，具有浓厚的大家庭色彩。他们认为，有钱人帮没钱人是天经地义的。只要其中有人有职业、有收入，他们的亲戚就会来要钱。这种风俗使得很少有人愿去积极谋职，努力赚钱，大多数人都将希望寄托在已有职业或家境富裕的族人身上。由此带来的后果就是，非洲人工作效率低下，办事能拖就拖，时间观念极差。</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一、非洲商人的谈判风格、礼仪及禁忌（了解）</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1060450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“有理、有利、有节”。这种做法集中体现了国际商务谈判中的（  ）</a:t>
            </a:r>
          </a:p>
          <a:p>
            <a:pPr marL="0" lvl="0" indent="0">
              <a:lnSpc>
                <a:spcPct val="200000"/>
              </a:lnSpc>
              <a:spcBef>
                <a:spcPct val="0"/>
              </a:spcBef>
              <a:buNone/>
            </a:pPr>
            <a:r>
              <a:rPr sz="2000">
                <a:latin typeface="微软雅黑" panose="020B0503020204020204" charset="-122"/>
                <a:ea typeface="微软雅黑" panose="020B0503020204020204" charset="-122"/>
              </a:rPr>
              <a:t>A．平等互利原则	</a:t>
            </a:r>
          </a:p>
          <a:p>
            <a:pPr marL="0" lvl="0" indent="0">
              <a:lnSpc>
                <a:spcPct val="200000"/>
              </a:lnSpc>
              <a:spcBef>
                <a:spcPct val="0"/>
              </a:spcBef>
              <a:buNone/>
            </a:pPr>
            <a:r>
              <a:rPr sz="2000">
                <a:latin typeface="微软雅黑" panose="020B0503020204020204" charset="-122"/>
                <a:ea typeface="微软雅黑" panose="020B0503020204020204" charset="-122"/>
              </a:rPr>
              <a:t>B．灵活机动原则</a:t>
            </a:r>
          </a:p>
          <a:p>
            <a:pPr marL="0" lvl="0" indent="0">
              <a:lnSpc>
                <a:spcPct val="200000"/>
              </a:lnSpc>
              <a:spcBef>
                <a:spcPct val="0"/>
              </a:spcBef>
              <a:buNone/>
            </a:pPr>
            <a:r>
              <a:rPr sz="2000">
                <a:latin typeface="微软雅黑" panose="020B0503020204020204" charset="-122"/>
                <a:ea typeface="微软雅黑" panose="020B0503020204020204" charset="-122"/>
              </a:rPr>
              <a:t>C．依法办事原则	</a:t>
            </a:r>
          </a:p>
          <a:p>
            <a:pPr marL="0" lvl="0" indent="0">
              <a:lnSpc>
                <a:spcPct val="200000"/>
              </a:lnSpc>
              <a:spcBef>
                <a:spcPct val="0"/>
              </a:spcBef>
              <a:buNone/>
            </a:pPr>
            <a:r>
              <a:rPr sz="2000">
                <a:latin typeface="微软雅黑" panose="020B0503020204020204" charset="-122"/>
                <a:ea typeface="微软雅黑" panose="020B0503020204020204" charset="-122"/>
              </a:rPr>
              <a:t>D．友好协商原则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632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第六章  文化差异对国际商务谈判的影响</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clrChange>
              <a:clrFrom>
                <a:srgbClr val="FFFFFF">
                  <a:alpha val="100000"/>
                </a:srgbClr>
              </a:clrFrom>
              <a:clrTo>
                <a:srgbClr val="FFFFFF">
                  <a:alpha val="100000"/>
                  <a:alpha val="0"/>
                </a:srgbClr>
              </a:clrTo>
            </a:clrChange>
            <a:lum bright="-12000"/>
          </a:blip>
          <a:stretch>
            <a:fillRect/>
          </a:stretch>
        </p:blipFill>
        <p:spPr>
          <a:xfrm>
            <a:off x="1036955" y="1915795"/>
            <a:ext cx="10067290" cy="3296285"/>
          </a:xfrm>
          <a:prstGeom prst="rect">
            <a:avLst/>
          </a:prstGeom>
        </p:spPr>
      </p:pic>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30475"/>
            <a:ext cx="3586163" cy="15748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defRPr/>
            </a:pPr>
            <a:r>
              <a:rPr kumimoji="1" lang="en-US" altLang="zh-CN" sz="5400" b="0" i="0" u="none" strike="noStrike" kern="1200" cap="none" spc="0" normalizeH="0" baseline="0" noProof="0" dirty="0" smtClean="0">
                <a:ln>
                  <a:noFill/>
                </a:ln>
                <a:solidFill>
                  <a:schemeClr val="lt1"/>
                </a:solidFill>
                <a:effectLst/>
                <a:uLnTx/>
                <a:uFillTx/>
                <a:latin typeface="微软雅黑" panose="020B0503020204020204" charset="-122"/>
                <a:ea typeface="微软雅黑" panose="020B0503020204020204" charset="-122"/>
                <a:cs typeface="微软雅黑" panose="020B0503020204020204" charset="-122"/>
              </a:rPr>
              <a:t>07</a:t>
            </a:r>
            <a:endParaRPr kumimoji="1" lang="zh-CN" altLang="en-US" sz="5400" b="0" i="0" u="none" strike="noStrike" kern="1200" cap="none" spc="0" normalizeH="0" baseline="0" noProof="0" dirty="0">
              <a:ln>
                <a:noFill/>
              </a:ln>
              <a:solidFill>
                <a:schemeClr val="lt1"/>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098" name="文本框 9"/>
          <p:cNvSpPr txBox="1"/>
          <p:nvPr/>
        </p:nvSpPr>
        <p:spPr>
          <a:xfrm>
            <a:off x="3861435" y="2271395"/>
            <a:ext cx="7446010" cy="101473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ctr">
              <a:lnSpc>
                <a:spcPct val="150000"/>
              </a:lnSpc>
              <a:spcBef>
                <a:spcPct val="0"/>
              </a:spcBef>
              <a:buNone/>
            </a:pPr>
            <a:r>
              <a:rPr lang="zh-CN" altLang="en-US" sz="4000">
                <a:solidFill>
                  <a:srgbClr val="404040"/>
                </a:solidFill>
                <a:latin typeface="微软雅黑" panose="020B0503020204020204" charset="-122"/>
                <a:ea typeface="微软雅黑" panose="020B0503020204020204" charset="-122"/>
              </a:rPr>
              <a:t>第七章  国际商务谈判中的风险</a:t>
            </a:r>
          </a:p>
        </p:txBody>
      </p:sp>
      <p:cxnSp>
        <p:nvCxnSpPr>
          <p:cNvPr id="7" name="直线连接符 6"/>
          <p:cNvCxnSpPr/>
          <p:nvPr/>
        </p:nvCxnSpPr>
        <p:spPr>
          <a:xfrm>
            <a:off x="3680460" y="3317875"/>
            <a:ext cx="7445375" cy="0"/>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02" name="文本框 7"/>
          <p:cNvSpPr txBox="1"/>
          <p:nvPr/>
        </p:nvSpPr>
        <p:spPr>
          <a:xfrm>
            <a:off x="0" y="3654425"/>
            <a:ext cx="2446338" cy="768350"/>
          </a:xfrm>
          <a:prstGeom prst="rect">
            <a:avLst/>
          </a:prstGeom>
          <a:noFill/>
          <a:ln w="9525">
            <a:noFill/>
          </a:ln>
        </p:spPr>
        <p:txBody>
          <a:bodyPr wrap="none">
            <a:spAutoFit/>
          </a:bodyPr>
          <a:lstStyle/>
          <a:p>
            <a:pPr eaLnBrk="1" hangingPunct="1"/>
            <a:r>
              <a:rPr lang="en-US" altLang="zh-CN" sz="4400">
                <a:solidFill>
                  <a:schemeClr val="bg1"/>
                </a:solidFill>
                <a:latin typeface="Calibri" panose="020F0502020204030204"/>
              </a:rPr>
              <a:t>SUNLAND</a:t>
            </a:r>
            <a:endParaRPr lang="zh-CN" altLang="en-US" sz="4400">
              <a:solidFill>
                <a:schemeClr val="bg1"/>
              </a:solidFill>
              <a:latin typeface="Calibri" panose="020F0502020204030204"/>
            </a:endParaRPr>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632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第七章  国际商务谈判中的风险</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1121410" y="2285365"/>
            <a:ext cx="9962515" cy="2570480"/>
          </a:xfrm>
          <a:prstGeom prst="rect">
            <a:avLst/>
          </a:prstGeom>
        </p:spPr>
      </p:pic>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832610"/>
            <a:ext cx="10875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b="1">
                <a:solidFill>
                  <a:srgbClr val="C00000"/>
                </a:solidFill>
                <a:latin typeface="微软雅黑" panose="020B0503020204020204" charset="-122"/>
                <a:ea typeface="微软雅黑" panose="020B0503020204020204" charset="-122"/>
              </a:rPr>
              <a:t>非人员风险</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谈判人员无法控制的，既难以预测，又难以防范，使谈判人员往往只能作出被动的反应的风险，如</a:t>
            </a:r>
            <a:r>
              <a:rPr lang="en-US" altLang="zh-CN" sz="2000" u="sng">
                <a:solidFill>
                  <a:srgbClr val="C00000"/>
                </a:solidFill>
                <a:latin typeface="微软雅黑" panose="020B0503020204020204" charset="-122"/>
                <a:ea typeface="微软雅黑" panose="020B0503020204020204" charset="-122"/>
              </a:rPr>
              <a:t>政治风险、市场风险、技术风险、合同风险、自然风险</a:t>
            </a:r>
            <a:r>
              <a:rPr lang="en-US" altLang="zh-CN" sz="2000">
                <a:latin typeface="微软雅黑" panose="020B0503020204020204" charset="-122"/>
                <a:ea typeface="微软雅黑" panose="020B0503020204020204" charset="-122"/>
              </a:rPr>
              <a:t>等。</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en-US" altLang="zh-CN" sz="2000" b="1">
                <a:solidFill>
                  <a:srgbClr val="C00000"/>
                </a:solidFill>
                <a:latin typeface="微软雅黑" panose="020B0503020204020204" charset="-122"/>
                <a:ea typeface="微软雅黑" panose="020B0503020204020204" charset="-122"/>
              </a:rPr>
              <a:t>人员风险</a:t>
            </a:r>
            <a:r>
              <a:rPr lang="en-US" altLang="zh-CN" sz="2000">
                <a:latin typeface="微软雅黑" panose="020B0503020204020204" charset="-122"/>
                <a:ea typeface="微软雅黑" panose="020B0503020204020204" charset="-122"/>
              </a:rPr>
              <a:t>：主要有</a:t>
            </a:r>
            <a:r>
              <a:rPr lang="en-US" altLang="zh-CN" sz="2000" u="sng">
                <a:solidFill>
                  <a:srgbClr val="C00000"/>
                </a:solidFill>
                <a:latin typeface="微软雅黑" panose="020B0503020204020204" charset="-122"/>
                <a:ea typeface="微软雅黑" panose="020B0503020204020204" charset="-122"/>
              </a:rPr>
              <a:t>素质风险、技术风险、沟通风险</a:t>
            </a:r>
            <a:r>
              <a:rPr lang="en-US" altLang="zh-CN" sz="2000">
                <a:latin typeface="微软雅黑" panose="020B0503020204020204" charset="-122"/>
                <a:ea typeface="微软雅黑" panose="020B0503020204020204" charset="-122"/>
              </a:rPr>
              <a:t>等</a:t>
            </a:r>
          </a:p>
        </p:txBody>
      </p:sp>
      <p:sp>
        <p:nvSpPr>
          <p:cNvPr id="5128" name="文本框 8"/>
          <p:cNvSpPr txBox="1"/>
          <p:nvPr/>
        </p:nvSpPr>
        <p:spPr>
          <a:xfrm>
            <a:off x="84899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广义分类：</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（1）政治风险</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由于</a:t>
            </a:r>
            <a:r>
              <a:rPr lang="en-US" altLang="zh-CN" sz="2000" u="sng">
                <a:solidFill>
                  <a:srgbClr val="C00000"/>
                </a:solidFill>
                <a:latin typeface="微软雅黑" panose="020B0503020204020204" charset="-122"/>
                <a:ea typeface="微软雅黑" panose="020B0503020204020204" charset="-122"/>
              </a:rPr>
              <a:t>政治局势的变化或国际冲突</a:t>
            </a:r>
            <a:r>
              <a:rPr lang="en-US" altLang="zh-CN" sz="2000">
                <a:latin typeface="微软雅黑" panose="020B0503020204020204" charset="-122"/>
                <a:ea typeface="微软雅黑" panose="020B0503020204020204" charset="-122"/>
              </a:rPr>
              <a:t>给有关商务活动的参与者带来的危害和损失。</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en-US" altLang="zh-CN" sz="2000">
                <a:latin typeface="楷体" panose="02010609060101010101" charset="-122"/>
                <a:ea typeface="楷体" panose="02010609060101010101" charset="-122"/>
              </a:rPr>
              <a:t> 如第二次世界大战后一些发展中国家先后实行国有化政策</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 政治风险也包括由于商务合作中的不当或误会</a:t>
            </a:r>
            <a:r>
              <a:rPr lang="en-US" altLang="zh-CN" sz="2000" u="sng">
                <a:solidFill>
                  <a:srgbClr val="C00000"/>
                </a:solidFill>
                <a:latin typeface="微软雅黑" panose="020B0503020204020204" charset="-122"/>
                <a:ea typeface="微软雅黑" panose="020B0503020204020204" charset="-122"/>
              </a:rPr>
              <a:t>给国家间的政治关系蒙上阴影</a:t>
            </a:r>
            <a:r>
              <a:rPr lang="en-US" altLang="zh-CN" sz="200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一、政治风险分析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2014年，乌克兰亲西方势力推翻了亚努科维奇政权，导致中国与乌克兰政府之间的部分谈判陷入停滞状态。这种谈判风险属于（  )</a:t>
            </a:r>
          </a:p>
          <a:p>
            <a:pPr marL="0" lvl="0" indent="0">
              <a:lnSpc>
                <a:spcPct val="200000"/>
              </a:lnSpc>
              <a:spcBef>
                <a:spcPct val="0"/>
              </a:spcBef>
              <a:buNone/>
            </a:pPr>
            <a:r>
              <a:rPr sz="2000">
                <a:latin typeface="微软雅黑" panose="020B0503020204020204" charset="-122"/>
                <a:ea typeface="微软雅黑" panose="020B0503020204020204" charset="-122"/>
              </a:rPr>
              <a:t>A.市场风险  </a:t>
            </a:r>
          </a:p>
          <a:p>
            <a:pPr marL="0" lvl="0" indent="0">
              <a:lnSpc>
                <a:spcPct val="200000"/>
              </a:lnSpc>
              <a:spcBef>
                <a:spcPct val="0"/>
              </a:spcBef>
              <a:buNone/>
            </a:pPr>
            <a:r>
              <a:rPr sz="2000">
                <a:latin typeface="微软雅黑" panose="020B0503020204020204" charset="-122"/>
                <a:ea typeface="微软雅黑" panose="020B0503020204020204" charset="-122"/>
              </a:rPr>
              <a:t>B.政治风险</a:t>
            </a:r>
          </a:p>
          <a:p>
            <a:pPr marL="0" lvl="0" indent="0">
              <a:lnSpc>
                <a:spcPct val="200000"/>
              </a:lnSpc>
              <a:spcBef>
                <a:spcPct val="0"/>
              </a:spcBef>
              <a:buNone/>
            </a:pPr>
            <a:r>
              <a:rPr sz="2000">
                <a:latin typeface="微软雅黑" panose="020B0503020204020204" charset="-122"/>
                <a:ea typeface="微软雅黑" panose="020B0503020204020204" charset="-122"/>
              </a:rPr>
              <a:t>C.技术风险  </a:t>
            </a:r>
          </a:p>
          <a:p>
            <a:pPr marL="0" lvl="0" indent="0">
              <a:lnSpc>
                <a:spcPct val="200000"/>
              </a:lnSpc>
              <a:spcBef>
                <a:spcPct val="0"/>
              </a:spcBef>
              <a:buNone/>
            </a:pPr>
            <a:r>
              <a:rPr sz="2000">
                <a:latin typeface="微软雅黑" panose="020B0503020204020204" charset="-122"/>
                <a:ea typeface="微软雅黑" panose="020B0503020204020204" charset="-122"/>
              </a:rPr>
              <a:t>D.人员风险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2014年，乌克兰亲西方势力推翻了亚努科维奇政权，导致中国与乌克兰政府之间的部分谈判陷入停滞状态。这种谈判风险属于（  )</a:t>
            </a:r>
          </a:p>
          <a:p>
            <a:pPr marL="0" lvl="0" indent="0">
              <a:lnSpc>
                <a:spcPct val="200000"/>
              </a:lnSpc>
              <a:spcBef>
                <a:spcPct val="0"/>
              </a:spcBef>
              <a:buNone/>
            </a:pPr>
            <a:r>
              <a:rPr sz="2000">
                <a:latin typeface="微软雅黑" panose="020B0503020204020204" charset="-122"/>
                <a:ea typeface="微软雅黑" panose="020B0503020204020204" charset="-122"/>
              </a:rPr>
              <a:t>A.市场风险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B.政治风险</a:t>
            </a:r>
          </a:p>
          <a:p>
            <a:pPr marL="0" lvl="0" indent="0">
              <a:lnSpc>
                <a:spcPct val="200000"/>
              </a:lnSpc>
              <a:spcBef>
                <a:spcPct val="0"/>
              </a:spcBef>
              <a:buNone/>
            </a:pPr>
            <a:r>
              <a:rPr sz="2000">
                <a:latin typeface="微软雅黑" panose="020B0503020204020204" charset="-122"/>
                <a:ea typeface="微软雅黑" panose="020B0503020204020204" charset="-122"/>
              </a:rPr>
              <a:t>C.技术风险  </a:t>
            </a:r>
          </a:p>
          <a:p>
            <a:pPr marL="0" lvl="0" indent="0">
              <a:lnSpc>
                <a:spcPct val="200000"/>
              </a:lnSpc>
              <a:spcBef>
                <a:spcPct val="0"/>
              </a:spcBef>
              <a:buNone/>
            </a:pPr>
            <a:r>
              <a:rPr sz="2000">
                <a:latin typeface="微软雅黑" panose="020B0503020204020204" charset="-122"/>
                <a:ea typeface="微软雅黑" panose="020B0503020204020204" charset="-122"/>
              </a:rPr>
              <a:t>D.人员风险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（一）汇率风险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（二）利率风险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（三）价格风险</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二、市场风险分析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（一）汇率风险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1.概念：汇率风险是指在较长的付款期内，由于汇率变动而造成</a:t>
            </a:r>
            <a:r>
              <a:rPr lang="en-US" altLang="zh-CN" sz="2000" u="sng">
                <a:solidFill>
                  <a:srgbClr val="C00000"/>
                </a:solidFill>
                <a:latin typeface="微软雅黑" panose="020B0503020204020204" charset="-122"/>
                <a:ea typeface="微软雅黑" panose="020B0503020204020204" charset="-122"/>
              </a:rPr>
              <a:t>结汇损失</a:t>
            </a:r>
            <a:r>
              <a:rPr lang="en-US" altLang="zh-CN" sz="2000">
                <a:latin typeface="微软雅黑" panose="020B0503020204020204" charset="-122"/>
                <a:ea typeface="微软雅黑" panose="020B0503020204020204" charset="-122"/>
              </a:rPr>
              <a:t>的风险；或指一个组织、经济实体或个人的</a:t>
            </a:r>
            <a:r>
              <a:rPr lang="en-US" altLang="zh-CN" sz="2000" u="sng">
                <a:solidFill>
                  <a:srgbClr val="C00000"/>
                </a:solidFill>
                <a:latin typeface="微软雅黑" panose="020B0503020204020204" charset="-122"/>
                <a:ea typeface="微软雅黑" panose="020B0503020204020204" charset="-122"/>
              </a:rPr>
              <a:t>以外币计价的资产与负债</a:t>
            </a:r>
            <a:r>
              <a:rPr lang="en-US" altLang="zh-CN" sz="2000">
                <a:latin typeface="微软雅黑" panose="020B0503020204020204" charset="-122"/>
                <a:ea typeface="微软雅黑" panose="020B0503020204020204" charset="-122"/>
              </a:rPr>
              <a:t>，由于汇率变化而引起的价值上涨或下降的可能。</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2.分类：（1）交易结算风险（2）外汇买卖风险（3）会计风险</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二、市场风险分析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以下各项中，不属于国际商务谈判中的汇率风险的有（ ）</a:t>
            </a:r>
          </a:p>
          <a:p>
            <a:pPr marL="0" lvl="0" indent="0">
              <a:lnSpc>
                <a:spcPct val="200000"/>
              </a:lnSpc>
              <a:spcBef>
                <a:spcPct val="0"/>
              </a:spcBef>
              <a:buNone/>
            </a:pPr>
            <a:r>
              <a:rPr sz="2000">
                <a:latin typeface="微软雅黑" panose="020B0503020204020204" charset="-122"/>
                <a:ea typeface="微软雅黑" panose="020B0503020204020204" charset="-122"/>
              </a:rPr>
              <a:t>A.会计风险</a:t>
            </a:r>
          </a:p>
          <a:p>
            <a:pPr marL="0" lvl="0" indent="0">
              <a:lnSpc>
                <a:spcPct val="200000"/>
              </a:lnSpc>
              <a:spcBef>
                <a:spcPct val="0"/>
              </a:spcBef>
              <a:buNone/>
            </a:pPr>
            <a:r>
              <a:rPr sz="2000">
                <a:latin typeface="微软雅黑" panose="020B0503020204020204" charset="-122"/>
                <a:ea typeface="微软雅黑" panose="020B0503020204020204" charset="-122"/>
              </a:rPr>
              <a:t>B.利率风险</a:t>
            </a:r>
          </a:p>
          <a:p>
            <a:pPr marL="0" lvl="0" indent="0">
              <a:lnSpc>
                <a:spcPct val="200000"/>
              </a:lnSpc>
              <a:spcBef>
                <a:spcPct val="0"/>
              </a:spcBef>
              <a:buNone/>
            </a:pPr>
            <a:r>
              <a:rPr sz="2000">
                <a:latin typeface="微软雅黑" panose="020B0503020204020204" charset="-122"/>
                <a:ea typeface="微软雅黑" panose="020B0503020204020204" charset="-122"/>
              </a:rPr>
              <a:t>C.合同风险</a:t>
            </a:r>
          </a:p>
          <a:p>
            <a:pPr marL="0" lvl="0" indent="0">
              <a:lnSpc>
                <a:spcPct val="200000"/>
              </a:lnSpc>
              <a:spcBef>
                <a:spcPct val="0"/>
              </a:spcBef>
              <a:buNone/>
            </a:pPr>
            <a:r>
              <a:rPr sz="2000">
                <a:latin typeface="微软雅黑" panose="020B0503020204020204" charset="-122"/>
                <a:ea typeface="微软雅黑" panose="020B0503020204020204" charset="-122"/>
              </a:rPr>
              <a:t>D.人员素质风险</a:t>
            </a:r>
          </a:p>
          <a:p>
            <a:pPr marL="0" lvl="0" indent="0">
              <a:lnSpc>
                <a:spcPct val="200000"/>
              </a:lnSpc>
              <a:spcBef>
                <a:spcPct val="0"/>
              </a:spcBef>
              <a:buNone/>
            </a:pPr>
            <a:r>
              <a:rPr sz="2000">
                <a:latin typeface="微软雅黑" panose="020B0503020204020204" charset="-122"/>
                <a:ea typeface="微软雅黑" panose="020B0503020204020204" charset="-122"/>
              </a:rPr>
              <a:t>E.交易结算风险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“有理、有利、有节”。这种做法集中体现了国际商务谈判中的（  ）</a:t>
            </a:r>
          </a:p>
          <a:p>
            <a:pPr marL="0" lvl="0" indent="0">
              <a:lnSpc>
                <a:spcPct val="200000"/>
              </a:lnSpc>
              <a:spcBef>
                <a:spcPct val="0"/>
              </a:spcBef>
              <a:buNone/>
            </a:pPr>
            <a:r>
              <a:rPr sz="2000">
                <a:latin typeface="微软雅黑" panose="020B0503020204020204" charset="-122"/>
                <a:ea typeface="微软雅黑" panose="020B0503020204020204" charset="-122"/>
              </a:rPr>
              <a:t>A．平等互利原则	</a:t>
            </a:r>
          </a:p>
          <a:p>
            <a:pPr marL="0" lvl="0" indent="0">
              <a:lnSpc>
                <a:spcPct val="200000"/>
              </a:lnSpc>
              <a:spcBef>
                <a:spcPct val="0"/>
              </a:spcBef>
              <a:buNone/>
            </a:pPr>
            <a:r>
              <a:rPr sz="2000">
                <a:latin typeface="微软雅黑" panose="020B0503020204020204" charset="-122"/>
                <a:ea typeface="微软雅黑" panose="020B0503020204020204" charset="-122"/>
              </a:rPr>
              <a:t>B．灵活机动原则</a:t>
            </a:r>
          </a:p>
          <a:p>
            <a:pPr marL="0" lvl="0" indent="0">
              <a:lnSpc>
                <a:spcPct val="200000"/>
              </a:lnSpc>
              <a:spcBef>
                <a:spcPct val="0"/>
              </a:spcBef>
              <a:buNone/>
            </a:pPr>
            <a:r>
              <a:rPr sz="2000">
                <a:latin typeface="微软雅黑" panose="020B0503020204020204" charset="-122"/>
                <a:ea typeface="微软雅黑" panose="020B0503020204020204" charset="-122"/>
              </a:rPr>
              <a:t>C．依法办事原则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D．友好协商原则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以下各项中，不属于国际商务谈判中的汇率风险的有（ ）</a:t>
            </a:r>
          </a:p>
          <a:p>
            <a:pPr marL="0" lvl="0" indent="0">
              <a:lnSpc>
                <a:spcPct val="200000"/>
              </a:lnSpc>
              <a:spcBef>
                <a:spcPct val="0"/>
              </a:spcBef>
              <a:buNone/>
            </a:pPr>
            <a:r>
              <a:rPr sz="2000">
                <a:latin typeface="微软雅黑" panose="020B0503020204020204" charset="-122"/>
                <a:ea typeface="微软雅黑" panose="020B0503020204020204" charset="-122"/>
              </a:rPr>
              <a:t>A.会计风险</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B.利率风险</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C.合同风险</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D.人员素质风险</a:t>
            </a:r>
          </a:p>
          <a:p>
            <a:pPr marL="0" lvl="0" indent="0">
              <a:lnSpc>
                <a:spcPct val="200000"/>
              </a:lnSpc>
              <a:spcBef>
                <a:spcPct val="0"/>
              </a:spcBef>
              <a:buNone/>
            </a:pPr>
            <a:r>
              <a:rPr sz="2000">
                <a:latin typeface="微软雅黑" panose="020B0503020204020204" charset="-122"/>
                <a:ea typeface="微软雅黑" panose="020B0503020204020204" charset="-122"/>
              </a:rPr>
              <a:t>E.交易结算风险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（一）汇率风险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2.分类：</a:t>
            </a:r>
            <a:r>
              <a:rPr lang="en-US" altLang="zh-CN" sz="2000" u="sng">
                <a:solidFill>
                  <a:srgbClr val="C00000"/>
                </a:solidFill>
                <a:latin typeface="微软雅黑" panose="020B0503020204020204" charset="-122"/>
                <a:ea typeface="微软雅黑" panose="020B0503020204020204" charset="-122"/>
              </a:rPr>
              <a:t>（1）交易结算风险（2）外汇买卖风险（3）会计风险</a:t>
            </a:r>
          </a:p>
          <a:p>
            <a:pPr marL="0" lvl="0" indent="0">
              <a:lnSpc>
                <a:spcPct val="200000"/>
              </a:lnSpc>
              <a:spcBef>
                <a:spcPct val="0"/>
              </a:spcBef>
              <a:buNone/>
            </a:pPr>
            <a:r>
              <a:rPr lang="zh-CN" altLang="en-US" sz="2000" b="1">
                <a:latin typeface="微软雅黑" panose="020B0503020204020204" charset="-122"/>
                <a:ea typeface="微软雅黑" panose="020B0503020204020204" charset="-122"/>
              </a:rPr>
              <a:t>（</a:t>
            </a:r>
            <a:r>
              <a:rPr lang="en-US" altLang="zh-CN" sz="2000" b="1">
                <a:latin typeface="微软雅黑" panose="020B0503020204020204" charset="-122"/>
                <a:ea typeface="微软雅黑" panose="020B0503020204020204" charset="-122"/>
              </a:rPr>
              <a:t>1</a:t>
            </a:r>
            <a:r>
              <a:rPr lang="zh-CN" altLang="en-US" sz="2000" b="1">
                <a:latin typeface="微软雅黑" panose="020B0503020204020204" charset="-122"/>
                <a:ea typeface="微软雅黑" panose="020B0503020204020204" charset="-122"/>
              </a:rPr>
              <a:t>）</a:t>
            </a:r>
            <a:r>
              <a:rPr lang="en-US" altLang="zh-CN" sz="2000" b="1">
                <a:latin typeface="微软雅黑" panose="020B0503020204020204" charset="-122"/>
                <a:ea typeface="微软雅黑" panose="020B0503020204020204" charset="-122"/>
              </a:rPr>
              <a:t>交易结算风险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以外币计价结算的问题，如合同签订时的汇率与实际交易结算时的汇率不一致，就有可能产生外汇风险的损失。</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en-US" altLang="zh-CN" sz="2000">
                <a:latin typeface="楷体" panose="02010609060101010101" charset="-122"/>
                <a:ea typeface="楷体" panose="02010609060101010101" charset="-122"/>
              </a:rPr>
              <a:t>如：我国从美国进口设备，一套150万美元（以美元计价），签约时汇率为1:5，需要付款750万元人民币。但是6个月后支付货款时，汇率上升为1:6，需要付款900万人民币，多付款150万元。</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二、市场风险分析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（一）汇率风险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2.分类：</a:t>
            </a:r>
            <a:r>
              <a:rPr lang="en-US" altLang="zh-CN" sz="2000" u="sng">
                <a:solidFill>
                  <a:srgbClr val="C00000"/>
                </a:solidFill>
                <a:latin typeface="微软雅黑" panose="020B0503020204020204" charset="-122"/>
                <a:ea typeface="微软雅黑" panose="020B0503020204020204" charset="-122"/>
              </a:rPr>
              <a:t>（1）交易结算风险（2）外汇买卖风险（3）会计风险</a:t>
            </a:r>
          </a:p>
          <a:p>
            <a:pPr marL="0" lvl="0" indent="0">
              <a:lnSpc>
                <a:spcPct val="200000"/>
              </a:lnSpc>
              <a:spcBef>
                <a:spcPct val="0"/>
              </a:spcBef>
              <a:buNone/>
            </a:pPr>
            <a:r>
              <a:rPr lang="zh-CN" altLang="en-US" sz="2000" b="1">
                <a:latin typeface="微软雅黑" panose="020B0503020204020204" charset="-122"/>
                <a:ea typeface="微软雅黑" panose="020B0503020204020204" charset="-122"/>
              </a:rPr>
              <a:t>（</a:t>
            </a:r>
            <a:r>
              <a:rPr lang="en-US" altLang="zh-CN" sz="2000" b="1">
                <a:latin typeface="微软雅黑" panose="020B0503020204020204" charset="-122"/>
                <a:ea typeface="微软雅黑" panose="020B0503020204020204" charset="-122"/>
              </a:rPr>
              <a:t>2</a:t>
            </a:r>
            <a:r>
              <a:rPr lang="zh-CN" altLang="en-US" sz="2000" b="1">
                <a:latin typeface="微软雅黑" panose="020B0503020204020204" charset="-122"/>
                <a:ea typeface="微软雅黑" panose="020B0503020204020204" charset="-122"/>
              </a:rPr>
              <a:t>）</a:t>
            </a:r>
            <a:r>
              <a:rPr lang="en-US" altLang="zh-CN" sz="2000" b="1">
                <a:latin typeface="微软雅黑" panose="020B0503020204020204" charset="-122"/>
                <a:ea typeface="微软雅黑" panose="020B0503020204020204" charset="-122"/>
              </a:rPr>
              <a:t>外汇买卖的风险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银行在买卖外汇时面临着本国货币与外币的兑换而产生的外汇风险。银行与企业在以外币进行借款和贷款而进行外汇交易时，也会发生同样的风险。</a:t>
            </a:r>
          </a:p>
          <a:p>
            <a:pPr marL="0" lvl="0" indent="0">
              <a:lnSpc>
                <a:spcPct val="200000"/>
              </a:lnSpc>
              <a:spcBef>
                <a:spcPct val="0"/>
              </a:spcBef>
              <a:buNone/>
            </a:pPr>
            <a:r>
              <a:rPr lang="en-US" altLang="zh-CN" sz="2000">
                <a:latin typeface="楷体" panose="02010609060101010101" charset="-122"/>
                <a:ea typeface="楷体" panose="02010609060101010101" charset="-122"/>
              </a:rPr>
              <a:t>如：甲公司向银行贷200万美元两年，当时汇率为1:5，则折合1000万元人民币</a:t>
            </a:r>
          </a:p>
          <a:p>
            <a:pPr marL="0" lvl="0" indent="0">
              <a:lnSpc>
                <a:spcPct val="200000"/>
              </a:lnSpc>
              <a:spcBef>
                <a:spcPct val="0"/>
              </a:spcBef>
              <a:buNone/>
            </a:pPr>
            <a:r>
              <a:rPr lang="en-US" altLang="zh-CN" sz="2000">
                <a:latin typeface="楷体" panose="02010609060101010101" charset="-122"/>
                <a:ea typeface="楷体" panose="02010609060101010101" charset="-122"/>
              </a:rPr>
              <a:t>    两年后还款时，汇率1:6，则需要还款1200万元人民币，多还款200万元。</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二、市场风险分析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（一）汇率风险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2.分类：</a:t>
            </a:r>
            <a:r>
              <a:rPr lang="en-US" altLang="zh-CN" sz="2000" u="sng">
                <a:solidFill>
                  <a:srgbClr val="C00000"/>
                </a:solidFill>
                <a:latin typeface="微软雅黑" panose="020B0503020204020204" charset="-122"/>
                <a:ea typeface="微软雅黑" panose="020B0503020204020204" charset="-122"/>
              </a:rPr>
              <a:t>（1）交易结算风险（2）外汇买卖风险（3）会计风险</a:t>
            </a:r>
          </a:p>
          <a:p>
            <a:pPr marL="0" lvl="0" indent="0">
              <a:lnSpc>
                <a:spcPct val="200000"/>
              </a:lnSpc>
              <a:spcBef>
                <a:spcPct val="0"/>
              </a:spcBef>
              <a:buNone/>
            </a:pPr>
            <a:r>
              <a:rPr lang="zh-CN" sz="2000" b="1">
                <a:latin typeface="微软雅黑" panose="020B0503020204020204" charset="-122"/>
                <a:ea typeface="微软雅黑" panose="020B0503020204020204" charset="-122"/>
              </a:rPr>
              <a:t>（</a:t>
            </a:r>
            <a:r>
              <a:rPr lang="en-US" altLang="zh-CN" sz="2000" b="1">
                <a:latin typeface="微软雅黑" panose="020B0503020204020204" charset="-122"/>
                <a:ea typeface="微软雅黑" panose="020B0503020204020204" charset="-122"/>
              </a:rPr>
              <a:t>3</a:t>
            </a:r>
            <a:r>
              <a:rPr lang="zh-CN" altLang="en-US" sz="2000" b="1">
                <a:latin typeface="微软雅黑" panose="020B0503020204020204" charset="-122"/>
                <a:ea typeface="微软雅黑" panose="020B0503020204020204" charset="-122"/>
              </a:rPr>
              <a:t>）</a:t>
            </a:r>
            <a:r>
              <a:rPr sz="2000" b="1">
                <a:latin typeface="微软雅黑" panose="020B0503020204020204" charset="-122"/>
                <a:ea typeface="微软雅黑" panose="020B0503020204020204" charset="-122"/>
              </a:rPr>
              <a:t>会计风险</a:t>
            </a:r>
          </a:p>
          <a:p>
            <a:pPr marL="0" lvl="0" indent="0">
              <a:lnSpc>
                <a:spcPct val="200000"/>
              </a:lnSpc>
              <a:spcBef>
                <a:spcPct val="0"/>
              </a:spcBef>
              <a:buNone/>
            </a:pPr>
            <a:r>
              <a:rPr sz="2000">
                <a:latin typeface="微软雅黑" panose="020B0503020204020204" charset="-122"/>
                <a:ea typeface="微软雅黑" panose="020B0503020204020204" charset="-122"/>
              </a:rPr>
              <a:t>      当企业对拥有的外币债权和债务必须进行会计处理时，外币债券与债务入账时与最终结算时的汇率不同，就产生</a:t>
            </a:r>
            <a:r>
              <a:rPr sz="2000" u="sng">
                <a:solidFill>
                  <a:srgbClr val="C00000"/>
                </a:solidFill>
                <a:latin typeface="微软雅黑" panose="020B0503020204020204" charset="-122"/>
                <a:ea typeface="微软雅黑" panose="020B0503020204020204" charset="-122"/>
              </a:rPr>
              <a:t>账面上的损益差异</a:t>
            </a:r>
            <a:r>
              <a:rPr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    </a:t>
            </a:r>
            <a:r>
              <a:rPr sz="2000">
                <a:latin typeface="楷体" panose="02010609060101010101" charset="-122"/>
                <a:ea typeface="楷体" panose="02010609060101010101" charset="-122"/>
              </a:rPr>
              <a:t>如：入账时是1:5，100万美元=500万元，结算时是1:4</a:t>
            </a:r>
            <a:r>
              <a:rPr lang="zh-CN" sz="2000">
                <a:latin typeface="楷体" panose="02010609060101010101" charset="-122"/>
                <a:ea typeface="楷体" panose="02010609060101010101" charset="-122"/>
              </a:rPr>
              <a:t>，</a:t>
            </a:r>
            <a:r>
              <a:rPr sz="2000">
                <a:latin typeface="楷体" panose="02010609060101010101" charset="-122"/>
                <a:ea typeface="楷体" panose="02010609060101010101" charset="-122"/>
              </a:rPr>
              <a:t>100美元=400万元</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二、市场风险分析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如果外币债券和债务入账时的汇率与最终结算时的汇率不同，就会产生账面上的损益差异，这种风险属于（  ） </a:t>
            </a:r>
          </a:p>
          <a:p>
            <a:pPr marL="0" lvl="0" indent="0">
              <a:lnSpc>
                <a:spcPct val="200000"/>
              </a:lnSpc>
              <a:spcBef>
                <a:spcPct val="0"/>
              </a:spcBef>
              <a:buNone/>
            </a:pPr>
            <a:r>
              <a:rPr sz="2000">
                <a:latin typeface="微软雅黑" panose="020B0503020204020204" charset="-122"/>
                <a:ea typeface="微软雅黑" panose="020B0503020204020204" charset="-122"/>
              </a:rPr>
              <a:t>A.利率风险       </a:t>
            </a:r>
          </a:p>
          <a:p>
            <a:pPr marL="0" lvl="0" indent="0">
              <a:lnSpc>
                <a:spcPct val="200000"/>
              </a:lnSpc>
              <a:spcBef>
                <a:spcPct val="0"/>
              </a:spcBef>
              <a:buNone/>
            </a:pPr>
            <a:r>
              <a:rPr sz="2000">
                <a:latin typeface="微软雅黑" panose="020B0503020204020204" charset="-122"/>
                <a:ea typeface="微软雅黑" panose="020B0503020204020204" charset="-122"/>
              </a:rPr>
              <a:t>B.会计风险 </a:t>
            </a:r>
          </a:p>
          <a:p>
            <a:pPr marL="0" lvl="0" indent="0">
              <a:lnSpc>
                <a:spcPct val="200000"/>
              </a:lnSpc>
              <a:spcBef>
                <a:spcPct val="0"/>
              </a:spcBef>
              <a:buNone/>
            </a:pPr>
            <a:r>
              <a:rPr sz="2000">
                <a:latin typeface="微软雅黑" panose="020B0503020204020204" charset="-122"/>
                <a:ea typeface="微软雅黑" panose="020B0503020204020204" charset="-122"/>
              </a:rPr>
              <a:t>C.交易结算风险   </a:t>
            </a:r>
          </a:p>
          <a:p>
            <a:pPr marL="0" lvl="0" indent="0">
              <a:lnSpc>
                <a:spcPct val="200000"/>
              </a:lnSpc>
              <a:spcBef>
                <a:spcPct val="0"/>
              </a:spcBef>
              <a:buNone/>
            </a:pPr>
            <a:r>
              <a:rPr sz="2000">
                <a:latin typeface="微软雅黑" panose="020B0503020204020204" charset="-122"/>
                <a:ea typeface="微软雅黑" panose="020B0503020204020204" charset="-122"/>
              </a:rPr>
              <a:t>D.外汇买卖风险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如果外币债券和债务入账时的汇率与最终结算时的汇率不同，就会产生账面上的损益差异，这种风险属于（  ） </a:t>
            </a:r>
          </a:p>
          <a:p>
            <a:pPr marL="0" lvl="0" indent="0">
              <a:lnSpc>
                <a:spcPct val="200000"/>
              </a:lnSpc>
              <a:spcBef>
                <a:spcPct val="0"/>
              </a:spcBef>
              <a:buNone/>
            </a:pPr>
            <a:r>
              <a:rPr sz="2000">
                <a:latin typeface="微软雅黑" panose="020B0503020204020204" charset="-122"/>
                <a:ea typeface="微软雅黑" panose="020B0503020204020204" charset="-122"/>
              </a:rPr>
              <a:t>A.利率风险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B.会计风险</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C.交易结算风险   </a:t>
            </a:r>
          </a:p>
          <a:p>
            <a:pPr marL="0" lvl="0" indent="0">
              <a:lnSpc>
                <a:spcPct val="200000"/>
              </a:lnSpc>
              <a:spcBef>
                <a:spcPct val="0"/>
              </a:spcBef>
              <a:buNone/>
            </a:pPr>
            <a:r>
              <a:rPr sz="2000">
                <a:latin typeface="微软雅黑" panose="020B0503020204020204" charset="-122"/>
                <a:ea typeface="微软雅黑" panose="020B0503020204020204" charset="-122"/>
              </a:rPr>
              <a:t>D.外汇买卖风险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银行在买卖外汇时因本币与外币兑换产生的风险称为（  ） </a:t>
            </a:r>
          </a:p>
          <a:p>
            <a:pPr marL="0" lvl="0" indent="0">
              <a:lnSpc>
                <a:spcPct val="200000"/>
              </a:lnSpc>
              <a:spcBef>
                <a:spcPct val="0"/>
              </a:spcBef>
              <a:buNone/>
            </a:pPr>
            <a:r>
              <a:rPr sz="2000">
                <a:latin typeface="微软雅黑" panose="020B0503020204020204" charset="-122"/>
                <a:ea typeface="微软雅黑" panose="020B0503020204020204" charset="-122"/>
              </a:rPr>
              <a:t>A.利率风险      </a:t>
            </a:r>
          </a:p>
          <a:p>
            <a:pPr marL="0" lvl="0" indent="0">
              <a:lnSpc>
                <a:spcPct val="200000"/>
              </a:lnSpc>
              <a:spcBef>
                <a:spcPct val="0"/>
              </a:spcBef>
              <a:buNone/>
            </a:pPr>
            <a:r>
              <a:rPr sz="2000">
                <a:latin typeface="微软雅黑" panose="020B0503020204020204" charset="-122"/>
                <a:ea typeface="微软雅黑" panose="020B0503020204020204" charset="-122"/>
              </a:rPr>
              <a:t>B.会计风险</a:t>
            </a:r>
          </a:p>
          <a:p>
            <a:pPr marL="0" lvl="0" indent="0">
              <a:lnSpc>
                <a:spcPct val="200000"/>
              </a:lnSpc>
              <a:spcBef>
                <a:spcPct val="0"/>
              </a:spcBef>
              <a:buNone/>
            </a:pPr>
            <a:r>
              <a:rPr sz="2000">
                <a:latin typeface="微软雅黑" panose="020B0503020204020204" charset="-122"/>
                <a:ea typeface="微软雅黑" panose="020B0503020204020204" charset="-122"/>
              </a:rPr>
              <a:t>C.外汇买卖风险  </a:t>
            </a:r>
          </a:p>
          <a:p>
            <a:pPr marL="0" lvl="0" indent="0">
              <a:lnSpc>
                <a:spcPct val="200000"/>
              </a:lnSpc>
              <a:spcBef>
                <a:spcPct val="0"/>
              </a:spcBef>
              <a:buNone/>
            </a:pPr>
            <a:r>
              <a:rPr sz="2000">
                <a:latin typeface="微软雅黑" panose="020B0503020204020204" charset="-122"/>
                <a:ea typeface="微软雅黑" panose="020B0503020204020204" charset="-122"/>
              </a:rPr>
              <a:t>D.交易结算风险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银行在买卖外汇时因本币与外币兑换产生的风险称为（  ） </a:t>
            </a:r>
          </a:p>
          <a:p>
            <a:pPr marL="0" lvl="0" indent="0">
              <a:lnSpc>
                <a:spcPct val="200000"/>
              </a:lnSpc>
              <a:spcBef>
                <a:spcPct val="0"/>
              </a:spcBef>
              <a:buNone/>
            </a:pPr>
            <a:r>
              <a:rPr sz="2000">
                <a:latin typeface="微软雅黑" panose="020B0503020204020204" charset="-122"/>
                <a:ea typeface="微软雅黑" panose="020B0503020204020204" charset="-122"/>
              </a:rPr>
              <a:t>A.利率风险      </a:t>
            </a:r>
          </a:p>
          <a:p>
            <a:pPr marL="0" lvl="0" indent="0">
              <a:lnSpc>
                <a:spcPct val="200000"/>
              </a:lnSpc>
              <a:spcBef>
                <a:spcPct val="0"/>
              </a:spcBef>
              <a:buNone/>
            </a:pPr>
            <a:r>
              <a:rPr sz="2000">
                <a:latin typeface="微软雅黑" panose="020B0503020204020204" charset="-122"/>
                <a:ea typeface="微软雅黑" panose="020B0503020204020204" charset="-122"/>
              </a:rPr>
              <a:t>B.会计风险</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C.外汇买卖风险</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D.交易结算风险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因合同签订时的汇率与实际交易时的汇率不一致而产生的风险称为（ ）</a:t>
            </a:r>
          </a:p>
          <a:p>
            <a:pPr marL="0" lvl="0" indent="0">
              <a:lnSpc>
                <a:spcPct val="200000"/>
              </a:lnSpc>
              <a:spcBef>
                <a:spcPct val="0"/>
              </a:spcBef>
              <a:buNone/>
            </a:pPr>
            <a:r>
              <a:rPr sz="2000">
                <a:latin typeface="微软雅黑" panose="020B0503020204020204" charset="-122"/>
                <a:ea typeface="微软雅黑" panose="020B0503020204020204" charset="-122"/>
              </a:rPr>
              <a:t>A．利率风险        </a:t>
            </a:r>
          </a:p>
          <a:p>
            <a:pPr marL="0" lvl="0" indent="0">
              <a:lnSpc>
                <a:spcPct val="200000"/>
              </a:lnSpc>
              <a:spcBef>
                <a:spcPct val="0"/>
              </a:spcBef>
              <a:buNone/>
            </a:pPr>
            <a:r>
              <a:rPr sz="2000">
                <a:latin typeface="微软雅黑" panose="020B0503020204020204" charset="-122"/>
                <a:ea typeface="微软雅黑" panose="020B0503020204020204" charset="-122"/>
              </a:rPr>
              <a:t>B．会计风险        </a:t>
            </a:r>
          </a:p>
          <a:p>
            <a:pPr marL="0" lvl="0" indent="0">
              <a:lnSpc>
                <a:spcPct val="200000"/>
              </a:lnSpc>
              <a:spcBef>
                <a:spcPct val="0"/>
              </a:spcBef>
              <a:buNone/>
            </a:pPr>
            <a:r>
              <a:rPr sz="2000">
                <a:latin typeface="微软雅黑" panose="020B0503020204020204" charset="-122"/>
                <a:ea typeface="微软雅黑" panose="020B0503020204020204" charset="-122"/>
              </a:rPr>
              <a:t>C．外汇买卖风险    </a:t>
            </a:r>
          </a:p>
          <a:p>
            <a:pPr marL="0" lvl="0" indent="0">
              <a:lnSpc>
                <a:spcPct val="200000"/>
              </a:lnSpc>
              <a:spcBef>
                <a:spcPct val="0"/>
              </a:spcBef>
              <a:buNone/>
            </a:pPr>
            <a:r>
              <a:rPr sz="2000">
                <a:latin typeface="微软雅黑" panose="020B0503020204020204" charset="-122"/>
                <a:ea typeface="微软雅黑" panose="020B0503020204020204" charset="-122"/>
              </a:rPr>
              <a:t>D．交易结算风险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因合同签订时的汇率与实际交易时的汇率不一致而产生的风险称为（ ）</a:t>
            </a:r>
          </a:p>
          <a:p>
            <a:pPr marL="0" lvl="0" indent="0">
              <a:lnSpc>
                <a:spcPct val="200000"/>
              </a:lnSpc>
              <a:spcBef>
                <a:spcPct val="0"/>
              </a:spcBef>
              <a:buNone/>
            </a:pPr>
            <a:r>
              <a:rPr sz="2000">
                <a:latin typeface="微软雅黑" panose="020B0503020204020204" charset="-122"/>
                <a:ea typeface="微软雅黑" panose="020B0503020204020204" charset="-122"/>
              </a:rPr>
              <a:t>A．利率风险        </a:t>
            </a:r>
          </a:p>
          <a:p>
            <a:pPr marL="0" lvl="0" indent="0">
              <a:lnSpc>
                <a:spcPct val="200000"/>
              </a:lnSpc>
              <a:spcBef>
                <a:spcPct val="0"/>
              </a:spcBef>
              <a:buNone/>
            </a:pPr>
            <a:r>
              <a:rPr sz="2000">
                <a:latin typeface="微软雅黑" panose="020B0503020204020204" charset="-122"/>
                <a:ea typeface="微软雅黑" panose="020B0503020204020204" charset="-122"/>
              </a:rPr>
              <a:t>B．会计风险        </a:t>
            </a:r>
          </a:p>
          <a:p>
            <a:pPr marL="0" lvl="0" indent="0">
              <a:lnSpc>
                <a:spcPct val="200000"/>
              </a:lnSpc>
              <a:spcBef>
                <a:spcPct val="0"/>
              </a:spcBef>
              <a:buNone/>
            </a:pPr>
            <a:r>
              <a:rPr sz="2000">
                <a:latin typeface="微软雅黑" panose="020B0503020204020204" charset="-122"/>
                <a:ea typeface="微软雅黑" panose="020B0503020204020204" charset="-122"/>
              </a:rPr>
              <a:t>C．外汇买卖风险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D．交易结算风险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一、国际商务谈判的基本程序</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altLang="en-US" sz="2000" b="1">
                <a:latin typeface="微软雅黑" panose="020B0503020204020204" charset="-122"/>
                <a:ea typeface="微软雅黑" panose="020B0503020204020204" charset="-122"/>
              </a:rPr>
              <a:t>四个阶段：</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（一）</a:t>
            </a:r>
            <a:r>
              <a:rPr lang="zh-CN" altLang="en-US" sz="2000" b="1">
                <a:latin typeface="微软雅黑" panose="020B0503020204020204" charset="-122"/>
                <a:ea typeface="微软雅黑" panose="020B0503020204020204" charset="-122"/>
              </a:rPr>
              <a:t>准备阶段</a:t>
            </a:r>
            <a:r>
              <a:rPr lang="zh-CN" altLang="en-US" sz="2000">
                <a:latin typeface="微软雅黑" panose="020B0503020204020204" charset="-122"/>
                <a:ea typeface="微软雅黑" panose="020B0503020204020204" charset="-122"/>
              </a:rPr>
              <a:t>：知己知彼，心中有数</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（二）</a:t>
            </a:r>
            <a:r>
              <a:rPr lang="zh-CN" altLang="en-US" sz="2000" b="1">
                <a:latin typeface="微软雅黑" panose="020B0503020204020204" charset="-122"/>
                <a:ea typeface="微软雅黑" panose="020B0503020204020204" charset="-122"/>
              </a:rPr>
              <a:t>开局阶段</a:t>
            </a:r>
            <a:r>
              <a:rPr lang="zh-CN" altLang="en-US" sz="2000">
                <a:latin typeface="微软雅黑" panose="020B0503020204020204" charset="-122"/>
                <a:ea typeface="微软雅黑" panose="020B0503020204020204" charset="-122"/>
              </a:rPr>
              <a:t>：营造气氛，奠定基调</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（三）</a:t>
            </a:r>
            <a:r>
              <a:rPr lang="zh-CN" altLang="en-US" sz="2000" b="1">
                <a:latin typeface="微软雅黑" panose="020B0503020204020204" charset="-122"/>
                <a:ea typeface="微软雅黑" panose="020B0503020204020204" charset="-122"/>
              </a:rPr>
              <a:t>正式谈判阶段</a:t>
            </a:r>
            <a:r>
              <a:rPr lang="zh-CN" altLang="en-US" sz="2000">
                <a:latin typeface="微软雅黑" panose="020B0503020204020204" charset="-122"/>
                <a:ea typeface="微软雅黑" panose="020B0503020204020204" charset="-122"/>
              </a:rPr>
              <a:t>：从开局结束，到签订协议</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谈判失败</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（四）</a:t>
            </a:r>
            <a:r>
              <a:rPr lang="zh-CN" altLang="en-US" sz="2000" b="1">
                <a:latin typeface="微软雅黑" panose="020B0503020204020204" charset="-122"/>
                <a:ea typeface="微软雅黑" panose="020B0503020204020204" charset="-122"/>
              </a:rPr>
              <a:t>签约阶段</a:t>
            </a:r>
            <a:r>
              <a:rPr lang="zh-CN" altLang="en-US" sz="2000">
                <a:latin typeface="微软雅黑" panose="020B0503020204020204" charset="-122"/>
                <a:ea typeface="微软雅黑" panose="020B0503020204020204" charset="-122"/>
              </a:rPr>
              <a:t>：以文字形式签订书面合同</a:t>
            </a:r>
          </a:p>
        </p:txBody>
      </p:sp>
      <p:sp>
        <p:nvSpPr>
          <p:cNvPr id="8" name="五边形 7"/>
          <p:cNvSpPr/>
          <p:nvPr/>
        </p:nvSpPr>
        <p:spPr>
          <a:xfrm flipH="1">
            <a:off x="5253673" y="1302703"/>
            <a:ext cx="1187450" cy="371475"/>
          </a:xfrm>
          <a:prstGeom prst="homePlate">
            <a:avLst/>
          </a:prstGeom>
          <a:solidFill>
            <a:srgbClr val="7030A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989" name="TextBox 4"/>
          <p:cNvSpPr txBox="1"/>
          <p:nvPr/>
        </p:nvSpPr>
        <p:spPr>
          <a:xfrm>
            <a:off x="5361623" y="1302703"/>
            <a:ext cx="1079500" cy="337185"/>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简 答 题</a:t>
            </a:r>
          </a:p>
        </p:txBody>
      </p:sp>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（二）利率风险</a:t>
            </a:r>
          </a:p>
          <a:p>
            <a:pPr marL="0" lvl="0" indent="0">
              <a:lnSpc>
                <a:spcPct val="200000"/>
              </a:lnSpc>
              <a:spcBef>
                <a:spcPct val="0"/>
              </a:spcBef>
              <a:buNone/>
            </a:pPr>
            <a:r>
              <a:rPr lang="en-US" altLang="zh-CN" sz="2000" b="1">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利率风险主要是指国际金融市场上由于各种</a:t>
            </a:r>
            <a:r>
              <a:rPr lang="en-US" altLang="zh-CN" sz="2000" u="sng">
                <a:solidFill>
                  <a:srgbClr val="C00000"/>
                </a:solidFill>
                <a:latin typeface="微软雅黑" panose="020B0503020204020204" charset="-122"/>
                <a:ea typeface="微软雅黑" panose="020B0503020204020204" charset="-122"/>
              </a:rPr>
              <a:t>商业贷款利率的变动</a:t>
            </a:r>
            <a:r>
              <a:rPr lang="en-US" altLang="zh-CN" sz="2000">
                <a:latin typeface="微软雅黑" panose="020B0503020204020204" charset="-122"/>
                <a:ea typeface="微软雅黑" panose="020B0503020204020204" charset="-122"/>
              </a:rPr>
              <a:t>而可能给当事人带来损益的风险。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（1）固定利率</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（2）短期贷款利率</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（3）长期贷款利率：变动利率、浮动利率和期货利率</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二、市场风险分析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（三）价格风险</a:t>
            </a:r>
          </a:p>
          <a:p>
            <a:pPr marL="0" lvl="0" indent="0">
              <a:lnSpc>
                <a:spcPct val="200000"/>
              </a:lnSpc>
              <a:spcBef>
                <a:spcPct val="0"/>
              </a:spcBef>
              <a:buNone/>
            </a:pPr>
            <a:r>
              <a:rPr lang="en-US" altLang="zh-CN" sz="2000" b="1">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 1.对于</a:t>
            </a:r>
            <a:r>
              <a:rPr lang="en-US" altLang="zh-CN" sz="2000" u="sng">
                <a:solidFill>
                  <a:srgbClr val="C00000"/>
                </a:solidFill>
                <a:latin typeface="微软雅黑" panose="020B0503020204020204" charset="-122"/>
                <a:ea typeface="微软雅黑" panose="020B0503020204020204" charset="-122"/>
              </a:rPr>
              <a:t>筹资规模较大、延续时间较长</a:t>
            </a:r>
            <a:r>
              <a:rPr lang="en-US" altLang="zh-CN" sz="2000">
                <a:latin typeface="微软雅黑" panose="020B0503020204020204" charset="-122"/>
                <a:ea typeface="微软雅黑" panose="020B0503020204020204" charset="-122"/>
              </a:rPr>
              <a:t>的项目而言的。</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a:t>
            </a:r>
            <a:r>
              <a:rPr lang="en-US" altLang="zh-CN" sz="2000">
                <a:latin typeface="楷体" panose="02010609060101010101" charset="-122"/>
                <a:ea typeface="楷体" panose="02010609060101010101" charset="-122"/>
              </a:rPr>
              <a:t>例如，大型工程有些设备在项目建设后期提供，由此，在项目建设初期，就把这些设备在合同谈判阶段的价格确定下来并予以固定是有风险的。</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3.影响</a:t>
            </a:r>
            <a:r>
              <a:rPr lang="en-US" altLang="zh-CN" sz="2000" u="sng">
                <a:solidFill>
                  <a:srgbClr val="C00000"/>
                </a:solidFill>
                <a:latin typeface="微软雅黑" panose="020B0503020204020204" charset="-122"/>
                <a:ea typeface="微软雅黑" panose="020B0503020204020204" charset="-122"/>
              </a:rPr>
              <a:t>工程设备远期价格的因素</a:t>
            </a:r>
            <a:r>
              <a:rPr lang="en-US" altLang="zh-CN" sz="2000">
                <a:latin typeface="微软雅黑" panose="020B0503020204020204" charset="-122"/>
                <a:ea typeface="微软雅黑" panose="020B0503020204020204" charset="-122"/>
              </a:rPr>
              <a:t>主要包括：（1）原材料价格（2）工资（3）汇率和利率方面的风险。（4）国内外其他政治、经济情况的变动</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二、市场风险分析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（三）价格风险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价格形式主要有：</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1.固定价格</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2.浮动价格  </a:t>
            </a:r>
            <a:r>
              <a:rPr lang="en-US" altLang="zh-CN" sz="2000">
                <a:latin typeface="楷体" panose="02010609060101010101" charset="-122"/>
                <a:ea typeface="楷体" panose="02010609060101010101" charset="-122"/>
              </a:rPr>
              <a:t>如建设开始后5-7年需提供的设备，可采取浮动价格</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3.期货价格   </a:t>
            </a:r>
            <a:r>
              <a:rPr lang="en-US" altLang="zh-CN" sz="2000">
                <a:latin typeface="楷体" panose="02010609060101010101" charset="-122"/>
                <a:ea typeface="楷体" panose="02010609060101010101" charset="-122"/>
              </a:rPr>
              <a:t>避险和投机的动因</a:t>
            </a:r>
            <a:r>
              <a:rPr lang="en-US" altLang="zh-CN" sz="2000">
                <a:latin typeface="微软雅黑" panose="020B0503020204020204" charset="-122"/>
                <a:ea typeface="微软雅黑" panose="020B0503020204020204" charset="-122"/>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二、市场风险分析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（一）技术上</a:t>
            </a:r>
            <a:r>
              <a:rPr lang="en-US" altLang="zh-CN" sz="2000" u="sng">
                <a:solidFill>
                  <a:srgbClr val="C00000"/>
                </a:solidFill>
                <a:latin typeface="微软雅黑" panose="020B0503020204020204" charset="-122"/>
                <a:ea typeface="微软雅黑" panose="020B0503020204020204" charset="-122"/>
              </a:rPr>
              <a:t>过分奢求</a:t>
            </a:r>
            <a:r>
              <a:rPr lang="en-US" altLang="zh-CN" sz="2000">
                <a:latin typeface="微软雅黑" panose="020B0503020204020204" charset="-122"/>
                <a:ea typeface="微软雅黑" panose="020B0503020204020204" charset="-122"/>
              </a:rPr>
              <a:t>引起的风险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（二）由于</a:t>
            </a:r>
            <a:r>
              <a:rPr lang="en-US" altLang="zh-CN" sz="2000" u="sng">
                <a:solidFill>
                  <a:srgbClr val="C00000"/>
                </a:solidFill>
                <a:latin typeface="微软雅黑" panose="020B0503020204020204" charset="-122"/>
                <a:ea typeface="微软雅黑" panose="020B0503020204020204" charset="-122"/>
              </a:rPr>
              <a:t>合作伙伴选择不当</a:t>
            </a:r>
            <a:r>
              <a:rPr lang="en-US" altLang="zh-CN" sz="2000">
                <a:latin typeface="微软雅黑" panose="020B0503020204020204" charset="-122"/>
                <a:ea typeface="微软雅黑" panose="020B0503020204020204" charset="-122"/>
              </a:rPr>
              <a:t>引起的风险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（三）</a:t>
            </a:r>
            <a:r>
              <a:rPr lang="en-US" altLang="zh-CN" sz="2000" u="sng">
                <a:solidFill>
                  <a:srgbClr val="C00000"/>
                </a:solidFill>
                <a:latin typeface="微软雅黑" panose="020B0503020204020204" charset="-122"/>
                <a:ea typeface="微软雅黑" panose="020B0503020204020204" charset="-122"/>
              </a:rPr>
              <a:t>强迫性要求</a:t>
            </a:r>
            <a:r>
              <a:rPr lang="en-US" altLang="zh-CN" sz="2000">
                <a:latin typeface="微软雅黑" panose="020B0503020204020204" charset="-122"/>
                <a:ea typeface="微软雅黑" panose="020B0503020204020204" charset="-122"/>
              </a:rPr>
              <a:t>造成的风险</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三、技术风险分析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1.概念：在磋商签订有关合同时，由于各种不确定因素和信息缺乏的情况会导致</a:t>
            </a:r>
            <a:r>
              <a:rPr lang="en-US" altLang="zh-CN" sz="2000" u="sng">
                <a:solidFill>
                  <a:srgbClr val="C00000"/>
                </a:solidFill>
                <a:latin typeface="微软雅黑" panose="020B0503020204020204" charset="-122"/>
                <a:ea typeface="微软雅黑" panose="020B0503020204020204" charset="-122"/>
              </a:rPr>
              <a:t>合同条款的不完善</a:t>
            </a:r>
            <a:r>
              <a:rPr lang="en-US" altLang="zh-CN" sz="2000">
                <a:latin typeface="微软雅黑" panose="020B0503020204020204" charset="-122"/>
                <a:ea typeface="微软雅黑" panose="020B0503020204020204" charset="-122"/>
              </a:rPr>
              <a:t>，从而给合同执行带来的风险。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2.分类：</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（1）质量数量风险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（2）交货风险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en-US" altLang="zh-CN" sz="2000" b="1" u="sng">
                <a:solidFill>
                  <a:srgbClr val="C00000"/>
                </a:solidFill>
                <a:latin typeface="微软雅黑" panose="020B0503020204020204" charset="-122"/>
                <a:ea typeface="微软雅黑" panose="020B0503020204020204" charset="-122"/>
              </a:rPr>
              <a:t>交货风险</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是指安全发货和收货所面临的风险，主要包括国际货物运输和保险两个方面。</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四、合同风险分析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第一节  国际商务活动的风险分析</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在开展国际商务活动中，</a:t>
            </a:r>
            <a:r>
              <a:rPr lang="en-US" altLang="zh-CN" sz="2000" u="sng">
                <a:solidFill>
                  <a:srgbClr val="C00000"/>
                </a:solidFill>
                <a:latin typeface="微软雅黑" panose="020B0503020204020204" charset="-122"/>
                <a:ea typeface="微软雅黑" panose="020B0503020204020204" charset="-122"/>
              </a:rPr>
              <a:t>参与者的素质低下</a:t>
            </a:r>
            <a:r>
              <a:rPr lang="en-US" altLang="zh-CN" sz="2000">
                <a:latin typeface="微软雅黑" panose="020B0503020204020204" charset="-122"/>
                <a:ea typeface="微软雅黑" panose="020B0503020204020204" charset="-122"/>
              </a:rPr>
              <a:t>会给谈判造成不必要的损失。</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1.性格因素</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2.谈判态度</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3.不敢承担责任</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4.刚愎自用</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5.缺乏必要知识</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五、谈判人员素质风险分析</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632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第七章  国际商务谈判中的风险</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1121410" y="2285365"/>
            <a:ext cx="9962515" cy="2570480"/>
          </a:xfrm>
          <a:prstGeom prst="rect">
            <a:avLst/>
          </a:prstGeom>
        </p:spPr>
      </p:pic>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第二节  国际商务风险的预见与控制</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风险规避</a:t>
            </a:r>
            <a:r>
              <a:rPr lang="en-US" altLang="zh-CN" sz="2000" u="sng">
                <a:solidFill>
                  <a:srgbClr val="C00000"/>
                </a:solidFill>
                <a:latin typeface="微软雅黑" panose="020B0503020204020204" charset="-122"/>
                <a:ea typeface="微软雅黑" panose="020B0503020204020204" charset="-122"/>
              </a:rPr>
              <a:t>并不意味着完全消灭风险</a:t>
            </a:r>
            <a:r>
              <a:rPr lang="en-US" altLang="zh-CN" sz="2000">
                <a:latin typeface="微软雅黑" panose="020B0503020204020204" charset="-122"/>
                <a:ea typeface="微软雅黑" panose="020B0503020204020204" charset="-122"/>
              </a:rPr>
              <a:t>，而是规避风险可能造成的损失，</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（1）是要降低这种损失发生的</a:t>
            </a:r>
            <a:r>
              <a:rPr lang="en-US" altLang="zh-CN" sz="2000" u="sng">
                <a:solidFill>
                  <a:srgbClr val="C00000"/>
                </a:solidFill>
                <a:latin typeface="微软雅黑" panose="020B0503020204020204" charset="-122"/>
                <a:ea typeface="微软雅黑" panose="020B0503020204020204" charset="-122"/>
              </a:rPr>
              <a:t>概率</a:t>
            </a:r>
            <a:r>
              <a:rPr lang="en-US" altLang="zh-CN" sz="2000">
                <a:latin typeface="微软雅黑" panose="020B0503020204020204" charset="-122"/>
                <a:ea typeface="微软雅黑" panose="020B0503020204020204" charset="-122"/>
              </a:rPr>
              <a:t>。这主要是指采取事先控制措施。</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（2）是要降低损失</a:t>
            </a:r>
            <a:r>
              <a:rPr lang="en-US" altLang="zh-CN" sz="2000" u="sng">
                <a:solidFill>
                  <a:srgbClr val="C00000"/>
                </a:solidFill>
                <a:latin typeface="微软雅黑" panose="020B0503020204020204" charset="-122"/>
                <a:ea typeface="微软雅黑" panose="020B0503020204020204" charset="-122"/>
              </a:rPr>
              <a:t>程度</a:t>
            </a:r>
            <a:r>
              <a:rPr lang="en-US" altLang="zh-CN" sz="2000">
                <a:latin typeface="微软雅黑" panose="020B0503020204020204" charset="-122"/>
                <a:ea typeface="微软雅黑" panose="020B0503020204020204" charset="-122"/>
              </a:rPr>
              <a:t>。这包括事先预控、事后补救两个方面。</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一、风险规避的内涵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第二节  国际商务风险的预见与控制</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b="1" u="sng">
                <a:solidFill>
                  <a:srgbClr val="C00000"/>
                </a:solidFill>
                <a:latin typeface="微软雅黑" panose="020B0503020204020204" charset="-122"/>
                <a:ea typeface="微软雅黑" panose="020B0503020204020204" charset="-122"/>
              </a:rPr>
              <a:t>.纯风险</a:t>
            </a:r>
            <a:r>
              <a:rPr lang="en-US" altLang="zh-CN" sz="2000">
                <a:latin typeface="微软雅黑" panose="020B0503020204020204" charset="-122"/>
                <a:ea typeface="微软雅黑" panose="020B0503020204020204" charset="-122"/>
              </a:rPr>
              <a:t>：纯粹造成损失而没有受益机会的（如货物运输途中，货主要面临船沉货毁的风险）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en-US" altLang="zh-CN" sz="2000" b="1" u="sng">
                <a:solidFill>
                  <a:srgbClr val="C00000"/>
                </a:solidFill>
                <a:latin typeface="微软雅黑" panose="020B0503020204020204" charset="-122"/>
                <a:ea typeface="微软雅黑" panose="020B0503020204020204" charset="-122"/>
              </a:rPr>
              <a:t>投机风险</a:t>
            </a:r>
            <a:r>
              <a:rPr lang="en-US" altLang="zh-CN" sz="2000">
                <a:latin typeface="微软雅黑" panose="020B0503020204020204" charset="-122"/>
                <a:ea typeface="微软雅黑" panose="020B0503020204020204" charset="-122"/>
              </a:rPr>
              <a:t>：既能带来受益机会又存在损失可能的（如出口某种产品，开拓海外市场，既有可能成功，也有可能失败等）。</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3.注意：纯风险和投机风险是同时存在的。</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二、区分风险的性质</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第二节  国际商务风险的预见与控制</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    评价风险的焦点集中在两个方面：①</a:t>
            </a:r>
            <a:r>
              <a:rPr lang="en-US" altLang="zh-CN" sz="2000" u="sng">
                <a:solidFill>
                  <a:srgbClr val="C00000"/>
                </a:solidFill>
                <a:latin typeface="微软雅黑" panose="020B0503020204020204" charset="-122"/>
                <a:ea typeface="微软雅黑" panose="020B0503020204020204" charset="-122"/>
              </a:rPr>
              <a:t>对损失程度的估计</a:t>
            </a:r>
            <a:r>
              <a:rPr lang="en-US" altLang="zh-CN" sz="2000">
                <a:latin typeface="微软雅黑" panose="020B0503020204020204" charset="-122"/>
                <a:ea typeface="微软雅黑" panose="020B0503020204020204" charset="-122"/>
              </a:rPr>
              <a:t>；②</a:t>
            </a:r>
            <a:r>
              <a:rPr lang="en-US" altLang="zh-CN" sz="2000" u="sng">
                <a:solidFill>
                  <a:srgbClr val="C00000"/>
                </a:solidFill>
                <a:latin typeface="微软雅黑" panose="020B0503020204020204" charset="-122"/>
                <a:ea typeface="微软雅黑" panose="020B0503020204020204" charset="-122"/>
              </a:rPr>
              <a:t>对事件发生概率大小的估计</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（1）人员因素引起的风险大多</a:t>
            </a:r>
            <a:r>
              <a:rPr lang="en-US" altLang="zh-CN" sz="2000" u="sng">
                <a:solidFill>
                  <a:srgbClr val="C00000"/>
                </a:solidFill>
                <a:latin typeface="微软雅黑" panose="020B0503020204020204" charset="-122"/>
                <a:ea typeface="微软雅黑" panose="020B0503020204020204" charset="-122"/>
              </a:rPr>
              <a:t>比较容易预先估计到</a:t>
            </a:r>
            <a:r>
              <a:rPr lang="en-US" altLang="zh-CN" sz="2000">
                <a:latin typeface="微软雅黑" panose="020B0503020204020204" charset="-122"/>
                <a:ea typeface="微软雅黑" panose="020B0503020204020204" charset="-122"/>
              </a:rPr>
              <a:t>    </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（2）预见和控制非人员风险的</a:t>
            </a:r>
            <a:r>
              <a:rPr lang="en-US" altLang="zh-CN" sz="2000" u="sng">
                <a:solidFill>
                  <a:srgbClr val="C00000"/>
                </a:solidFill>
                <a:latin typeface="微软雅黑" panose="020B0503020204020204" charset="-122"/>
                <a:ea typeface="微软雅黑" panose="020B0503020204020204" charset="-122"/>
              </a:rPr>
              <a:t>难度较大</a:t>
            </a:r>
            <a:r>
              <a:rPr lang="en-US" altLang="zh-CN" sz="2000">
                <a:latin typeface="微软雅黑" panose="020B0503020204020204" charset="-122"/>
                <a:ea typeface="微软雅黑" panose="020B0503020204020204" charset="-122"/>
              </a:rPr>
              <a:t>，如非人员风险中的政治风险、自然灾害风险，往往是不可预测的，一旦发生常会令人手足无措。</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二、区分风险的性质</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国际商务谈判概述</a:t>
            </a:r>
            <a:endParaRPr lang="zh-CN" altLang="en-US" sz="3200">
              <a:solidFill>
                <a:schemeClr val="tx1"/>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508125" y="2033270"/>
            <a:ext cx="9175750" cy="316611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（一）准备阶段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altLang="en-US" sz="2000">
                <a:latin typeface="微软雅黑" panose="020B0503020204020204" charset="-122"/>
                <a:ea typeface="微软雅黑" panose="020B0503020204020204" charset="-122"/>
              </a:rPr>
              <a:t>1．对谈判环境因素的分析　　</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2．信息的收集</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3．目标和对象的选择</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4．谈判方案的制订</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5</a:t>
            </a:r>
            <a:r>
              <a:rPr lang="zh-CN" altLang="en-US" sz="2000">
                <a:latin typeface="微软雅黑" panose="020B0503020204020204" charset="-122"/>
                <a:ea typeface="微软雅黑" panose="020B0503020204020204" charset="-122"/>
                <a:sym typeface="+mn-ea"/>
              </a:rPr>
              <a:t>．</a:t>
            </a:r>
            <a:r>
              <a:rPr lang="zh-CN" altLang="en-US" sz="2000">
                <a:latin typeface="微软雅黑" panose="020B0503020204020204" charset="-122"/>
                <a:ea typeface="微软雅黑" panose="020B0503020204020204" charset="-122"/>
              </a:rPr>
              <a:t>模拟谈判</a:t>
            </a:r>
          </a:p>
        </p:txBody>
      </p:sp>
      <p:sp>
        <p:nvSpPr>
          <p:cNvPr id="8" name="五边形 7"/>
          <p:cNvSpPr/>
          <p:nvPr/>
        </p:nvSpPr>
        <p:spPr>
          <a:xfrm flipH="1">
            <a:off x="3234373" y="1302703"/>
            <a:ext cx="1187450" cy="371475"/>
          </a:xfrm>
          <a:prstGeom prst="homePlate">
            <a:avLst/>
          </a:prstGeom>
          <a:solidFill>
            <a:srgbClr val="7030A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989" name="TextBox 4"/>
          <p:cNvSpPr txBox="1"/>
          <p:nvPr/>
        </p:nvSpPr>
        <p:spPr>
          <a:xfrm>
            <a:off x="3342323" y="1302703"/>
            <a:ext cx="1079500" cy="337185"/>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简 答 题</a:t>
            </a:r>
          </a:p>
        </p:txBody>
      </p:sp>
    </p:spTree>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以下有关国际商务风险的说法中，正确的是（ ）</a:t>
            </a:r>
          </a:p>
          <a:p>
            <a:pPr marL="0" lvl="0" indent="0">
              <a:lnSpc>
                <a:spcPct val="200000"/>
              </a:lnSpc>
              <a:spcBef>
                <a:spcPct val="0"/>
              </a:spcBef>
              <a:buNone/>
            </a:pPr>
            <a:r>
              <a:rPr sz="2000">
                <a:latin typeface="微软雅黑" panose="020B0503020204020204" charset="-122"/>
                <a:ea typeface="微软雅黑" panose="020B0503020204020204" charset="-122"/>
              </a:rPr>
              <a:t>A.可分为纯风险和投机风险</a:t>
            </a:r>
          </a:p>
          <a:p>
            <a:pPr marL="0" lvl="0" indent="0">
              <a:lnSpc>
                <a:spcPct val="200000"/>
              </a:lnSpc>
              <a:spcBef>
                <a:spcPct val="0"/>
              </a:spcBef>
              <a:buNone/>
            </a:pPr>
            <a:r>
              <a:rPr sz="2000">
                <a:latin typeface="微软雅黑" panose="020B0503020204020204" charset="-122"/>
                <a:ea typeface="微软雅黑" panose="020B0503020204020204" charset="-122"/>
              </a:rPr>
              <a:t>B.纯风险和投机风险一般不同时存在</a:t>
            </a:r>
          </a:p>
          <a:p>
            <a:pPr marL="0" lvl="0" indent="0">
              <a:lnSpc>
                <a:spcPct val="200000"/>
              </a:lnSpc>
              <a:spcBef>
                <a:spcPct val="0"/>
              </a:spcBef>
              <a:buNone/>
            </a:pPr>
            <a:r>
              <a:rPr sz="2000">
                <a:latin typeface="微软雅黑" panose="020B0503020204020204" charset="-122"/>
                <a:ea typeface="微软雅黑" panose="020B0503020204020204" charset="-122"/>
              </a:rPr>
              <a:t>D.预见和控制人员风险的难度较大</a:t>
            </a:r>
          </a:p>
          <a:p>
            <a:pPr marL="0" lvl="0" indent="0">
              <a:lnSpc>
                <a:spcPct val="200000"/>
              </a:lnSpc>
              <a:spcBef>
                <a:spcPct val="0"/>
              </a:spcBef>
              <a:buNone/>
            </a:pPr>
            <a:r>
              <a:rPr sz="2000">
                <a:latin typeface="微软雅黑" panose="020B0503020204020204" charset="-122"/>
                <a:ea typeface="微软雅黑" panose="020B0503020204020204" charset="-122"/>
              </a:rPr>
              <a:t>C.风险规避意味着完全消灭风险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以下有关国际商务风险的说法中，正确的是（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A.可分为纯风险和投机风险</a:t>
            </a:r>
          </a:p>
          <a:p>
            <a:pPr marL="0" lvl="0" indent="0">
              <a:lnSpc>
                <a:spcPct val="200000"/>
              </a:lnSpc>
              <a:spcBef>
                <a:spcPct val="0"/>
              </a:spcBef>
              <a:buNone/>
            </a:pPr>
            <a:r>
              <a:rPr sz="2000">
                <a:latin typeface="微软雅黑" panose="020B0503020204020204" charset="-122"/>
                <a:ea typeface="微软雅黑" panose="020B0503020204020204" charset="-122"/>
              </a:rPr>
              <a:t>B.纯风险和投机风险一般不同时存在</a:t>
            </a:r>
          </a:p>
          <a:p>
            <a:pPr marL="0" lvl="0" indent="0">
              <a:lnSpc>
                <a:spcPct val="200000"/>
              </a:lnSpc>
              <a:spcBef>
                <a:spcPct val="0"/>
              </a:spcBef>
              <a:buNone/>
            </a:pPr>
            <a:r>
              <a:rPr sz="2000">
                <a:latin typeface="微软雅黑" panose="020B0503020204020204" charset="-122"/>
                <a:ea typeface="微软雅黑" panose="020B0503020204020204" charset="-122"/>
              </a:rPr>
              <a:t>D.预见和控制人员风险的难度较大</a:t>
            </a:r>
          </a:p>
          <a:p>
            <a:pPr marL="0" lvl="0" indent="0">
              <a:lnSpc>
                <a:spcPct val="200000"/>
              </a:lnSpc>
              <a:spcBef>
                <a:spcPct val="0"/>
              </a:spcBef>
              <a:buNone/>
            </a:pPr>
            <a:r>
              <a:rPr sz="2000">
                <a:latin typeface="微软雅黑" panose="020B0503020204020204" charset="-122"/>
                <a:ea typeface="微软雅黑" panose="020B0503020204020204" charset="-122"/>
              </a:rPr>
              <a:t>C.风险规避意味着完全消灭风险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第二节  国际商务风险的预见与控制</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规避风险通常可采取的措施有以下几种：</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u="sng">
                <a:solidFill>
                  <a:srgbClr val="C00000"/>
                </a:solidFill>
                <a:latin typeface="微软雅黑" panose="020B0503020204020204" charset="-122"/>
                <a:ea typeface="微软雅黑" panose="020B0503020204020204" charset="-122"/>
              </a:rPr>
              <a:t>完全回避风险</a:t>
            </a:r>
            <a:r>
              <a:rPr lang="en-US" altLang="zh-CN" sz="2000">
                <a:latin typeface="微软雅黑" panose="020B0503020204020204" charset="-122"/>
                <a:ea typeface="微软雅黑" panose="020B0503020204020204" charset="-122"/>
              </a:rPr>
              <a:t>，即通过放弃或拒绝合作、停止业务活动来回避风险源。</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en-US" altLang="zh-CN" sz="2000" u="sng">
                <a:solidFill>
                  <a:srgbClr val="C00000"/>
                </a:solidFill>
                <a:latin typeface="微软雅黑" panose="020B0503020204020204" charset="-122"/>
                <a:ea typeface="微软雅黑" panose="020B0503020204020204" charset="-122"/>
              </a:rPr>
              <a:t>风险损失的控制</a:t>
            </a:r>
            <a:r>
              <a:rPr lang="en-US" altLang="zh-CN" sz="2000">
                <a:latin typeface="微软雅黑" panose="020B0503020204020204" charset="-122"/>
                <a:ea typeface="微软雅黑" panose="020B0503020204020204" charset="-122"/>
              </a:rPr>
              <a:t>，即通过减少损失发生的机会，降低损失发生的严重性。</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a:t>
            </a:r>
            <a:r>
              <a:rPr lang="en-US" altLang="zh-CN" sz="2000" u="sng">
                <a:solidFill>
                  <a:srgbClr val="C00000"/>
                </a:solidFill>
                <a:latin typeface="微软雅黑" panose="020B0503020204020204" charset="-122"/>
                <a:ea typeface="微软雅黑" panose="020B0503020204020204" charset="-122"/>
              </a:rPr>
              <a:t>转移风险</a:t>
            </a:r>
            <a:r>
              <a:rPr lang="en-US" altLang="zh-CN" sz="2000">
                <a:latin typeface="微软雅黑" panose="020B0503020204020204" charset="-122"/>
                <a:ea typeface="微软雅黑" panose="020B0503020204020204" charset="-122"/>
              </a:rPr>
              <a:t>，即将风险转移给第三者，包括保险与非保险两种方式。</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（4）</a:t>
            </a:r>
            <a:r>
              <a:rPr lang="en-US" altLang="zh-CN" sz="2000" u="sng">
                <a:solidFill>
                  <a:srgbClr val="C00000"/>
                </a:solidFill>
                <a:latin typeface="微软雅黑" panose="020B0503020204020204" charset="-122"/>
                <a:ea typeface="微软雅黑" panose="020B0503020204020204" charset="-122"/>
              </a:rPr>
              <a:t>自留风险</a:t>
            </a:r>
            <a:r>
              <a:rPr lang="en-US" altLang="zh-CN" sz="2000">
                <a:latin typeface="微软雅黑" panose="020B0503020204020204" charset="-122"/>
                <a:ea typeface="微软雅黑" panose="020B0503020204020204" charset="-122"/>
              </a:rPr>
              <a:t>。自留风险可以是被动的，无意识的，如政治和自然灾害；也可以是有意识的，是主动的，如：建一笔专项基金。</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三、规避风险措施的性质</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632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第七章  国际商务谈判中的风险</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1121410" y="2285365"/>
            <a:ext cx="9962515" cy="2570480"/>
          </a:xfrm>
          <a:prstGeom prst="rect">
            <a:avLst/>
          </a:prstGeom>
        </p:spPr>
      </p:pic>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一、咨询</a:t>
            </a:r>
            <a:r>
              <a:rPr lang="en-US" altLang="zh-CN" sz="2000" u="sng">
                <a:solidFill>
                  <a:srgbClr val="C00000"/>
                </a:solidFill>
                <a:latin typeface="微软雅黑" panose="020B0503020204020204" charset="-122"/>
                <a:ea typeface="微软雅黑" panose="020B0503020204020204" charset="-122"/>
              </a:rPr>
              <a:t>专家</a:t>
            </a:r>
            <a:r>
              <a:rPr lang="en-US" altLang="zh-CN" sz="2000">
                <a:latin typeface="微软雅黑" panose="020B0503020204020204" charset="-122"/>
                <a:ea typeface="微软雅黑" panose="020B0503020204020204" charset="-122"/>
              </a:rPr>
              <a:t>法</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二、利用</a:t>
            </a:r>
            <a:r>
              <a:rPr lang="en-US" altLang="zh-CN" sz="2000" u="sng">
                <a:solidFill>
                  <a:srgbClr val="C00000"/>
                </a:solidFill>
                <a:latin typeface="微软雅黑" panose="020B0503020204020204" charset="-122"/>
                <a:ea typeface="微软雅黑" panose="020B0503020204020204" charset="-122"/>
              </a:rPr>
              <a:t>保险市场和信贷担保工具</a:t>
            </a:r>
            <a:r>
              <a:rPr lang="en-US" altLang="zh-CN" sz="2000">
                <a:latin typeface="微软雅黑" panose="020B0503020204020204" charset="-122"/>
                <a:ea typeface="微软雅黑" panose="020B0503020204020204" charset="-122"/>
              </a:rPr>
              <a:t>避险法</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三、利用各种</a:t>
            </a:r>
            <a:r>
              <a:rPr lang="en-US" altLang="zh-CN" sz="2000" u="sng">
                <a:solidFill>
                  <a:srgbClr val="C00000"/>
                </a:solidFill>
                <a:latin typeface="微软雅黑" panose="020B0503020204020204" charset="-122"/>
                <a:ea typeface="微软雅黑" panose="020B0503020204020204" charset="-122"/>
              </a:rPr>
              <a:t>技术手段</a:t>
            </a:r>
            <a:r>
              <a:rPr lang="en-US" altLang="zh-CN" sz="2000">
                <a:latin typeface="微软雅黑" panose="020B0503020204020204" charset="-122"/>
                <a:ea typeface="微软雅黑" panose="020B0503020204020204" charset="-122"/>
              </a:rPr>
              <a:t>法</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四、提高谈判</a:t>
            </a:r>
            <a:r>
              <a:rPr lang="en-US" altLang="zh-CN" sz="2000" u="sng">
                <a:solidFill>
                  <a:srgbClr val="C00000"/>
                </a:solidFill>
                <a:latin typeface="微软雅黑" panose="020B0503020204020204" charset="-122"/>
                <a:ea typeface="微软雅黑" panose="020B0503020204020204" charset="-122"/>
              </a:rPr>
              <a:t>人员的素质</a:t>
            </a:r>
            <a:endParaRPr lang="en-US" altLang="zh-CN" sz="2000">
              <a:latin typeface="微软雅黑" panose="020B0503020204020204" charset="-122"/>
              <a:ea typeface="微软雅黑" panose="020B0503020204020204"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保险一般仅适用于</a:t>
            </a:r>
            <a:r>
              <a:rPr lang="en-US" altLang="zh-CN" sz="2000" u="sng">
                <a:solidFill>
                  <a:srgbClr val="C00000"/>
                </a:solidFill>
                <a:latin typeface="微软雅黑" panose="020B0503020204020204" charset="-122"/>
                <a:ea typeface="微软雅黑" panose="020B0503020204020204" charset="-122"/>
              </a:rPr>
              <a:t>纯风险</a:t>
            </a:r>
            <a:r>
              <a:rPr lang="en-US" alt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信贷担保是一种支付手段，也有规避风险的作用。通常由银行作出，分为三种：</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u="sng">
                <a:solidFill>
                  <a:srgbClr val="C00000"/>
                </a:solidFill>
                <a:latin typeface="微软雅黑" panose="020B0503020204020204" charset="-122"/>
                <a:ea typeface="微软雅黑" panose="020B0503020204020204" charset="-122"/>
              </a:rPr>
              <a:t>投标保证书</a:t>
            </a:r>
            <a:r>
              <a:rPr lang="en-US" altLang="zh-CN" sz="2000">
                <a:latin typeface="微软雅黑" panose="020B0503020204020204" charset="-122"/>
                <a:ea typeface="微软雅黑" panose="020B0503020204020204" charset="-122"/>
              </a:rPr>
              <a:t>。要求投标者在投标的同时提供银行的投标保证书。</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en-US" altLang="zh-CN" sz="2000" u="sng">
                <a:solidFill>
                  <a:srgbClr val="C00000"/>
                </a:solidFill>
                <a:latin typeface="微软雅黑" panose="020B0503020204020204" charset="-122"/>
                <a:ea typeface="微软雅黑" panose="020B0503020204020204" charset="-122"/>
              </a:rPr>
              <a:t>履约保证书</a:t>
            </a:r>
            <a:r>
              <a:rPr lang="en-US" altLang="zh-CN" sz="2000">
                <a:latin typeface="微软雅黑" panose="020B0503020204020204" charset="-122"/>
                <a:ea typeface="微软雅黑" panose="020B0503020204020204" charset="-122"/>
              </a:rPr>
              <a:t>。业主可以要求供应商提供银行担保，一旦发生不履约情况，业主就可以从银行得到补偿。</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a:t>
            </a:r>
            <a:r>
              <a:rPr lang="en-US" altLang="zh-CN" sz="2000" u="sng">
                <a:solidFill>
                  <a:srgbClr val="C00000"/>
                </a:solidFill>
                <a:latin typeface="微软雅黑" panose="020B0503020204020204" charset="-122"/>
                <a:ea typeface="微软雅黑" panose="020B0503020204020204" charset="-122"/>
              </a:rPr>
              <a:t>预付款担保</a:t>
            </a:r>
            <a:r>
              <a:rPr lang="en-US" altLang="zh-CN" sz="2000">
                <a:latin typeface="微软雅黑" panose="020B0503020204020204" charset="-122"/>
                <a:ea typeface="微软雅黑" panose="020B0503020204020204" charset="-122"/>
              </a:rPr>
              <a:t>。在业主向供应商支付预付款时，可向供应商等索取银行担保，以保证自身利益。</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二、利用保险市场和信贷担保工具避险法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下列有关信贷担保的说法中，不正确的是（ ）</a:t>
            </a:r>
          </a:p>
          <a:p>
            <a:pPr marL="0" lvl="0" indent="0">
              <a:lnSpc>
                <a:spcPct val="200000"/>
              </a:lnSpc>
              <a:spcBef>
                <a:spcPct val="0"/>
              </a:spcBef>
              <a:buNone/>
            </a:pPr>
            <a:r>
              <a:rPr sz="2000">
                <a:latin typeface="微软雅黑" panose="020B0503020204020204" charset="-122"/>
                <a:ea typeface="微软雅黑" panose="020B0503020204020204" charset="-122"/>
              </a:rPr>
              <a:t>A．不是支付手段    </a:t>
            </a:r>
          </a:p>
          <a:p>
            <a:pPr marL="0" lvl="0" indent="0">
              <a:lnSpc>
                <a:spcPct val="200000"/>
              </a:lnSpc>
              <a:spcBef>
                <a:spcPct val="0"/>
              </a:spcBef>
              <a:buNone/>
            </a:pPr>
            <a:r>
              <a:rPr sz="2000">
                <a:latin typeface="微软雅黑" panose="020B0503020204020204" charset="-122"/>
                <a:ea typeface="微软雅黑" panose="020B0503020204020204" charset="-122"/>
              </a:rPr>
              <a:t>B．通常由银行做出  </a:t>
            </a:r>
          </a:p>
          <a:p>
            <a:pPr marL="0" lvl="0" indent="0">
              <a:lnSpc>
                <a:spcPct val="200000"/>
              </a:lnSpc>
              <a:spcBef>
                <a:spcPct val="0"/>
              </a:spcBef>
              <a:buNone/>
            </a:pPr>
            <a:r>
              <a:rPr sz="2000">
                <a:latin typeface="微软雅黑" panose="020B0503020204020204" charset="-122"/>
                <a:ea typeface="微软雅黑" panose="020B0503020204020204" charset="-122"/>
              </a:rPr>
              <a:t>C．包括预付款担保  </a:t>
            </a:r>
          </a:p>
          <a:p>
            <a:pPr marL="0" lvl="0" indent="0">
              <a:lnSpc>
                <a:spcPct val="200000"/>
              </a:lnSpc>
              <a:spcBef>
                <a:spcPct val="0"/>
              </a:spcBef>
              <a:buNone/>
            </a:pPr>
            <a:r>
              <a:rPr sz="2000">
                <a:latin typeface="微软雅黑" panose="020B0503020204020204" charset="-122"/>
                <a:ea typeface="微软雅黑" panose="020B0503020204020204" charset="-122"/>
              </a:rPr>
              <a:t>D．包括投标保证书</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下列有关信贷担保的说法中，不正确的是（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A．不是支付手段 </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B．通常由银行做出  </a:t>
            </a:r>
          </a:p>
          <a:p>
            <a:pPr marL="0" lvl="0" indent="0">
              <a:lnSpc>
                <a:spcPct val="200000"/>
              </a:lnSpc>
              <a:spcBef>
                <a:spcPct val="0"/>
              </a:spcBef>
              <a:buNone/>
            </a:pPr>
            <a:r>
              <a:rPr sz="2000">
                <a:latin typeface="微软雅黑" panose="020B0503020204020204" charset="-122"/>
                <a:ea typeface="微软雅黑" panose="020B0503020204020204" charset="-122"/>
              </a:rPr>
              <a:t>C．包括预付款担保  </a:t>
            </a:r>
          </a:p>
          <a:p>
            <a:pPr marL="0" lvl="0" indent="0">
              <a:lnSpc>
                <a:spcPct val="200000"/>
              </a:lnSpc>
              <a:spcBef>
                <a:spcPct val="0"/>
              </a:spcBef>
              <a:buNone/>
            </a:pPr>
            <a:r>
              <a:rPr sz="2000">
                <a:latin typeface="微软雅黑" panose="020B0503020204020204" charset="-122"/>
                <a:ea typeface="微软雅黑" panose="020B0503020204020204" charset="-122"/>
              </a:rPr>
              <a:t>D．包括投标保证书</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（一）应对外汇风险的技术手段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1．使外汇风险消失的对策</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u="sng">
                <a:solidFill>
                  <a:srgbClr val="C00000"/>
                </a:solidFill>
                <a:latin typeface="微软雅黑" panose="020B0503020204020204" charset="-122"/>
                <a:ea typeface="微软雅黑" panose="020B0503020204020204" charset="-122"/>
              </a:rPr>
              <a:t>平衡法</a:t>
            </a:r>
            <a:r>
              <a:rPr lang="en-US" altLang="zh-CN" sz="2000">
                <a:latin typeface="微软雅黑" panose="020B0503020204020204" charset="-122"/>
                <a:ea typeface="微软雅黑" panose="020B0503020204020204" charset="-122"/>
              </a:rPr>
              <a:t>  </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（2）人民币计价法</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（3）易货交易法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（一）应对外汇风险的技术手段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1．使外汇风险消失的对策</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（1）平衡法。平衡法可分为单项平衡法和综合平衡法两种。</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1）单项平衡。将某一项具体交易的货币平衡称为单项平衡。</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2）综合平衡。  将公司一系列交易或整个对外经济活动中的货币平衡称为综合平衡。它是将两笔或多笔对外交易业务联结在一起选择计价货币。</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（二）开局阶段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altLang="en-US" sz="2000">
                <a:latin typeface="微软雅黑" panose="020B0503020204020204" charset="-122"/>
                <a:ea typeface="微软雅黑" panose="020B0503020204020204" charset="-122"/>
              </a:rPr>
              <a:t>1.开局阶段，主要指谈判双方见面后，在进入具体交易内容之前，</a:t>
            </a:r>
            <a:r>
              <a:rPr lang="zh-CN" altLang="en-US" sz="2000" u="sng">
                <a:solidFill>
                  <a:srgbClr val="C00000"/>
                </a:solidFill>
                <a:latin typeface="微软雅黑" panose="020B0503020204020204" charset="-122"/>
                <a:ea typeface="微软雅黑" panose="020B0503020204020204" charset="-122"/>
              </a:rPr>
              <a:t>相互介绍、寒暄以及就谈判内容以外的话题进行交谈</a:t>
            </a:r>
            <a:r>
              <a:rPr lang="zh-CN" altLang="en-US" sz="2000">
                <a:latin typeface="微软雅黑" panose="020B0503020204020204" charset="-122"/>
                <a:ea typeface="微软雅黑" panose="020B0503020204020204" charset="-122"/>
              </a:rPr>
              <a:t>的那段时间和经过。</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2.它</a:t>
            </a:r>
            <a:r>
              <a:rPr lang="zh-CN" altLang="en-US" sz="2000" u="sng">
                <a:solidFill>
                  <a:srgbClr val="C00000"/>
                </a:solidFill>
                <a:latin typeface="微软雅黑" panose="020B0503020204020204" charset="-122"/>
                <a:ea typeface="微软雅黑" panose="020B0503020204020204" charset="-122"/>
              </a:rPr>
              <a:t>为整个谈判过程确定了基调</a:t>
            </a:r>
            <a:r>
              <a:rPr lang="zh-CN" altLang="en-US" sz="2000">
                <a:latin typeface="微软雅黑" panose="020B0503020204020204" charset="-122"/>
                <a:ea typeface="微软雅黑" panose="020B0503020204020204" charset="-122"/>
              </a:rPr>
              <a:t>。</a:t>
            </a:r>
          </a:p>
        </p:txBody>
      </p:sp>
      <p:sp>
        <p:nvSpPr>
          <p:cNvPr id="3" name="五边形 2"/>
          <p:cNvSpPr/>
          <p:nvPr/>
        </p:nvSpPr>
        <p:spPr>
          <a:xfrm flipH="1">
            <a:off x="3555365" y="13100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3730625" y="13271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（一）应对外汇风险的技术手段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1．使外汇风险消失的对策</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en-US" altLang="zh-CN" sz="2000" u="sng">
                <a:solidFill>
                  <a:srgbClr val="C00000"/>
                </a:solidFill>
                <a:latin typeface="微软雅黑" panose="020B0503020204020204" charset="-122"/>
                <a:ea typeface="微软雅黑" panose="020B0503020204020204" charset="-122"/>
              </a:rPr>
              <a:t>人民币计价法</a:t>
            </a:r>
            <a:r>
              <a:rPr lang="en-US" altLang="zh-CN" sz="2000">
                <a:latin typeface="微软雅黑" panose="020B0503020204020204" charset="-122"/>
                <a:ea typeface="微软雅黑" panose="020B0503020204020204" charset="-122"/>
              </a:rPr>
              <a:t>。如果在国际商务活动的结算中，能够争取到以人民币作为计价货币，我方直接收付的都是人民币，就不存在与外币的兑换折算问题。</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a:t>
            </a:r>
            <a:r>
              <a:rPr lang="en-US" altLang="zh-CN" sz="2000" u="sng">
                <a:solidFill>
                  <a:srgbClr val="C00000"/>
                </a:solidFill>
                <a:latin typeface="微软雅黑" panose="020B0503020204020204" charset="-122"/>
                <a:ea typeface="微软雅黑" panose="020B0503020204020204" charset="-122"/>
              </a:rPr>
              <a:t>易货交易法</a:t>
            </a:r>
            <a:r>
              <a:rPr lang="en-US" altLang="zh-CN" sz="2000">
                <a:latin typeface="微软雅黑" panose="020B0503020204020204" charset="-122"/>
                <a:ea typeface="微软雅黑" panose="020B0503020204020204" charset="-122"/>
              </a:rPr>
              <a:t>。如交易双方达成协议，在一定的时间内对等地从对方购买相同金额的货物或劳务，并用同一种货币进行清算，这就可以完全消除外汇风险。这是由于双方都保持着进出口平衡，又都用同一种货币（如人民币或美元等）计价。</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可使外汇风险消失的对策包括（ ）</a:t>
            </a:r>
          </a:p>
          <a:p>
            <a:pPr marL="0" lvl="0" indent="0">
              <a:lnSpc>
                <a:spcPct val="200000"/>
              </a:lnSpc>
              <a:spcBef>
                <a:spcPct val="0"/>
              </a:spcBef>
              <a:buNone/>
            </a:pPr>
            <a:r>
              <a:rPr sz="2000">
                <a:latin typeface="微软雅黑" panose="020B0503020204020204" charset="-122"/>
                <a:ea typeface="微软雅黑" panose="020B0503020204020204" charset="-122"/>
              </a:rPr>
              <a:t>A．单项平衡法                     </a:t>
            </a:r>
          </a:p>
          <a:p>
            <a:pPr marL="0" lvl="0" indent="0">
              <a:lnSpc>
                <a:spcPct val="200000"/>
              </a:lnSpc>
              <a:spcBef>
                <a:spcPct val="0"/>
              </a:spcBef>
              <a:buNone/>
            </a:pPr>
            <a:r>
              <a:rPr sz="2000">
                <a:latin typeface="微软雅黑" panose="020B0503020204020204" charset="-122"/>
                <a:ea typeface="微软雅黑" panose="020B0503020204020204" charset="-122"/>
              </a:rPr>
              <a:t>B．综合平衡法</a:t>
            </a:r>
          </a:p>
          <a:p>
            <a:pPr marL="0" lvl="0" indent="0">
              <a:lnSpc>
                <a:spcPct val="200000"/>
              </a:lnSpc>
              <a:spcBef>
                <a:spcPct val="0"/>
              </a:spcBef>
              <a:buNone/>
            </a:pPr>
            <a:r>
              <a:rPr sz="2000">
                <a:latin typeface="微软雅黑" panose="020B0503020204020204" charset="-122"/>
                <a:ea typeface="微软雅黑" panose="020B0503020204020204" charset="-122"/>
              </a:rPr>
              <a:t>C．易货交易法                     </a:t>
            </a:r>
          </a:p>
          <a:p>
            <a:pPr marL="0" lvl="0" indent="0">
              <a:lnSpc>
                <a:spcPct val="200000"/>
              </a:lnSpc>
              <a:spcBef>
                <a:spcPct val="0"/>
              </a:spcBef>
              <a:buNone/>
            </a:pPr>
            <a:r>
              <a:rPr sz="2000">
                <a:latin typeface="微软雅黑" panose="020B0503020204020204" charset="-122"/>
                <a:ea typeface="微软雅黑" panose="020B0503020204020204" charset="-122"/>
              </a:rPr>
              <a:t>D．期货交易法</a:t>
            </a:r>
          </a:p>
          <a:p>
            <a:pPr marL="0" lvl="0" indent="0">
              <a:lnSpc>
                <a:spcPct val="200000"/>
              </a:lnSpc>
              <a:spcBef>
                <a:spcPct val="0"/>
              </a:spcBef>
              <a:buNone/>
            </a:pPr>
            <a:r>
              <a:rPr sz="2000">
                <a:latin typeface="微软雅黑" panose="020B0503020204020204" charset="-122"/>
                <a:ea typeface="微软雅黑" panose="020B0503020204020204" charset="-122"/>
              </a:rPr>
              <a:t>E．人民币计价法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可使外汇风险消失的对策包括（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A．单项平衡法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B．综合平衡法</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C．易货交易法</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D．期货交易法</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E．人民币计价法 </a:t>
            </a:r>
            <a:r>
              <a:rPr sz="2000">
                <a:latin typeface="微软雅黑" panose="020B0503020204020204" charset="-122"/>
                <a:ea typeface="微软雅黑" panose="020B0503020204020204" charset="-122"/>
              </a:rPr>
              <a:t>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（一）应对外汇风险的技术手段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2．分担外汇风险的措施</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分担外汇风险的措施，通常使用</a:t>
            </a:r>
            <a:r>
              <a:rPr lang="en-US" altLang="zh-CN" sz="2000" u="sng">
                <a:solidFill>
                  <a:srgbClr val="C00000"/>
                </a:solidFill>
                <a:latin typeface="微软雅黑" panose="020B0503020204020204" charset="-122"/>
                <a:ea typeface="微软雅黑" panose="020B0503020204020204" charset="-122"/>
              </a:rPr>
              <a:t>签订货币保值条款</a:t>
            </a:r>
            <a:r>
              <a:rPr lang="en-US" altLang="zh-CN" sz="2000">
                <a:latin typeface="微软雅黑" panose="020B0503020204020204" charset="-122"/>
                <a:ea typeface="微软雅黑" panose="020B0503020204020204" charset="-122"/>
              </a:rPr>
              <a:t>的方法，这一措施容易使谈判双方接受，因而在国际商务谈判中应用较多。</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（二）应对利率风险的技术手段</a:t>
            </a:r>
          </a:p>
          <a:p>
            <a:pPr marL="0" lvl="0" indent="0">
              <a:lnSpc>
                <a:spcPct val="200000"/>
              </a:lnSpc>
              <a:spcBef>
                <a:spcPct val="0"/>
              </a:spcBef>
              <a:buNone/>
            </a:pPr>
            <a:r>
              <a:rPr lang="en-US" altLang="zh-CN" sz="2000" b="1">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1．利用</a:t>
            </a:r>
            <a:r>
              <a:rPr lang="en-US" altLang="zh-CN" sz="2000" u="sng">
                <a:solidFill>
                  <a:srgbClr val="C00000"/>
                </a:solidFill>
                <a:latin typeface="微软雅黑" panose="020B0503020204020204" charset="-122"/>
                <a:ea typeface="微软雅黑" panose="020B0503020204020204" charset="-122"/>
              </a:rPr>
              <a:t>利率期货市场</a:t>
            </a:r>
            <a:endParaRPr lang="en-US" altLang="zh-CN"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2．利用</a:t>
            </a:r>
            <a:r>
              <a:rPr lang="en-US" altLang="zh-CN" sz="2000" u="sng">
                <a:solidFill>
                  <a:srgbClr val="C00000"/>
                </a:solidFill>
                <a:latin typeface="微软雅黑" panose="020B0503020204020204" charset="-122"/>
                <a:ea typeface="微软雅黑" panose="020B0503020204020204" charset="-122"/>
              </a:rPr>
              <a:t>远期交易</a:t>
            </a:r>
            <a:endParaRPr lang="en-US" altLang="zh-CN"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    3．利用</a:t>
            </a:r>
            <a:r>
              <a:rPr lang="en-US" altLang="zh-CN" sz="2000" u="sng">
                <a:solidFill>
                  <a:srgbClr val="C00000"/>
                </a:solidFill>
                <a:latin typeface="微软雅黑" panose="020B0503020204020204" charset="-122"/>
                <a:ea typeface="微软雅黑" panose="020B0503020204020204" charset="-122"/>
              </a:rPr>
              <a:t>期权交易</a:t>
            </a:r>
            <a:endParaRPr lang="en-US" alt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（二）应对利率风险的技术手段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1．利用利率期货市场</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b="1" u="sng">
                <a:solidFill>
                  <a:srgbClr val="C00000"/>
                </a:solidFill>
                <a:latin typeface="微软雅黑" panose="020B0503020204020204" charset="-122"/>
                <a:ea typeface="微软雅黑" panose="020B0503020204020204" charset="-122"/>
              </a:rPr>
              <a:t>利率期货</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是指以债券类证券为标的物的期货合约，它可以回避银行利率波动所引起的证券价格变动的风险。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2）马丁·迈耶针对期货交易说：它既是能发挥巨大作用的杰克尔博士，又是能带来巨大风险的海地先生。</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2．利用远期交易</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远期交易</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是交易双方约定在未来某个时期按照预先签订的协议交易某一特定产品的合约。</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50158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（二）应对利率风险的技术手段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3．利用期权交易</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（1）期权</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是事先以较小的代价购买一种在未来规定时间内以某一价格卖出或卖出某种金融工具的权利。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（2）分类：1）</a:t>
            </a:r>
            <a:r>
              <a:rPr lang="en-US" altLang="zh-CN" sz="2000" b="1" u="sng">
                <a:solidFill>
                  <a:srgbClr val="C00000"/>
                </a:solidFill>
                <a:latin typeface="微软雅黑" panose="020B0503020204020204" charset="-122"/>
                <a:ea typeface="微软雅黑" panose="020B0503020204020204" charset="-122"/>
              </a:rPr>
              <a:t>买入期权</a:t>
            </a:r>
            <a:r>
              <a:rPr lang="en-US" altLang="zh-CN" sz="2000">
                <a:latin typeface="微软雅黑" panose="020B0503020204020204" charset="-122"/>
                <a:ea typeface="微软雅黑" panose="020B0503020204020204" charset="-122"/>
              </a:rPr>
              <a:t>也叫</a:t>
            </a:r>
            <a:r>
              <a:rPr lang="en-US" altLang="zh-CN" sz="2000" b="1" u="sng">
                <a:solidFill>
                  <a:srgbClr val="C00000"/>
                </a:solidFill>
                <a:latin typeface="微软雅黑" panose="020B0503020204020204" charset="-122"/>
                <a:ea typeface="微软雅黑" panose="020B0503020204020204" charset="-122"/>
              </a:rPr>
              <a:t>看涨期权</a:t>
            </a:r>
            <a:r>
              <a:rPr lang="en-US" altLang="zh-CN" sz="2000">
                <a:latin typeface="微软雅黑" panose="020B0503020204020204" charset="-122"/>
                <a:ea typeface="微软雅黑" panose="020B0503020204020204" charset="-122"/>
              </a:rPr>
              <a:t>，是指期权的购买者预期某种产品的价格会上涨时，以一定的期权费购买在未来约定时期内以约定价格购买它的权利。</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a:t>
            </a:r>
            <a:r>
              <a:rPr lang="en-US" altLang="zh-CN" sz="2000" b="1" u="sng">
                <a:solidFill>
                  <a:srgbClr val="C00000"/>
                </a:solidFill>
                <a:latin typeface="微软雅黑" panose="020B0503020204020204" charset="-122"/>
                <a:ea typeface="微软雅黑" panose="020B0503020204020204" charset="-122"/>
              </a:rPr>
              <a:t>卖出期权</a:t>
            </a:r>
            <a:r>
              <a:rPr lang="en-US" altLang="zh-CN" sz="2000">
                <a:latin typeface="微软雅黑" panose="020B0503020204020204" charset="-122"/>
                <a:ea typeface="微软雅黑" panose="020B0503020204020204" charset="-122"/>
              </a:rPr>
              <a:t>也叫</a:t>
            </a:r>
            <a:r>
              <a:rPr lang="en-US" altLang="zh-CN" sz="2000" b="1" u="sng">
                <a:solidFill>
                  <a:srgbClr val="C00000"/>
                </a:solidFill>
                <a:latin typeface="微软雅黑" panose="020B0503020204020204" charset="-122"/>
                <a:ea typeface="微软雅黑" panose="020B0503020204020204" charset="-122"/>
              </a:rPr>
              <a:t>看跌期权</a:t>
            </a:r>
            <a:r>
              <a:rPr lang="en-US" altLang="zh-CN" sz="2000">
                <a:latin typeface="微软雅黑" panose="020B0503020204020204" charset="-122"/>
                <a:ea typeface="微软雅黑" panose="020B0503020204020204" charset="-122"/>
              </a:rPr>
              <a:t>，是指期权的购买者预期某种产品的价格会下跌时，以一定的期权费购买在未来约定时期内以约定价格卖出该种产品的权利。</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期权的购买者预期某种产品的价格会下跌时，以一定的期权费购买在未来约定时期内以约定的价格卖出该种产品的权利是 （ ）</a:t>
            </a:r>
          </a:p>
          <a:p>
            <a:pPr marL="0" lvl="0" indent="0">
              <a:lnSpc>
                <a:spcPct val="200000"/>
              </a:lnSpc>
              <a:spcBef>
                <a:spcPct val="0"/>
              </a:spcBef>
              <a:buNone/>
            </a:pPr>
            <a:r>
              <a:rPr sz="2000">
                <a:latin typeface="微软雅黑" panose="020B0503020204020204" charset="-122"/>
                <a:ea typeface="微软雅黑" panose="020B0503020204020204" charset="-122"/>
              </a:rPr>
              <a:t>A.卖入期权   </a:t>
            </a:r>
          </a:p>
          <a:p>
            <a:pPr marL="0" lvl="0" indent="0">
              <a:lnSpc>
                <a:spcPct val="200000"/>
              </a:lnSpc>
              <a:spcBef>
                <a:spcPct val="0"/>
              </a:spcBef>
              <a:buNone/>
            </a:pPr>
            <a:r>
              <a:rPr sz="2000">
                <a:latin typeface="微软雅黑" panose="020B0503020204020204" charset="-122"/>
                <a:ea typeface="微软雅黑" panose="020B0503020204020204" charset="-122"/>
              </a:rPr>
              <a:t>B.买入期权 </a:t>
            </a:r>
          </a:p>
          <a:p>
            <a:pPr marL="0" lvl="0" indent="0">
              <a:lnSpc>
                <a:spcPct val="200000"/>
              </a:lnSpc>
              <a:spcBef>
                <a:spcPct val="0"/>
              </a:spcBef>
              <a:buNone/>
            </a:pPr>
            <a:r>
              <a:rPr sz="2000">
                <a:latin typeface="微软雅黑" panose="020B0503020204020204" charset="-122"/>
                <a:ea typeface="微软雅黑" panose="020B0503020204020204" charset="-122"/>
              </a:rPr>
              <a:t>C.看涨期权   </a:t>
            </a:r>
          </a:p>
          <a:p>
            <a:pPr marL="0" lvl="0" indent="0">
              <a:lnSpc>
                <a:spcPct val="200000"/>
              </a:lnSpc>
              <a:spcBef>
                <a:spcPct val="0"/>
              </a:spcBef>
              <a:buNone/>
            </a:pPr>
            <a:r>
              <a:rPr sz="2000">
                <a:latin typeface="微软雅黑" panose="020B0503020204020204" charset="-122"/>
                <a:ea typeface="微软雅黑" panose="020B0503020204020204" charset="-122"/>
              </a:rPr>
              <a:t>D.看跌期权</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期权的购买者预期某种产品的价格会下跌时，以一定的期权费购买在未来约定时期内以约定的价格卖出该种产品的权利是 （ ）</a:t>
            </a:r>
          </a:p>
          <a:p>
            <a:pPr marL="0" lvl="0" indent="0">
              <a:lnSpc>
                <a:spcPct val="200000"/>
              </a:lnSpc>
              <a:spcBef>
                <a:spcPct val="0"/>
              </a:spcBef>
              <a:buNone/>
            </a:pPr>
            <a:r>
              <a:rPr sz="2000">
                <a:latin typeface="微软雅黑" panose="020B0503020204020204" charset="-122"/>
                <a:ea typeface="微软雅黑" panose="020B0503020204020204" charset="-122"/>
              </a:rPr>
              <a:t>A.卖入期权   </a:t>
            </a:r>
          </a:p>
          <a:p>
            <a:pPr marL="0" lvl="0" indent="0">
              <a:lnSpc>
                <a:spcPct val="200000"/>
              </a:lnSpc>
              <a:spcBef>
                <a:spcPct val="0"/>
              </a:spcBef>
              <a:buNone/>
            </a:pPr>
            <a:r>
              <a:rPr sz="2000">
                <a:latin typeface="微软雅黑" panose="020B0503020204020204" charset="-122"/>
                <a:ea typeface="微软雅黑" panose="020B0503020204020204" charset="-122"/>
              </a:rPr>
              <a:t>B.买入期权 </a:t>
            </a:r>
          </a:p>
          <a:p>
            <a:pPr marL="0" lvl="0" indent="0">
              <a:lnSpc>
                <a:spcPct val="200000"/>
              </a:lnSpc>
              <a:spcBef>
                <a:spcPct val="0"/>
              </a:spcBef>
              <a:buNone/>
            </a:pPr>
            <a:r>
              <a:rPr sz="2000">
                <a:latin typeface="微软雅黑" panose="020B0503020204020204" charset="-122"/>
                <a:ea typeface="微软雅黑" panose="020B0503020204020204" charset="-122"/>
              </a:rPr>
              <a:t>C.看涨期权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D.看跌期权</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看涨期权又称（）</a:t>
            </a:r>
          </a:p>
          <a:p>
            <a:pPr marL="0" lvl="0" indent="0">
              <a:lnSpc>
                <a:spcPct val="200000"/>
              </a:lnSpc>
              <a:spcBef>
                <a:spcPct val="0"/>
              </a:spcBef>
              <a:buNone/>
            </a:pPr>
            <a:r>
              <a:rPr sz="2000">
                <a:latin typeface="微软雅黑" panose="020B0503020204020204" charset="-122"/>
                <a:ea typeface="微软雅黑" panose="020B0503020204020204" charset="-122"/>
              </a:rPr>
              <a:t>A．买入期权        </a:t>
            </a:r>
          </a:p>
          <a:p>
            <a:pPr marL="0" lvl="0" indent="0">
              <a:lnSpc>
                <a:spcPct val="200000"/>
              </a:lnSpc>
              <a:spcBef>
                <a:spcPct val="0"/>
              </a:spcBef>
              <a:buNone/>
            </a:pPr>
            <a:r>
              <a:rPr sz="2000">
                <a:latin typeface="微软雅黑" panose="020B0503020204020204" charset="-122"/>
                <a:ea typeface="微软雅黑" panose="020B0503020204020204" charset="-122"/>
              </a:rPr>
              <a:t>B．卖出期权       </a:t>
            </a:r>
          </a:p>
          <a:p>
            <a:pPr marL="0" lvl="0" indent="0">
              <a:lnSpc>
                <a:spcPct val="200000"/>
              </a:lnSpc>
              <a:spcBef>
                <a:spcPct val="0"/>
              </a:spcBef>
              <a:buNone/>
            </a:pPr>
            <a:r>
              <a:rPr sz="2000">
                <a:latin typeface="微软雅黑" panose="020B0503020204020204" charset="-122"/>
                <a:ea typeface="微软雅黑" panose="020B0503020204020204" charset="-122"/>
              </a:rPr>
              <a:t>C．远期交易        </a:t>
            </a:r>
          </a:p>
          <a:p>
            <a:pPr marL="0" lvl="0" indent="0">
              <a:lnSpc>
                <a:spcPct val="200000"/>
              </a:lnSpc>
              <a:spcBef>
                <a:spcPct val="0"/>
              </a:spcBef>
              <a:buNone/>
            </a:pPr>
            <a:r>
              <a:rPr sz="2000">
                <a:latin typeface="微软雅黑" panose="020B0503020204020204" charset="-122"/>
                <a:ea typeface="微软雅黑" panose="020B0503020204020204" charset="-122"/>
              </a:rPr>
              <a:t>D．即期交易</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（三）正式谈判阶段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altLang="en-US" sz="2000">
                <a:latin typeface="微软雅黑" panose="020B0503020204020204" charset="-122"/>
                <a:ea typeface="微软雅黑" panose="020B0503020204020204" charset="-122"/>
              </a:rPr>
              <a:t>正式谈判阶段一般要经历</a:t>
            </a:r>
            <a:r>
              <a:rPr lang="zh-CN" altLang="en-US" sz="2000" u="sng">
                <a:solidFill>
                  <a:srgbClr val="C00000"/>
                </a:solidFill>
                <a:latin typeface="微软雅黑" panose="020B0503020204020204" charset="-122"/>
                <a:ea typeface="微软雅黑" panose="020B0503020204020204" charset="-122"/>
              </a:rPr>
              <a:t>询盘、发盘、还盘、接受</a:t>
            </a:r>
            <a:r>
              <a:rPr lang="zh-CN" altLang="en-US" sz="2000">
                <a:latin typeface="微软雅黑" panose="020B0503020204020204" charset="-122"/>
                <a:ea typeface="微软雅黑" panose="020B0503020204020204" charset="-122"/>
              </a:rPr>
              <a:t>四个环节。</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非必要环节：询盘、还盘</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必要环节：发盘、接受</a:t>
            </a:r>
          </a:p>
        </p:txBody>
      </p:sp>
      <p:sp>
        <p:nvSpPr>
          <p:cNvPr id="3" name="五边形 2"/>
          <p:cNvSpPr/>
          <p:nvPr/>
        </p:nvSpPr>
        <p:spPr>
          <a:xfrm flipH="1">
            <a:off x="3707765" y="13100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3883025" y="13271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看涨期权又称（）</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A．买入期权</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B．卖出期权       </a:t>
            </a:r>
          </a:p>
          <a:p>
            <a:pPr marL="0" lvl="0" indent="0">
              <a:lnSpc>
                <a:spcPct val="200000"/>
              </a:lnSpc>
              <a:spcBef>
                <a:spcPct val="0"/>
              </a:spcBef>
              <a:buNone/>
            </a:pPr>
            <a:r>
              <a:rPr sz="2000">
                <a:latin typeface="微软雅黑" panose="020B0503020204020204" charset="-122"/>
                <a:ea typeface="微软雅黑" panose="020B0503020204020204" charset="-122"/>
              </a:rPr>
              <a:t>C．远期交易        </a:t>
            </a:r>
          </a:p>
          <a:p>
            <a:pPr marL="0" lvl="0" indent="0">
              <a:lnSpc>
                <a:spcPct val="200000"/>
              </a:lnSpc>
              <a:spcBef>
                <a:spcPct val="0"/>
              </a:spcBef>
              <a:buNone/>
            </a:pPr>
            <a:r>
              <a:rPr sz="2000">
                <a:latin typeface="微软雅黑" panose="020B0503020204020204" charset="-122"/>
                <a:ea typeface="微软雅黑" panose="020B0503020204020204" charset="-122"/>
              </a:rPr>
              <a:t>D．即期交易</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（三）应对价格风险的技术手段</a:t>
            </a:r>
          </a:p>
          <a:p>
            <a:pPr marL="0" lvl="0" indent="0">
              <a:lnSpc>
                <a:spcPct val="200000"/>
              </a:lnSpc>
              <a:spcBef>
                <a:spcPct val="0"/>
              </a:spcBef>
              <a:buNone/>
            </a:pPr>
            <a:r>
              <a:rPr lang="en-US" altLang="zh-CN" sz="2000" b="1">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1．非固定价格</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2．价格调整条款</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3．</a:t>
            </a:r>
            <a:r>
              <a:rPr lang="en-US" altLang="zh-CN" sz="2000" b="1" u="sng">
                <a:solidFill>
                  <a:srgbClr val="C00000"/>
                </a:solidFill>
                <a:latin typeface="微软雅黑" panose="020B0503020204020204" charset="-122"/>
                <a:ea typeface="微软雅黑" panose="020B0503020204020204" charset="-122"/>
              </a:rPr>
              <a:t>套期保值</a:t>
            </a:r>
            <a:endParaRPr lang="en-US" alt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48995"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（三）应对价格风险的技术手段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在双方协商一致的基础上，明确地规定具体的价格，即固定价格。</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1．非固定价格</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非固定价格，即一般业务中所说的“活价”，可分为以下几种情况：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（1）</a:t>
            </a:r>
            <a:r>
              <a:rPr lang="en-US" altLang="zh-CN" sz="2000" u="sng">
                <a:solidFill>
                  <a:srgbClr val="C00000"/>
                </a:solidFill>
                <a:latin typeface="微软雅黑" panose="020B0503020204020204" charset="-122"/>
                <a:ea typeface="微软雅黑" panose="020B0503020204020204" charset="-122"/>
              </a:rPr>
              <a:t>具体价格待定</a:t>
            </a:r>
            <a:r>
              <a:rPr lang="en-US" altLang="zh-CN" sz="2000">
                <a:latin typeface="微软雅黑" panose="020B0503020204020204" charset="-122"/>
                <a:ea typeface="微软雅黑" panose="020B0503020204020204" charset="-122"/>
              </a:rPr>
              <a:t>。明确规定定价时间和定价方法。</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（2）</a:t>
            </a:r>
            <a:r>
              <a:rPr lang="en-US" altLang="zh-CN" sz="2000" u="sng">
                <a:solidFill>
                  <a:srgbClr val="C00000"/>
                </a:solidFill>
                <a:latin typeface="微软雅黑" panose="020B0503020204020204" charset="-122"/>
                <a:ea typeface="微软雅黑" panose="020B0503020204020204" charset="-122"/>
              </a:rPr>
              <a:t>暂定价格</a:t>
            </a:r>
            <a:r>
              <a:rPr lang="en-US" altLang="zh-CN" sz="2000">
                <a:latin typeface="微软雅黑" panose="020B0503020204020204" charset="-122"/>
                <a:ea typeface="微软雅黑" panose="020B0503020204020204" charset="-122"/>
              </a:rPr>
              <a:t>。在合同中先订立一个初步价格，再确定最后价格，多退少补。</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（3）</a:t>
            </a:r>
            <a:r>
              <a:rPr lang="en-US" altLang="zh-CN" sz="2000" u="sng">
                <a:solidFill>
                  <a:srgbClr val="C00000"/>
                </a:solidFill>
                <a:latin typeface="微软雅黑" panose="020B0503020204020204" charset="-122"/>
                <a:ea typeface="微软雅黑" panose="020B0503020204020204" charset="-122"/>
              </a:rPr>
              <a:t>部分固定价格</a:t>
            </a:r>
            <a:r>
              <a:rPr lang="en-US" altLang="zh-CN" sz="2000">
                <a:latin typeface="微软雅黑" panose="020B0503020204020204" charset="-122"/>
                <a:ea typeface="微软雅黑" panose="020B0503020204020204" charset="-122"/>
              </a:rPr>
              <a:t>，部分非固定价格。</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以下有关非固定价格的说法中，不正确的是（ ）</a:t>
            </a:r>
          </a:p>
          <a:p>
            <a:pPr marL="0" lvl="0" indent="0">
              <a:lnSpc>
                <a:spcPct val="200000"/>
              </a:lnSpc>
              <a:spcBef>
                <a:spcPct val="0"/>
              </a:spcBef>
              <a:buNone/>
            </a:pPr>
            <a:r>
              <a:rPr sz="2000">
                <a:latin typeface="微软雅黑" panose="020B0503020204020204" charset="-122"/>
                <a:ea typeface="微软雅黑" panose="020B0503020204020204" charset="-122"/>
              </a:rPr>
              <a:t>A.不能是暂定价格</a:t>
            </a:r>
          </a:p>
          <a:p>
            <a:pPr marL="0" lvl="0" indent="0">
              <a:lnSpc>
                <a:spcPct val="200000"/>
              </a:lnSpc>
              <a:spcBef>
                <a:spcPct val="0"/>
              </a:spcBef>
              <a:buNone/>
            </a:pPr>
            <a:r>
              <a:rPr sz="2000">
                <a:latin typeface="微软雅黑" panose="020B0503020204020204" charset="-122"/>
                <a:ea typeface="微软雅黑" panose="020B0503020204020204" charset="-122"/>
              </a:rPr>
              <a:t>B.一般被称为“活价”</a:t>
            </a:r>
          </a:p>
          <a:p>
            <a:pPr marL="0" lvl="0" indent="0">
              <a:lnSpc>
                <a:spcPct val="200000"/>
              </a:lnSpc>
              <a:spcBef>
                <a:spcPct val="0"/>
              </a:spcBef>
              <a:buNone/>
            </a:pPr>
            <a:r>
              <a:rPr sz="2000">
                <a:latin typeface="微软雅黑" panose="020B0503020204020204" charset="-122"/>
                <a:ea typeface="微软雅黑" panose="020B0503020204020204" charset="-122"/>
              </a:rPr>
              <a:t>C.可以是具体价格待定</a:t>
            </a:r>
          </a:p>
          <a:p>
            <a:pPr marL="0" lvl="0" indent="0">
              <a:lnSpc>
                <a:spcPct val="200000"/>
              </a:lnSpc>
              <a:spcBef>
                <a:spcPct val="0"/>
              </a:spcBef>
              <a:buNone/>
            </a:pPr>
            <a:r>
              <a:rPr sz="2000">
                <a:latin typeface="微软雅黑" panose="020B0503020204020204" charset="-122"/>
                <a:ea typeface="微软雅黑" panose="020B0503020204020204" charset="-122"/>
              </a:rPr>
              <a:t>D.可以是部分固定部分非固定</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以下有关非固定价格的说法中，不正确的是（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A.不能是暂定价格</a:t>
            </a:r>
          </a:p>
          <a:p>
            <a:pPr marL="0" lvl="0" indent="0">
              <a:lnSpc>
                <a:spcPct val="200000"/>
              </a:lnSpc>
              <a:spcBef>
                <a:spcPct val="0"/>
              </a:spcBef>
              <a:buNone/>
            </a:pPr>
            <a:r>
              <a:rPr sz="2000">
                <a:latin typeface="微软雅黑" panose="020B0503020204020204" charset="-122"/>
                <a:ea typeface="微软雅黑" panose="020B0503020204020204" charset="-122"/>
              </a:rPr>
              <a:t>B.一般被称为“活价”</a:t>
            </a:r>
          </a:p>
          <a:p>
            <a:pPr marL="0" lvl="0" indent="0">
              <a:lnSpc>
                <a:spcPct val="200000"/>
              </a:lnSpc>
              <a:spcBef>
                <a:spcPct val="0"/>
              </a:spcBef>
              <a:buNone/>
            </a:pPr>
            <a:r>
              <a:rPr sz="2000">
                <a:latin typeface="微软雅黑" panose="020B0503020204020204" charset="-122"/>
                <a:ea typeface="微软雅黑" panose="020B0503020204020204" charset="-122"/>
              </a:rPr>
              <a:t>C.可以是具体价格待定</a:t>
            </a:r>
          </a:p>
          <a:p>
            <a:pPr marL="0" lvl="0" indent="0">
              <a:lnSpc>
                <a:spcPct val="200000"/>
              </a:lnSpc>
              <a:spcBef>
                <a:spcPct val="0"/>
              </a:spcBef>
              <a:buNone/>
            </a:pPr>
            <a:r>
              <a:rPr sz="2000">
                <a:latin typeface="微软雅黑" panose="020B0503020204020204" charset="-122"/>
                <a:ea typeface="微软雅黑" panose="020B0503020204020204" charset="-122"/>
              </a:rPr>
              <a:t>D.可以是部分固定部分非固定</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75030"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（三）应对价格风险的技术手段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2．价格调整条款</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在国际货物买卖中，有的合同除规定具体价格外,还规定有各种不同的价格调整条款。</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en-US" altLang="zh-CN" sz="2000">
                <a:solidFill>
                  <a:schemeClr val="tx1"/>
                </a:solidFill>
                <a:latin typeface="楷体" panose="02010609060101010101" charset="-122"/>
                <a:ea typeface="楷体" panose="02010609060101010101" charset="-122"/>
              </a:rPr>
              <a:t>比如：对加工周期较长的机械设备合同，都普遍采用“价格调整条款”，要求只规定初步价格，同时规定原料价格、工资发生变化时，卖方可以要求买房调整价格。</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75030" y="1729105"/>
            <a:ext cx="10875010" cy="439991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b="1">
                <a:latin typeface="微软雅黑" panose="020B0503020204020204" charset="-122"/>
                <a:ea typeface="微软雅黑" panose="020B0503020204020204" charset="-122"/>
              </a:rPr>
              <a:t>（三）应对价格风险的技术手段</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3．套期保值</a:t>
            </a:r>
          </a:p>
          <a:p>
            <a:pPr marL="0" lvl="0" indent="0">
              <a:lnSpc>
                <a:spcPct val="200000"/>
              </a:lnSpc>
              <a:spcBef>
                <a:spcPct val="0"/>
              </a:spcBef>
              <a:buNone/>
            </a:pPr>
            <a:r>
              <a:rPr lang="en-US" altLang="zh-CN" sz="2000" b="1" u="sng">
                <a:solidFill>
                  <a:srgbClr val="C00000"/>
                </a:solidFill>
                <a:latin typeface="微软雅黑" panose="020B0503020204020204" charset="-122"/>
                <a:ea typeface="微软雅黑" panose="020B0503020204020204" charset="-122"/>
              </a:rPr>
              <a:t>套期保值</a:t>
            </a:r>
            <a:r>
              <a:rPr lang="zh-CN" altLang="en-US"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是期货市场交易者将期货交易与现货交易结合起来进行的一种市场行为 </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en-US" altLang="zh-CN" sz="2000" b="1">
                <a:solidFill>
                  <a:srgbClr val="C00000"/>
                </a:solidFill>
                <a:latin typeface="微软雅黑" panose="020B0503020204020204" charset="-122"/>
                <a:ea typeface="微软雅黑" panose="020B0503020204020204" charset="-122"/>
              </a:rPr>
              <a:t>卖期保值</a:t>
            </a:r>
            <a:r>
              <a:rPr lang="en-US" altLang="zh-CN" sz="2000">
                <a:latin typeface="微软雅黑" panose="020B0503020204020204" charset="-122"/>
                <a:ea typeface="微软雅黑" panose="020B0503020204020204" charset="-122"/>
              </a:rPr>
              <a:t>。卖期保值是指套期保值者根据现货交易情况，先卖出期货合同（或称为建立空头交易地位），再以多头进行平仓的做法。    </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en-US" altLang="zh-CN" sz="2000" b="1">
                <a:solidFill>
                  <a:srgbClr val="C00000"/>
                </a:solidFill>
                <a:latin typeface="微软雅黑" panose="020B0503020204020204" charset="-122"/>
                <a:ea typeface="微软雅黑" panose="020B0503020204020204" charset="-122"/>
              </a:rPr>
              <a:t>买期保值</a:t>
            </a:r>
            <a:r>
              <a:rPr lang="en-US" altLang="zh-CN" sz="2000">
                <a:latin typeface="微软雅黑" panose="020B0503020204020204" charset="-122"/>
                <a:ea typeface="微软雅黑" panose="020B0503020204020204" charset="-122"/>
              </a:rPr>
              <a:t>。买期保值是指套期保值者根据现货交易情况，先在期货市场上买入期货合同（称为建立多头交易地位），再卖出期货合同进行平仓的做法。</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三、利用各种技术手段法</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先建立多头交易地位，再以空头进行平仓的做法称为（  ）</a:t>
            </a:r>
          </a:p>
          <a:p>
            <a:pPr marL="0" lvl="0" indent="0">
              <a:lnSpc>
                <a:spcPct val="200000"/>
              </a:lnSpc>
              <a:spcBef>
                <a:spcPct val="0"/>
              </a:spcBef>
              <a:buNone/>
            </a:pPr>
            <a:r>
              <a:rPr sz="2000">
                <a:latin typeface="微软雅黑" panose="020B0503020204020204" charset="-122"/>
                <a:ea typeface="微软雅黑" panose="020B0503020204020204" charset="-122"/>
              </a:rPr>
              <a:t>A.卖期保值 </a:t>
            </a:r>
          </a:p>
          <a:p>
            <a:pPr marL="0" lvl="0" indent="0">
              <a:lnSpc>
                <a:spcPct val="200000"/>
              </a:lnSpc>
              <a:spcBef>
                <a:spcPct val="0"/>
              </a:spcBef>
              <a:buNone/>
            </a:pPr>
            <a:r>
              <a:rPr sz="2000">
                <a:latin typeface="微软雅黑" panose="020B0503020204020204" charset="-122"/>
                <a:ea typeface="微软雅黑" panose="020B0503020204020204" charset="-122"/>
              </a:rPr>
              <a:t>B.买期保值 </a:t>
            </a:r>
          </a:p>
          <a:p>
            <a:pPr marL="0" lvl="0" indent="0">
              <a:lnSpc>
                <a:spcPct val="200000"/>
              </a:lnSpc>
              <a:spcBef>
                <a:spcPct val="0"/>
              </a:spcBef>
              <a:buNone/>
            </a:pPr>
            <a:r>
              <a:rPr sz="2000">
                <a:latin typeface="微软雅黑" panose="020B0503020204020204" charset="-122"/>
                <a:ea typeface="微软雅黑" panose="020B0503020204020204" charset="-122"/>
              </a:rPr>
              <a:t>C.期权交易 </a:t>
            </a:r>
          </a:p>
          <a:p>
            <a:pPr marL="0" lvl="0" indent="0">
              <a:lnSpc>
                <a:spcPct val="200000"/>
              </a:lnSpc>
              <a:spcBef>
                <a:spcPct val="0"/>
              </a:spcBef>
              <a:buNone/>
            </a:pPr>
            <a:r>
              <a:rPr sz="2000">
                <a:latin typeface="微软雅黑" panose="020B0503020204020204" charset="-122"/>
                <a:ea typeface="微软雅黑" panose="020B0503020204020204" charset="-122"/>
              </a:rPr>
              <a:t>D.即期交易</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先建立多头交易地位，再以空头进行平仓的做法称为（  ）</a:t>
            </a:r>
          </a:p>
          <a:p>
            <a:pPr marL="0" lvl="0" indent="0">
              <a:lnSpc>
                <a:spcPct val="200000"/>
              </a:lnSpc>
              <a:spcBef>
                <a:spcPct val="0"/>
              </a:spcBef>
              <a:buNone/>
            </a:pPr>
            <a:r>
              <a:rPr sz="2000">
                <a:latin typeface="微软雅黑" panose="020B0503020204020204" charset="-122"/>
                <a:ea typeface="微软雅黑" panose="020B0503020204020204" charset="-122"/>
              </a:rPr>
              <a:t>A.卖期保值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B.买期保值</a:t>
            </a:r>
            <a:r>
              <a:rPr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C.期权交易 </a:t>
            </a:r>
          </a:p>
          <a:p>
            <a:pPr marL="0" lvl="0" indent="0">
              <a:lnSpc>
                <a:spcPct val="200000"/>
              </a:lnSpc>
              <a:spcBef>
                <a:spcPct val="0"/>
              </a:spcBef>
              <a:buNone/>
            </a:pPr>
            <a:r>
              <a:rPr sz="2000">
                <a:latin typeface="微软雅黑" panose="020B0503020204020204" charset="-122"/>
                <a:ea typeface="微软雅黑" panose="020B0503020204020204" charset="-122"/>
              </a:rPr>
              <a:t>D.即期交易</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先建立空头交易地位，再以多头进行平仓的做法称为（ ）</a:t>
            </a:r>
          </a:p>
          <a:p>
            <a:pPr marL="0" lvl="0" indent="0">
              <a:lnSpc>
                <a:spcPct val="200000"/>
              </a:lnSpc>
              <a:spcBef>
                <a:spcPct val="0"/>
              </a:spcBef>
              <a:buNone/>
            </a:pPr>
            <a:r>
              <a:rPr sz="2000">
                <a:latin typeface="微软雅黑" panose="020B0503020204020204" charset="-122"/>
                <a:ea typeface="微软雅黑" panose="020B0503020204020204" charset="-122"/>
              </a:rPr>
              <a:t>A.期货交易</a:t>
            </a:r>
          </a:p>
          <a:p>
            <a:pPr marL="0" lvl="0" indent="0">
              <a:lnSpc>
                <a:spcPct val="200000"/>
              </a:lnSpc>
              <a:spcBef>
                <a:spcPct val="0"/>
              </a:spcBef>
              <a:buNone/>
            </a:pPr>
            <a:r>
              <a:rPr sz="2000">
                <a:latin typeface="微软雅黑" panose="020B0503020204020204" charset="-122"/>
                <a:ea typeface="微软雅黑" panose="020B0503020204020204" charset="-122"/>
              </a:rPr>
              <a:t>B.期权交易</a:t>
            </a:r>
          </a:p>
          <a:p>
            <a:pPr marL="0" lvl="0" indent="0">
              <a:lnSpc>
                <a:spcPct val="200000"/>
              </a:lnSpc>
              <a:spcBef>
                <a:spcPct val="0"/>
              </a:spcBef>
              <a:buNone/>
            </a:pPr>
            <a:r>
              <a:rPr sz="2000">
                <a:latin typeface="微软雅黑" panose="020B0503020204020204" charset="-122"/>
                <a:ea typeface="微软雅黑" panose="020B0503020204020204" charset="-122"/>
              </a:rPr>
              <a:t>C.卖期保值</a:t>
            </a:r>
          </a:p>
          <a:p>
            <a:pPr marL="0" lvl="0" indent="0">
              <a:lnSpc>
                <a:spcPct val="200000"/>
              </a:lnSpc>
              <a:spcBef>
                <a:spcPct val="0"/>
              </a:spcBef>
              <a:buNone/>
            </a:pPr>
            <a:r>
              <a:rPr sz="2000">
                <a:latin typeface="微软雅黑" panose="020B0503020204020204" charset="-122"/>
                <a:ea typeface="微软雅黑" panose="020B0503020204020204" charset="-122"/>
              </a:rPr>
              <a:t>D.买期保值</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（四）签约阶段</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      </a:t>
            </a:r>
            <a:r>
              <a:rPr lang="zh-CN" altLang="en-US" sz="2000">
                <a:latin typeface="微软雅黑" panose="020B0503020204020204" charset="-122"/>
                <a:ea typeface="微软雅黑" panose="020B0503020204020204" charset="-122"/>
              </a:rPr>
              <a:t>在国际贸易中，对销售合同的书面形式没有特定的限制，从事进出口贸易的买卖双方，可采用正式的</a:t>
            </a:r>
            <a:r>
              <a:rPr lang="zh-CN" altLang="en-US" sz="2000" u="sng">
                <a:solidFill>
                  <a:srgbClr val="C00000"/>
                </a:solidFill>
                <a:latin typeface="微软雅黑" panose="020B0503020204020204" charset="-122"/>
                <a:ea typeface="微软雅黑" panose="020B0503020204020204" charset="-122"/>
              </a:rPr>
              <a:t>合同、确认书、协议书</a:t>
            </a:r>
            <a:r>
              <a:rPr lang="zh-CN" altLang="en-US" sz="2000">
                <a:latin typeface="微软雅黑" panose="020B0503020204020204" charset="-122"/>
                <a:ea typeface="微软雅黑" panose="020B0503020204020204" charset="-122"/>
              </a:rPr>
              <a:t>，也可采用</a:t>
            </a:r>
            <a:r>
              <a:rPr lang="zh-CN" altLang="en-US" sz="2000" u="sng">
                <a:solidFill>
                  <a:srgbClr val="C00000"/>
                </a:solidFill>
                <a:latin typeface="微软雅黑" panose="020B0503020204020204" charset="-122"/>
                <a:ea typeface="微软雅黑" panose="020B0503020204020204" charset="-122"/>
              </a:rPr>
              <a:t>备忘录</a:t>
            </a:r>
            <a:r>
              <a:rPr lang="zh-CN" altLang="en-US" sz="2000">
                <a:latin typeface="微软雅黑" panose="020B0503020204020204" charset="-122"/>
                <a:ea typeface="微软雅黑" panose="020B0503020204020204" charset="-122"/>
              </a:rPr>
              <a:t>等形式。</a:t>
            </a:r>
          </a:p>
          <a:p>
            <a:pPr marL="0" lvl="0" indent="0">
              <a:lnSpc>
                <a:spcPct val="200000"/>
              </a:lnSpc>
              <a:spcBef>
                <a:spcPct val="0"/>
              </a:spcBef>
              <a:buNone/>
            </a:pPr>
            <a:r>
              <a:rPr lang="zh-CN" altLang="en-US" sz="2000">
                <a:latin typeface="微软雅黑" panose="020B0503020204020204" charset="-122"/>
                <a:ea typeface="微软雅黑" panose="020B0503020204020204" charset="-122"/>
              </a:rPr>
              <a:t>      在我国进出口业务中，主要采用</a:t>
            </a:r>
            <a:r>
              <a:rPr lang="zh-CN" altLang="en-US" sz="2000" u="sng">
                <a:solidFill>
                  <a:srgbClr val="C00000"/>
                </a:solidFill>
                <a:latin typeface="微软雅黑" panose="020B0503020204020204" charset="-122"/>
                <a:ea typeface="微软雅黑" panose="020B0503020204020204" charset="-122"/>
              </a:rPr>
              <a:t>合同</a:t>
            </a:r>
            <a:r>
              <a:rPr lang="zh-CN" altLang="en-US" sz="2000">
                <a:latin typeface="微软雅黑" panose="020B0503020204020204" charset="-122"/>
                <a:ea typeface="微软雅黑" panose="020B0503020204020204" charset="-122"/>
              </a:rPr>
              <a:t>和</a:t>
            </a:r>
            <a:r>
              <a:rPr lang="zh-CN" altLang="en-US" sz="2000" u="sng">
                <a:solidFill>
                  <a:srgbClr val="C00000"/>
                </a:solidFill>
                <a:latin typeface="微软雅黑" panose="020B0503020204020204" charset="-122"/>
                <a:ea typeface="微软雅黑" panose="020B0503020204020204" charset="-122"/>
              </a:rPr>
              <a:t>确认书</a:t>
            </a:r>
            <a:r>
              <a:rPr lang="zh-CN" altLang="en-US" sz="2000">
                <a:latin typeface="微软雅黑" panose="020B0503020204020204" charset="-122"/>
                <a:ea typeface="微软雅黑" panose="020B0503020204020204" charset="-122"/>
              </a:rPr>
              <a:t>形式，这两种形式在法律上具有同等效力。</a:t>
            </a:r>
          </a:p>
        </p:txBody>
      </p:sp>
      <p:sp>
        <p:nvSpPr>
          <p:cNvPr id="3" name="五边形 2"/>
          <p:cNvSpPr/>
          <p:nvPr/>
        </p:nvSpPr>
        <p:spPr>
          <a:xfrm flipH="1">
            <a:off x="3555365" y="13100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3730625" y="13271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latin typeface="方正清刻本悦宋简体" panose="02000000000000000000" charset="-122"/>
                <a:ea typeface="方正清刻本悦宋简体" panose="02000000000000000000" charset="-122"/>
                <a:sym typeface="+mn-ea"/>
              </a:rPr>
              <a:t>试题</a:t>
            </a:r>
            <a:r>
              <a:rPr lang="zh-CN" altLang="en-US" sz="3200">
                <a:solidFill>
                  <a:schemeClr val="tx1"/>
                </a:solidFill>
                <a:latin typeface="方正清刻本悦宋简体" panose="02000000000000000000" charset="-122"/>
                <a:ea typeface="方正清刻本悦宋简体" panose="02000000000000000000" charset="-122"/>
              </a:rPr>
              <a:t>演练</a:t>
            </a:r>
          </a:p>
        </p:txBody>
      </p:sp>
      <p:sp>
        <p:nvSpPr>
          <p:cNvPr id="5124" name="文本框 4"/>
          <p:cNvSpPr txBox="1"/>
          <p:nvPr/>
        </p:nvSpPr>
        <p:spPr>
          <a:xfrm>
            <a:off x="839470"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先建立空头交易地位，再以多头进行平仓的做法称为（ ）</a:t>
            </a:r>
          </a:p>
          <a:p>
            <a:pPr marL="0" lvl="0" indent="0">
              <a:lnSpc>
                <a:spcPct val="200000"/>
              </a:lnSpc>
              <a:spcBef>
                <a:spcPct val="0"/>
              </a:spcBef>
              <a:buNone/>
            </a:pPr>
            <a:r>
              <a:rPr sz="2000">
                <a:latin typeface="微软雅黑" panose="020B0503020204020204" charset="-122"/>
                <a:ea typeface="微软雅黑" panose="020B0503020204020204" charset="-122"/>
              </a:rPr>
              <a:t>A.期货交易</a:t>
            </a:r>
          </a:p>
          <a:p>
            <a:pPr marL="0" lvl="0" indent="0">
              <a:lnSpc>
                <a:spcPct val="200000"/>
              </a:lnSpc>
              <a:spcBef>
                <a:spcPct val="0"/>
              </a:spcBef>
              <a:buNone/>
            </a:pPr>
            <a:r>
              <a:rPr sz="2000">
                <a:latin typeface="微软雅黑" panose="020B0503020204020204" charset="-122"/>
                <a:ea typeface="微软雅黑" panose="020B0503020204020204" charset="-122"/>
              </a:rPr>
              <a:t>B.期权交易</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C.卖期保值</a:t>
            </a:r>
          </a:p>
          <a:p>
            <a:pPr marL="0" lvl="0" indent="0">
              <a:lnSpc>
                <a:spcPct val="200000"/>
              </a:lnSpc>
              <a:spcBef>
                <a:spcPct val="0"/>
              </a:spcBef>
              <a:buNone/>
            </a:pPr>
            <a:r>
              <a:rPr sz="2000">
                <a:latin typeface="微软雅黑" panose="020B0503020204020204" charset="-122"/>
                <a:ea typeface="微软雅黑" panose="020B0503020204020204" charset="-122"/>
              </a:rPr>
              <a:t>D.买期保值</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1081849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第七章   </a:t>
            </a:r>
            <a:r>
              <a:rPr lang="zh-CN" altLang="en-US">
                <a:latin typeface="方正清刻本悦宋简体" panose="02000000000000000000" charset="-122"/>
                <a:ea typeface="方正清刻本悦宋简体" panose="02000000000000000000" charset="-122"/>
                <a:sym typeface="+mn-ea"/>
              </a:rPr>
              <a:t>第三节  规避风险的手段</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75030" y="172910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楷体" panose="02010609060101010101" charset="-122"/>
                <a:ea typeface="楷体" panose="02010609060101010101" charset="-122"/>
              </a:rPr>
              <a:t>1.谈判人员的素质要在经常的谈判实践磨练中不断发展的，</a:t>
            </a:r>
          </a:p>
          <a:p>
            <a:pPr marL="0" lvl="0" indent="0">
              <a:lnSpc>
                <a:spcPct val="200000"/>
              </a:lnSpc>
              <a:spcBef>
                <a:spcPct val="0"/>
              </a:spcBef>
              <a:buNone/>
            </a:pPr>
            <a:r>
              <a:rPr lang="en-US" altLang="zh-CN" sz="2000">
                <a:latin typeface="楷体" panose="02010609060101010101" charset="-122"/>
                <a:ea typeface="楷体" panose="02010609060101010101" charset="-122"/>
              </a:rPr>
              <a:t>2.以事业为重，有较强自我控制能力，不图虚荣，敢于负责。</a:t>
            </a:r>
          </a:p>
          <a:p>
            <a:pPr marL="0" lvl="0" indent="0">
              <a:lnSpc>
                <a:spcPct val="200000"/>
              </a:lnSpc>
              <a:spcBef>
                <a:spcPct val="0"/>
              </a:spcBef>
              <a:buNone/>
            </a:pPr>
            <a:r>
              <a:rPr lang="en-US" altLang="zh-CN" sz="2000">
                <a:latin typeface="楷体" panose="02010609060101010101" charset="-122"/>
                <a:ea typeface="楷体" panose="02010609060101010101" charset="-122"/>
              </a:rPr>
              <a:t>3.应该知识面广，谦虚好学，能虚心求教他人。</a:t>
            </a:r>
          </a:p>
          <a:p>
            <a:pPr marL="0" lvl="0" indent="0">
              <a:lnSpc>
                <a:spcPct val="200000"/>
              </a:lnSpc>
              <a:spcBef>
                <a:spcPct val="0"/>
              </a:spcBef>
              <a:buNone/>
            </a:pPr>
            <a:r>
              <a:rPr lang="en-US" altLang="zh-CN" sz="2000">
                <a:latin typeface="楷体" panose="02010609060101010101" charset="-122"/>
                <a:ea typeface="楷体" panose="02010609060101010101" charset="-122"/>
              </a:rPr>
              <a:t>4.应该深入细致，洞察力强，信息渠道多，善于营造竞争局面，多方择优</a:t>
            </a:r>
          </a:p>
          <a:p>
            <a:pPr marL="0" lvl="0" indent="0">
              <a:lnSpc>
                <a:spcPct val="200000"/>
              </a:lnSpc>
              <a:spcBef>
                <a:spcPct val="0"/>
              </a:spcBef>
              <a:buNone/>
            </a:pPr>
            <a:r>
              <a:rPr lang="en-US" altLang="zh-CN" sz="2000">
                <a:latin typeface="楷体" panose="02010609060101010101" charset="-122"/>
                <a:ea typeface="楷体" panose="02010609060101010101" charset="-122"/>
              </a:rPr>
              <a:t>5.应对政治与经济的辩证关系有所认识</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sym typeface="+mn-ea"/>
              </a:rPr>
              <a:t>四、提高谈判人员的素质</a:t>
            </a:r>
            <a:r>
              <a:rPr lang="zh-CN" altLang="en-US" sz="2400" b="1">
                <a:solidFill>
                  <a:schemeClr val="tx1"/>
                </a:solidFill>
                <a:latin typeface="方正清刻本悦宋简体" panose="02000000000000000000" charset="-122"/>
                <a:ea typeface="方正清刻本悦宋简体" panose="02000000000000000000" charset="-122"/>
                <a:sym typeface="+mn-ea"/>
              </a:rPr>
              <a:t>【了解即可】</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87539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632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第七章  国际商务谈判中的风险</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1121410" y="2285365"/>
            <a:ext cx="9962515" cy="2570480"/>
          </a:xfrm>
          <a:prstGeom prst="rect">
            <a:avLst/>
          </a:prstGeom>
        </p:spPr>
      </p:pic>
    </p:spTree>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图片 3"/>
          <p:cNvPicPr>
            <a:picLocks noChangeAspect="1"/>
          </p:cNvPicPr>
          <p:nvPr/>
        </p:nvPicPr>
        <p:blipFill>
          <a:blip r:embed="rId2"/>
          <a:stretch>
            <a:fillRect/>
          </a:stretch>
        </p:blipFill>
        <p:spPr>
          <a:xfrm>
            <a:off x="0" y="0"/>
            <a:ext cx="12192000" cy="6858000"/>
          </a:xfrm>
          <a:prstGeom prst="rect">
            <a:avLst/>
          </a:prstGeom>
          <a:noFill/>
          <a:ln w="9525">
            <a:noFill/>
          </a:ln>
        </p:spPr>
      </p:pic>
      <p:sp>
        <p:nvSpPr>
          <p:cNvPr id="6146" name="标题 1"/>
          <p:cNvSpPr>
            <a:spLocks noGrp="1"/>
          </p:cNvSpPr>
          <p:nvPr>
            <p:ph type="ctrTitle"/>
          </p:nvPr>
        </p:nvSpPr>
        <p:spPr>
          <a:xfrm>
            <a:off x="3037205" y="3651250"/>
            <a:ext cx="8486775" cy="1266825"/>
          </a:xfrm>
        </p:spPr>
        <p:txBody>
          <a:bodyPr vert="horz" wrap="square" lIns="91440" tIns="45720" rIns="91440" bIns="45720" anchor="b"/>
          <a:lstStyle/>
          <a:p>
            <a:pPr algn="l" defTabSz="914400">
              <a:buNone/>
            </a:pPr>
            <a:r>
              <a:rPr lang="en-US" altLang="zh-CN" sz="8000" kern="1200">
                <a:latin typeface="Brush Script MT" panose="03060802040406070304" charset="0"/>
                <a:ea typeface="微软雅黑" panose="020B0503020204020204" charset="-122"/>
                <a:cs typeface="+mj-cs"/>
              </a:rPr>
              <a:t>THANK</a:t>
            </a:r>
            <a:r>
              <a:rPr lang="zh-CN" altLang="en-US" sz="8000" kern="1200">
                <a:latin typeface="Brush Script MT" panose="03060802040406070304" charset="0"/>
                <a:ea typeface="微软雅黑" panose="020B0503020204020204" charset="-122"/>
                <a:cs typeface="+mj-cs"/>
              </a:rPr>
              <a:t> </a:t>
            </a:r>
            <a:r>
              <a:rPr lang="en-US" altLang="zh-CN" sz="8000" kern="1200">
                <a:latin typeface="Brush Script MT" panose="03060802040406070304" charset="0"/>
                <a:ea typeface="微软雅黑" panose="020B0503020204020204" charset="-122"/>
                <a:cs typeface="+mj-cs"/>
              </a:rPr>
              <a:t>YOU</a:t>
            </a:r>
            <a:endParaRPr lang="zh-CN" altLang="en-US" sz="8000" kern="1200">
              <a:latin typeface="Brush Script MT" panose="03060802040406070304" charset="0"/>
              <a:ea typeface="微软雅黑" panose="020B0503020204020204" charset="-122"/>
              <a:cs typeface="+mj-cs"/>
            </a:endParaRPr>
          </a:p>
        </p:txBody>
      </p:sp>
      <p:sp>
        <p:nvSpPr>
          <p:cNvPr id="6147" name="副标题 2"/>
          <p:cNvSpPr>
            <a:spLocks noGrp="1"/>
          </p:cNvSpPr>
          <p:nvPr>
            <p:ph type="subTitle" idx="1"/>
          </p:nvPr>
        </p:nvSpPr>
        <p:spPr>
          <a:xfrm>
            <a:off x="5502910" y="5084763"/>
            <a:ext cx="3970338" cy="404812"/>
          </a:xfrm>
        </p:spPr>
        <p:txBody>
          <a:bodyPr vert="horz" wrap="square" lIns="91440" tIns="45720" rIns="91440" bIns="45720" anchor="t"/>
          <a:lstStyle/>
          <a:p>
            <a:pPr defTabSz="914400"/>
            <a:r>
              <a:rPr lang="en-US" altLang="zh-CN" sz="2000" kern="1200">
                <a:latin typeface="微软雅黑" panose="020B0503020204020204" charset="-122"/>
                <a:ea typeface="微软雅黑" panose="020B0503020204020204" charset="-122"/>
                <a:cs typeface="+mn-cs"/>
              </a:rPr>
              <a:t>IN</a:t>
            </a:r>
            <a:r>
              <a:rPr lang="zh-CN" altLang="en-US" sz="2000" kern="1200">
                <a:latin typeface="微软雅黑" panose="020B0503020204020204" charset="-122"/>
                <a:ea typeface="微软雅黑" panose="020B0503020204020204" charset="-122"/>
                <a:cs typeface="+mn-cs"/>
              </a:rPr>
              <a:t> </a:t>
            </a:r>
            <a:r>
              <a:rPr lang="en-US" altLang="zh-CN" sz="2000" kern="1200">
                <a:latin typeface="微软雅黑" panose="020B0503020204020204" charset="-122"/>
                <a:ea typeface="微软雅黑" panose="020B0503020204020204" charset="-122"/>
                <a:cs typeface="+mn-cs"/>
              </a:rPr>
              <a:t>LEARNING</a:t>
            </a:r>
            <a:r>
              <a:rPr lang="zh-CN" altLang="en-US" sz="2000" kern="1200">
                <a:latin typeface="微软雅黑" panose="020B0503020204020204" charset="-122"/>
                <a:ea typeface="微软雅黑" panose="020B0503020204020204" charset="-122"/>
                <a:cs typeface="+mn-cs"/>
              </a:rPr>
              <a:t> </a:t>
            </a:r>
            <a:r>
              <a:rPr lang="en-US" altLang="zh-CN" sz="2000" kern="1200">
                <a:latin typeface="微软雅黑" panose="020B0503020204020204" charset="-122"/>
                <a:ea typeface="微软雅黑" panose="020B0503020204020204" charset="-122"/>
                <a:cs typeface="+mn-cs"/>
              </a:rPr>
              <a:t>WE</a:t>
            </a:r>
            <a:r>
              <a:rPr lang="zh-CN" altLang="en-US" sz="2000" kern="1200">
                <a:latin typeface="微软雅黑" panose="020B0503020204020204" charset="-122"/>
                <a:ea typeface="微软雅黑" panose="020B0503020204020204" charset="-122"/>
                <a:cs typeface="+mn-cs"/>
              </a:rPr>
              <a:t> </a:t>
            </a:r>
            <a:r>
              <a:rPr lang="en-US" altLang="zh-CN" sz="2000" kern="1200">
                <a:latin typeface="微软雅黑" panose="020B0503020204020204" charset="-122"/>
                <a:ea typeface="微软雅黑" panose="020B0503020204020204" charset="-122"/>
                <a:cs typeface="+mn-cs"/>
              </a:rPr>
              <a:t>TRUST</a:t>
            </a:r>
            <a:endParaRPr lang="zh-CN" altLang="en-US" sz="2000" kern="1200">
              <a:latin typeface="微软雅黑" panose="020B0503020204020204" charset="-122"/>
              <a:ea typeface="微软雅黑" panose="020B0503020204020204" charset="-122"/>
              <a:cs typeface="+mn-cs"/>
            </a:endParaRPr>
          </a:p>
        </p:txBody>
      </p:sp>
      <p:sp>
        <p:nvSpPr>
          <p:cNvPr id="6148" name="副标题 2"/>
          <p:cNvSpPr txBox="1"/>
          <p:nvPr/>
        </p:nvSpPr>
        <p:spPr>
          <a:xfrm>
            <a:off x="254000" y="4087813"/>
            <a:ext cx="2679700" cy="679450"/>
          </a:xfrm>
          <a:prstGeom prst="rect">
            <a:avLst/>
          </a:prstGeom>
          <a:noFill/>
          <a:ln w="9525">
            <a:noFill/>
          </a:ln>
        </p:spPr>
        <p:txBody>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r">
              <a:buNone/>
            </a:pPr>
            <a:r>
              <a:rPr lang="zh-CN" altLang="en-US" sz="4400">
                <a:solidFill>
                  <a:srgbClr val="C00000"/>
                </a:solidFill>
                <a:latin typeface="微软雅黑" panose="020B0503020204020204" charset="-122"/>
                <a:ea typeface="微软雅黑" panose="020B0503020204020204" charset="-122"/>
              </a:rPr>
              <a:t>一种信仰</a:t>
            </a:r>
          </a:p>
        </p:txBody>
      </p:sp>
      <p:sp>
        <p:nvSpPr>
          <p:cNvPr id="6149" name="副标题 2"/>
          <p:cNvSpPr txBox="1"/>
          <p:nvPr/>
        </p:nvSpPr>
        <p:spPr>
          <a:xfrm>
            <a:off x="160338" y="3430588"/>
            <a:ext cx="2774950" cy="769937"/>
          </a:xfrm>
          <a:prstGeom prst="rect">
            <a:avLst/>
          </a:prstGeom>
          <a:noFill/>
          <a:ln w="9525">
            <a:noFill/>
          </a:ln>
        </p:spPr>
        <p:txBody>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r">
              <a:buNone/>
            </a:pPr>
            <a:r>
              <a:rPr lang="zh-CN" altLang="en-US" sz="4400">
                <a:solidFill>
                  <a:srgbClr val="C00000"/>
                </a:solidFill>
                <a:latin typeface="微软雅黑" panose="020B0503020204020204" charset="-122"/>
                <a:ea typeface="微软雅黑" panose="020B0503020204020204" charset="-122"/>
              </a:rPr>
              <a:t>学习是</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1610</a:t>
            </a:r>
            <a:r>
              <a:rPr lang="zh-CN" altLang="en-US" sz="2000">
                <a:latin typeface="微软雅黑" panose="020B0503020204020204" charset="-122"/>
                <a:ea typeface="微软雅黑" panose="020B0503020204020204" charset="-122"/>
              </a:rPr>
              <a:t>真题】</a:t>
            </a:r>
            <a:r>
              <a:rPr sz="2000">
                <a:latin typeface="微软雅黑" panose="020B0503020204020204" charset="-122"/>
                <a:ea typeface="微软雅黑" panose="020B0503020204020204" charset="-122"/>
              </a:rPr>
              <a:t>以下选项中，属于谈判合同必不可少的程序是（  ） </a:t>
            </a:r>
          </a:p>
          <a:p>
            <a:pPr marL="0" lvl="0" indent="0">
              <a:lnSpc>
                <a:spcPct val="200000"/>
              </a:lnSpc>
              <a:spcBef>
                <a:spcPct val="0"/>
              </a:spcBef>
              <a:buNone/>
            </a:pPr>
            <a:r>
              <a:rPr sz="2000">
                <a:latin typeface="微软雅黑" panose="020B0503020204020204" charset="-122"/>
                <a:ea typeface="微软雅黑" panose="020B0503020204020204" charset="-122"/>
              </a:rPr>
              <a:t>A.询盘      B.发盘      C.递盘      D.还盘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1610</a:t>
            </a:r>
            <a:r>
              <a:rPr lang="zh-CN" altLang="en-US" sz="2000">
                <a:latin typeface="微软雅黑" panose="020B0503020204020204" charset="-122"/>
                <a:ea typeface="微软雅黑" panose="020B0503020204020204" charset="-122"/>
              </a:rPr>
              <a:t>真题】</a:t>
            </a:r>
            <a:r>
              <a:rPr sz="2000">
                <a:latin typeface="微软雅黑" panose="020B0503020204020204" charset="-122"/>
                <a:ea typeface="微软雅黑" panose="020B0503020204020204" charset="-122"/>
              </a:rPr>
              <a:t>以下选项中，属于谈判合同必不可少的程序是（  ） </a:t>
            </a:r>
          </a:p>
          <a:p>
            <a:pPr marL="0" lvl="0" indent="0">
              <a:lnSpc>
                <a:spcPct val="200000"/>
              </a:lnSpc>
              <a:spcBef>
                <a:spcPct val="0"/>
              </a:spcBef>
              <a:buNone/>
            </a:pPr>
            <a:r>
              <a:rPr sz="2000">
                <a:latin typeface="微软雅黑" panose="020B0503020204020204" charset="-122"/>
                <a:ea typeface="微软雅黑" panose="020B0503020204020204" charset="-122"/>
              </a:rPr>
              <a:t>A.询盘      </a:t>
            </a:r>
            <a:r>
              <a:rPr sz="2000" b="1">
                <a:solidFill>
                  <a:srgbClr val="C00000"/>
                </a:solidFill>
                <a:latin typeface="微软雅黑" panose="020B0503020204020204" charset="-122"/>
                <a:ea typeface="微软雅黑" panose="020B0503020204020204" charset="-122"/>
              </a:rPr>
              <a:t>B.发盘</a:t>
            </a:r>
            <a:r>
              <a:rPr sz="2000">
                <a:latin typeface="微软雅黑" panose="020B0503020204020204" charset="-122"/>
                <a:ea typeface="微软雅黑" panose="020B0503020204020204" charset="-122"/>
              </a:rPr>
              <a:t>      C.递盘      D.还盘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二、国际商务谈判的PRAM模式</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sym typeface="+mn-ea"/>
              </a:rPr>
              <a:t>PRAM谈判模式</a:t>
            </a:r>
            <a:r>
              <a:rPr lang="en-US" sz="2000">
                <a:latin typeface="微软雅黑" panose="020B0503020204020204" charset="-122"/>
                <a:ea typeface="微软雅黑" panose="020B0503020204020204" charset="-122"/>
                <a:sym typeface="+mn-ea"/>
              </a:rPr>
              <a:t>——</a:t>
            </a:r>
            <a:r>
              <a:rPr lang="zh-CN" altLang="en-US" sz="2000">
                <a:latin typeface="微软雅黑" panose="020B0503020204020204" charset="-122"/>
                <a:ea typeface="微软雅黑" panose="020B0503020204020204" charset="-122"/>
                <a:sym typeface="+mn-ea"/>
              </a:rPr>
              <a:t>把谈判看成一个</a:t>
            </a:r>
            <a:r>
              <a:rPr lang="zh-CN" altLang="en-US" sz="2000" u="sng">
                <a:solidFill>
                  <a:srgbClr val="C00000"/>
                </a:solidFill>
                <a:latin typeface="微软雅黑" panose="020B0503020204020204" charset="-122"/>
                <a:ea typeface="微软雅黑" panose="020B0503020204020204" charset="-122"/>
                <a:sym typeface="+mn-ea"/>
              </a:rPr>
              <a:t>连续不断</a:t>
            </a:r>
            <a:r>
              <a:rPr lang="zh-CN" altLang="en-US" sz="2000">
                <a:latin typeface="微软雅黑" panose="020B0503020204020204" charset="-122"/>
                <a:ea typeface="微软雅黑" panose="020B0503020204020204" charset="-122"/>
                <a:sym typeface="+mn-ea"/>
              </a:rPr>
              <a:t>的过程。</a:t>
            </a:r>
          </a:p>
          <a:p>
            <a:pPr marL="0" lvl="0" indent="0">
              <a:lnSpc>
                <a:spcPct val="200000"/>
              </a:lnSpc>
              <a:spcBef>
                <a:spcPct val="0"/>
              </a:spcBef>
              <a:buNone/>
            </a:pPr>
            <a:r>
              <a:rPr sz="2000">
                <a:latin typeface="微软雅黑" panose="020B0503020204020204" charset="-122"/>
                <a:ea typeface="微软雅黑" panose="020B0503020204020204" charset="-122"/>
              </a:rPr>
              <a:t>（一）PRAM谈判模式的构成</a:t>
            </a:r>
          </a:p>
          <a:p>
            <a:pPr marL="0" lvl="0" indent="0">
              <a:lnSpc>
                <a:spcPct val="200000"/>
              </a:lnSpc>
              <a:spcBef>
                <a:spcPct val="0"/>
              </a:spcBef>
              <a:buNone/>
            </a:pPr>
            <a:r>
              <a:rPr sz="2000">
                <a:latin typeface="微软雅黑" panose="020B0503020204020204" charset="-122"/>
                <a:ea typeface="微软雅黑" panose="020B0503020204020204" charset="-122"/>
              </a:rPr>
              <a:t>1.制定谈判计划（Plan）</a:t>
            </a:r>
          </a:p>
          <a:p>
            <a:pPr marL="0" lvl="0" indent="0">
              <a:lnSpc>
                <a:spcPct val="200000"/>
              </a:lnSpc>
              <a:spcBef>
                <a:spcPct val="0"/>
              </a:spcBef>
              <a:buNone/>
            </a:pPr>
            <a:r>
              <a:rPr sz="2000">
                <a:latin typeface="微软雅黑" panose="020B0503020204020204" charset="-122"/>
                <a:ea typeface="微软雅黑" panose="020B0503020204020204" charset="-122"/>
              </a:rPr>
              <a:t>2.建立关系（Relationship）</a:t>
            </a:r>
          </a:p>
          <a:p>
            <a:pPr marL="0" lvl="0" indent="0">
              <a:lnSpc>
                <a:spcPct val="200000"/>
              </a:lnSpc>
              <a:spcBef>
                <a:spcPct val="0"/>
              </a:spcBef>
              <a:buNone/>
            </a:pPr>
            <a:r>
              <a:rPr sz="2000">
                <a:latin typeface="微软雅黑" panose="020B0503020204020204" charset="-122"/>
                <a:ea typeface="微软雅黑" panose="020B0503020204020204" charset="-122"/>
              </a:rPr>
              <a:t>3.达成使双方都能接受的协议（Agreement）</a:t>
            </a:r>
          </a:p>
          <a:p>
            <a:pPr marL="0" lvl="0" indent="0">
              <a:lnSpc>
                <a:spcPct val="200000"/>
              </a:lnSpc>
              <a:spcBef>
                <a:spcPct val="0"/>
              </a:spcBef>
              <a:buNone/>
            </a:pPr>
            <a:r>
              <a:rPr sz="2000">
                <a:latin typeface="微软雅黑" panose="020B0503020204020204" charset="-122"/>
                <a:ea typeface="微软雅黑" panose="020B0503020204020204" charset="-122"/>
              </a:rPr>
              <a:t>4.协议的履行与关系维持（Maintenance）</a:t>
            </a:r>
          </a:p>
        </p:txBody>
      </p:sp>
      <p:pic>
        <p:nvPicPr>
          <p:cNvPr id="9" name="图片 8" descr="404201842897000312"/>
          <p:cNvPicPr>
            <a:picLocks noChangeAspect="1"/>
          </p:cNvPicPr>
          <p:nvPr/>
        </p:nvPicPr>
        <p:blipFill>
          <a:blip r:embed="rId3">
            <a:clrChange>
              <a:clrFrom>
                <a:srgbClr val="FFFFFF">
                  <a:alpha val="100000"/>
                </a:srgbClr>
              </a:clrFrom>
              <a:clrTo>
                <a:srgbClr val="FFFFFF">
                  <a:alpha val="100000"/>
                  <a:alpha val="0"/>
                </a:srgbClr>
              </a:clrTo>
            </a:clrChange>
            <a:lum bright="-12000"/>
          </a:blip>
          <a:stretch>
            <a:fillRect/>
          </a:stretch>
        </p:blipFill>
        <p:spPr>
          <a:xfrm>
            <a:off x="7610475" y="2031365"/>
            <a:ext cx="3570605" cy="3589020"/>
          </a:xfrm>
          <a:prstGeom prst="rect">
            <a:avLst/>
          </a:prstGeom>
          <a:noFill/>
          <a:ln w="9525">
            <a:noFill/>
          </a:ln>
        </p:spPr>
      </p:pic>
      <p:sp>
        <p:nvSpPr>
          <p:cNvPr id="8" name="五边形 7"/>
          <p:cNvSpPr/>
          <p:nvPr/>
        </p:nvSpPr>
        <p:spPr>
          <a:xfrm flipH="1">
            <a:off x="5139373" y="1302703"/>
            <a:ext cx="1187450" cy="371475"/>
          </a:xfrm>
          <a:prstGeom prst="homePlate">
            <a:avLst/>
          </a:prstGeom>
          <a:solidFill>
            <a:srgbClr val="7030A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989" name="TextBox 4"/>
          <p:cNvSpPr txBox="1"/>
          <p:nvPr/>
        </p:nvSpPr>
        <p:spPr>
          <a:xfrm>
            <a:off x="5247323" y="1302703"/>
            <a:ext cx="1079500" cy="337185"/>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简 答 题</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二、国际商务谈判的PRAM模式</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1.制定谈判计划【P】</a:t>
            </a:r>
          </a:p>
          <a:p>
            <a:pPr marL="0" lvl="0" indent="0">
              <a:lnSpc>
                <a:spcPct val="200000"/>
              </a:lnSpc>
              <a:spcBef>
                <a:spcPct val="0"/>
              </a:spcBef>
              <a:buNone/>
            </a:pPr>
            <a:endParaRPr sz="2000" b="1">
              <a:latin typeface="微软雅黑" panose="020B0503020204020204" charset="-122"/>
              <a:ea typeface="微软雅黑" panose="020B0503020204020204" charset="-122"/>
            </a:endParaRPr>
          </a:p>
          <a:p>
            <a:pPr marL="0" lvl="0" indent="0">
              <a:lnSpc>
                <a:spcPct val="200000"/>
              </a:lnSpc>
              <a:spcBef>
                <a:spcPct val="0"/>
              </a:spcBef>
              <a:buNone/>
            </a:pPr>
            <a:endParaRPr sz="2000">
              <a:latin typeface="微软雅黑" panose="020B0503020204020204" charset="-122"/>
              <a:ea typeface="微软雅黑" panose="020B0503020204020204" charset="-122"/>
            </a:endParaRPr>
          </a:p>
        </p:txBody>
      </p:sp>
      <p:pic>
        <p:nvPicPr>
          <p:cNvPr id="7" name="图片 6"/>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216025" y="2588895"/>
            <a:ext cx="9533255" cy="3402965"/>
          </a:xfrm>
          <a:prstGeom prst="rect">
            <a:avLst/>
          </a:prstGeom>
        </p:spPr>
      </p:pic>
      <p:sp>
        <p:nvSpPr>
          <p:cNvPr id="3" name="五边形 2"/>
          <p:cNvSpPr/>
          <p:nvPr/>
        </p:nvSpPr>
        <p:spPr>
          <a:xfrm flipH="1">
            <a:off x="5053965" y="13354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5229225" y="13525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二、国际商务谈判的PRAM模式</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 2.建立关系【R】</a:t>
            </a:r>
          </a:p>
          <a:p>
            <a:pPr marL="0" lvl="0" indent="0">
              <a:lnSpc>
                <a:spcPct val="200000"/>
              </a:lnSpc>
              <a:spcBef>
                <a:spcPct val="0"/>
              </a:spcBef>
              <a:buNone/>
            </a:pPr>
            <a:r>
              <a:rPr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建立一种彼此都希望对方处于良好协商环境之中的关系。</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u="sng">
                <a:latin typeface="微软雅黑" panose="020B0503020204020204" charset="-122"/>
                <a:ea typeface="微软雅黑" panose="020B0503020204020204" charset="-122"/>
              </a:rPr>
              <a:t>如何建立谈判双方的信任关系，增强彼此的信赖感？</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（1）要坚持使对方相信自己的</a:t>
            </a:r>
            <a:r>
              <a:rPr lang="zh-CN" sz="2000" u="sng">
                <a:solidFill>
                  <a:srgbClr val="C00000"/>
                </a:solidFill>
                <a:latin typeface="微软雅黑" panose="020B0503020204020204" charset="-122"/>
                <a:ea typeface="微软雅黑" panose="020B0503020204020204" charset="-122"/>
              </a:rPr>
              <a:t>信念</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lang="zh-CN" sz="2000">
                <a:latin typeface="微软雅黑" panose="020B0503020204020204" charset="-122"/>
                <a:ea typeface="微软雅黑" panose="020B0503020204020204" charset="-122"/>
              </a:rPr>
              <a:t>        （2）要表现出自己的</a:t>
            </a:r>
            <a:r>
              <a:rPr lang="zh-CN" sz="2000" u="sng">
                <a:solidFill>
                  <a:srgbClr val="C00000"/>
                </a:solidFill>
                <a:latin typeface="微软雅黑" panose="020B0503020204020204" charset="-122"/>
                <a:ea typeface="微软雅黑" panose="020B0503020204020204" charset="-122"/>
              </a:rPr>
              <a:t>诚意</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lang="zh-CN" sz="2000">
                <a:latin typeface="微软雅黑" panose="020B0503020204020204" charset="-122"/>
                <a:ea typeface="微软雅黑" panose="020B0503020204020204" charset="-122"/>
              </a:rPr>
              <a:t>        （3）通过行动最终使对方</a:t>
            </a:r>
            <a:r>
              <a:rPr lang="zh-CN" sz="2000" u="sng">
                <a:solidFill>
                  <a:srgbClr val="C00000"/>
                </a:solidFill>
                <a:latin typeface="微软雅黑" panose="020B0503020204020204" charset="-122"/>
                <a:ea typeface="微软雅黑" panose="020B0503020204020204" charset="-122"/>
              </a:rPr>
              <a:t>信任</a:t>
            </a:r>
            <a:r>
              <a:rPr lang="zh-CN" sz="2000">
                <a:latin typeface="微软雅黑" panose="020B0503020204020204" charset="-122"/>
                <a:ea typeface="微软雅黑" panose="020B0503020204020204" charset="-122"/>
              </a:rPr>
              <a:t>自己。</a:t>
            </a:r>
          </a:p>
        </p:txBody>
      </p:sp>
      <p:sp>
        <p:nvSpPr>
          <p:cNvPr id="3" name="五边形 2"/>
          <p:cNvSpPr/>
          <p:nvPr/>
        </p:nvSpPr>
        <p:spPr>
          <a:xfrm flipH="1">
            <a:off x="5053965" y="13354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5229225" y="13525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二、国际商务谈判的PRAM模式</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3.达成使双方都能接受的协议【A】</a:t>
            </a:r>
          </a:p>
          <a:p>
            <a:pPr marL="0" lvl="0" indent="0">
              <a:lnSpc>
                <a:spcPct val="200000"/>
              </a:lnSpc>
              <a:spcBef>
                <a:spcPct val="0"/>
              </a:spcBef>
              <a:buNone/>
            </a:pPr>
            <a:r>
              <a:rPr sz="2000">
                <a:latin typeface="微软雅黑" panose="020B0503020204020204" charset="-122"/>
                <a:ea typeface="微软雅黑" panose="020B0503020204020204" charset="-122"/>
              </a:rPr>
              <a:t>（1）在谈判双方建立了充分信任的关系之后，即可进行实质性的事务谈判。</a:t>
            </a:r>
          </a:p>
          <a:p>
            <a:pPr marL="0" lvl="0" indent="0">
              <a:lnSpc>
                <a:spcPct val="200000"/>
              </a:lnSpc>
              <a:spcBef>
                <a:spcPct val="0"/>
              </a:spcBef>
              <a:buNone/>
            </a:pPr>
            <a:r>
              <a:rPr sz="2000">
                <a:latin typeface="微软雅黑" panose="020B0503020204020204" charset="-122"/>
                <a:ea typeface="微软雅黑" panose="020B0503020204020204" charset="-122"/>
              </a:rPr>
              <a:t>（2）谈判的</a:t>
            </a:r>
            <a:r>
              <a:rPr sz="2000" u="sng">
                <a:solidFill>
                  <a:srgbClr val="C00000"/>
                </a:solidFill>
                <a:latin typeface="微软雅黑" panose="020B0503020204020204" charset="-122"/>
                <a:ea typeface="微软雅黑" panose="020B0503020204020204" charset="-122"/>
              </a:rPr>
              <a:t>终极目标</a:t>
            </a:r>
            <a:r>
              <a:rPr sz="2000">
                <a:latin typeface="微软雅黑" panose="020B0503020204020204" charset="-122"/>
                <a:ea typeface="微软雅黑" panose="020B0503020204020204" charset="-122"/>
              </a:rPr>
              <a:t>是使协议的内容能得到圆满的贯彻执行。</a:t>
            </a:r>
          </a:p>
        </p:txBody>
      </p:sp>
      <p:sp>
        <p:nvSpPr>
          <p:cNvPr id="3" name="五边形 2"/>
          <p:cNvSpPr/>
          <p:nvPr/>
        </p:nvSpPr>
        <p:spPr>
          <a:xfrm flipH="1">
            <a:off x="5053965" y="13354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5229225" y="13525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第一章 国际商务谈判概述</a:t>
            </a:r>
            <a:endParaRPr lang="zh-CN" altLang="en-US" sz="3200">
              <a:solidFill>
                <a:schemeClr val="tx1"/>
              </a:solidFill>
              <a:latin typeface="方正清刻本悦宋简体" panose="02000000000000000000" charset="-122"/>
              <a:ea typeface="方正清刻本悦宋简体" panose="02000000000000000000" charset="-122"/>
            </a:endParaRPr>
          </a:p>
        </p:txBody>
      </p:sp>
      <p:sp>
        <p:nvSpPr>
          <p:cNvPr id="5124" name="文本框 4"/>
          <p:cNvSpPr txBox="1"/>
          <p:nvPr/>
        </p:nvSpPr>
        <p:spPr>
          <a:xfrm>
            <a:off x="823595" y="1934845"/>
            <a:ext cx="10396855" cy="39878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en-US" altLang="zh-CN" sz="2000" u="sng">
                <a:solidFill>
                  <a:srgbClr val="C00000"/>
                </a:solidFill>
                <a:latin typeface="微软雅黑" panose="020B0503020204020204" charset="-122"/>
                <a:ea typeface="微软雅黑" panose="020B0503020204020204" charset="-122"/>
              </a:rPr>
              <a:t>2001</a:t>
            </a:r>
            <a:r>
              <a:rPr lang="zh-CN" altLang="en-US" sz="2000" u="sng">
                <a:solidFill>
                  <a:srgbClr val="C00000"/>
                </a:solidFill>
                <a:latin typeface="微软雅黑" panose="020B0503020204020204" charset="-122"/>
                <a:ea typeface="微软雅黑" panose="020B0503020204020204" charset="-122"/>
              </a:rPr>
              <a:t>年</a:t>
            </a:r>
            <a:r>
              <a:rPr lang="en-US" altLang="zh-CN" sz="2000" u="sng">
                <a:solidFill>
                  <a:srgbClr val="C00000"/>
                </a:solidFill>
                <a:latin typeface="微软雅黑" panose="020B0503020204020204" charset="-122"/>
                <a:ea typeface="微软雅黑" panose="020B0503020204020204" charset="-122"/>
              </a:rPr>
              <a:t>12</a:t>
            </a:r>
            <a:r>
              <a:rPr lang="zh-CN" altLang="en-US" sz="2000" u="sng">
                <a:solidFill>
                  <a:srgbClr val="C00000"/>
                </a:solidFill>
                <a:latin typeface="微软雅黑" panose="020B0503020204020204" charset="-122"/>
                <a:ea typeface="微软雅黑" panose="020B0503020204020204" charset="-122"/>
              </a:rPr>
              <a:t>月</a:t>
            </a:r>
            <a:r>
              <a:rPr lang="en-US" altLang="zh-CN" sz="2000" u="sng">
                <a:solidFill>
                  <a:srgbClr val="C00000"/>
                </a:solidFill>
                <a:latin typeface="微软雅黑" panose="020B0503020204020204" charset="-122"/>
                <a:ea typeface="微软雅黑" panose="020B0503020204020204" charset="-122"/>
              </a:rPr>
              <a:t>11</a:t>
            </a:r>
            <a:r>
              <a:rPr lang="zh-CN" altLang="en-US" sz="2000" u="sng">
                <a:solidFill>
                  <a:srgbClr val="C00000"/>
                </a:solidFill>
                <a:latin typeface="微软雅黑" panose="020B0503020204020204" charset="-122"/>
                <a:ea typeface="微软雅黑" panose="020B0503020204020204" charset="-122"/>
              </a:rPr>
              <a:t>日</a:t>
            </a:r>
            <a:r>
              <a:rPr lang="zh-CN" altLang="en-US" sz="2000">
                <a:solidFill>
                  <a:schemeClr val="tx1"/>
                </a:solidFill>
                <a:latin typeface="微软雅黑" panose="020B0503020204020204" charset="-122"/>
                <a:ea typeface="微软雅黑" panose="020B0503020204020204" charset="-122"/>
              </a:rPr>
              <a:t>，中国成为世界贸易组织正式成员。</a:t>
            </a:r>
          </a:p>
        </p:txBody>
      </p:sp>
      <p:sp>
        <p:nvSpPr>
          <p:cNvPr id="5128" name="文本框 8"/>
          <p:cNvSpPr txBox="1"/>
          <p:nvPr/>
        </p:nvSpPr>
        <p:spPr>
          <a:xfrm>
            <a:off x="690245" y="1268730"/>
            <a:ext cx="4027488" cy="460375"/>
          </a:xfrm>
          <a:prstGeom prst="rect">
            <a:avLst/>
          </a:prstGeom>
          <a:noFill/>
          <a:ln w="9525">
            <a:noFill/>
          </a:ln>
        </p:spPr>
        <p:txBody>
          <a:bodyPr>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小常识</a:t>
            </a:r>
            <a:endParaRPr lang="zh-CN" altLang="en-US" sz="2400">
              <a:solidFill>
                <a:srgbClr val="C00000"/>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3">
            <a:clrChange>
              <a:clrFrom>
                <a:srgbClr val="F6F6F6">
                  <a:alpha val="100000"/>
                </a:srgbClr>
              </a:clrFrom>
              <a:clrTo>
                <a:srgbClr val="F6F6F6">
                  <a:alpha val="100000"/>
                  <a:alpha val="0"/>
                </a:srgbClr>
              </a:clrTo>
            </a:clrChange>
          </a:blip>
          <a:stretch>
            <a:fillRect/>
          </a:stretch>
        </p:blipFill>
        <p:spPr>
          <a:xfrm>
            <a:off x="2733675" y="3266440"/>
            <a:ext cx="6576695" cy="2040890"/>
          </a:xfrm>
          <a:prstGeom prst="rect">
            <a:avLst/>
          </a:prstGeom>
        </p:spPr>
      </p:pic>
      <p:sp>
        <p:nvSpPr>
          <p:cNvPr id="7" name="五边形 6"/>
          <p:cNvSpPr/>
          <p:nvPr/>
        </p:nvSpPr>
        <p:spPr>
          <a:xfrm flipH="1">
            <a:off x="2298065" y="12846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8521065"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a:solidFill>
                  <a:schemeClr val="tx1"/>
                </a:solidFill>
                <a:latin typeface="方正清刻本悦宋简体" panose="02000000000000000000" charset="-122"/>
                <a:ea typeface="方正清刻本悦宋简体" panose="02000000000000000000" charset="-122"/>
              </a:rPr>
              <a:t>第一章  第四节 国际商务谈判的基本程序 </a:t>
            </a:r>
          </a:p>
        </p:txBody>
      </p:sp>
      <p:sp>
        <p:nvSpPr>
          <p:cNvPr id="5128" name="文本框 8"/>
          <p:cNvSpPr txBox="1"/>
          <p:nvPr/>
        </p:nvSpPr>
        <p:spPr>
          <a:xfrm>
            <a:off x="690245" y="1268730"/>
            <a:ext cx="822452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二、国际商务谈判的PRAM模式</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914130"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4"/>
          <p:cNvSpPr txBox="1"/>
          <p:nvPr/>
        </p:nvSpPr>
        <p:spPr>
          <a:xfrm>
            <a:off x="784225" y="1835785"/>
            <a:ext cx="1039685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4.协议的履行与关系维持【M】</a:t>
            </a:r>
          </a:p>
          <a:p>
            <a:pPr marL="0" lvl="0" indent="0">
              <a:lnSpc>
                <a:spcPct val="200000"/>
              </a:lnSpc>
              <a:spcBef>
                <a:spcPct val="0"/>
              </a:spcBef>
              <a:buNone/>
            </a:pPr>
            <a:r>
              <a:rPr lang="zh-CN" sz="2000">
                <a:latin typeface="微软雅黑" panose="020B0503020204020204" charset="-122"/>
                <a:ea typeface="微软雅黑" panose="020B0503020204020204" charset="-122"/>
              </a:rPr>
              <a:t>签订协议书是重要的，但维持协议书，确保其得到贯彻实施更加重要。</a:t>
            </a:r>
          </a:p>
          <a:p>
            <a:pPr marL="0" lvl="0" indent="0">
              <a:lnSpc>
                <a:spcPct val="200000"/>
              </a:lnSpc>
              <a:spcBef>
                <a:spcPct val="0"/>
              </a:spcBef>
              <a:buNone/>
            </a:pPr>
            <a:r>
              <a:rPr sz="2000" u="sng">
                <a:latin typeface="微软雅黑" panose="020B0503020204020204" charset="-122"/>
                <a:ea typeface="微软雅黑" panose="020B0503020204020204" charset="-122"/>
              </a:rPr>
              <a:t>为了促使对方履行协议，必须认真做好以下两点</a:t>
            </a:r>
            <a:r>
              <a:rPr sz="2000">
                <a:latin typeface="微软雅黑" panose="020B0503020204020204" charset="-122"/>
                <a:ea typeface="微软雅黑" panose="020B0503020204020204" charset="-122"/>
              </a:rPr>
              <a:t>：</a:t>
            </a:r>
          </a:p>
          <a:p>
            <a:pPr marL="0" lvl="0" indent="0">
              <a:lnSpc>
                <a:spcPct val="200000"/>
              </a:lnSpc>
              <a:spcBef>
                <a:spcPct val="0"/>
              </a:spcBef>
              <a:buNone/>
            </a:pPr>
            <a:r>
              <a:rPr sz="2000">
                <a:latin typeface="微软雅黑" panose="020B0503020204020204" charset="-122"/>
                <a:ea typeface="微软雅黑" panose="020B0503020204020204" charset="-122"/>
              </a:rPr>
              <a:t>    （1）对对方遵守协议约定的行为给予适当的、良好的情感反应。</a:t>
            </a:r>
          </a:p>
          <a:p>
            <a:pPr marL="0" lvl="0" indent="0">
              <a:lnSpc>
                <a:spcPct val="200000"/>
              </a:lnSpc>
              <a:spcBef>
                <a:spcPct val="0"/>
              </a:spcBef>
              <a:buNone/>
            </a:pPr>
            <a:r>
              <a:rPr sz="2000">
                <a:latin typeface="微软雅黑" panose="020B0503020204020204" charset="-122"/>
                <a:ea typeface="微软雅黑" panose="020B0503020204020204" charset="-122"/>
              </a:rPr>
              <a:t>    （2）当你要求别人信守协议时，自己首先要信守协议。</a:t>
            </a:r>
          </a:p>
        </p:txBody>
      </p:sp>
      <p:sp>
        <p:nvSpPr>
          <p:cNvPr id="3" name="五边形 2"/>
          <p:cNvSpPr/>
          <p:nvPr/>
        </p:nvSpPr>
        <p:spPr>
          <a:xfrm flipH="1">
            <a:off x="5053965" y="1335405"/>
            <a:ext cx="1156970" cy="371475"/>
          </a:xfrm>
          <a:prstGeom prst="homePlate">
            <a:avLst/>
          </a:prstGeom>
          <a:solidFill>
            <a:srgbClr val="C00000"/>
          </a:solidFill>
          <a:ln>
            <a:noFill/>
          </a:ln>
          <a:effectLst>
            <a:outerShdw blurRad="88900" dist="508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7" name="TextBox 7"/>
          <p:cNvSpPr txBox="1"/>
          <p:nvPr/>
        </p:nvSpPr>
        <p:spPr>
          <a:xfrm>
            <a:off x="5229225" y="13525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单 选 题</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PRAM谈判模式中的“M”是指（  ）</a:t>
            </a:r>
          </a:p>
          <a:p>
            <a:pPr marL="0" lvl="0" indent="0">
              <a:lnSpc>
                <a:spcPct val="200000"/>
              </a:lnSpc>
              <a:spcBef>
                <a:spcPct val="0"/>
              </a:spcBef>
              <a:buNone/>
            </a:pPr>
            <a:r>
              <a:rPr sz="2000">
                <a:latin typeface="微软雅黑" panose="020B0503020204020204" charset="-122"/>
                <a:ea typeface="微软雅黑" panose="020B0503020204020204" charset="-122"/>
              </a:rPr>
              <a:t>A.建立关系</a:t>
            </a:r>
          </a:p>
          <a:p>
            <a:pPr marL="0" lvl="0" indent="0">
              <a:lnSpc>
                <a:spcPct val="200000"/>
              </a:lnSpc>
              <a:spcBef>
                <a:spcPct val="0"/>
              </a:spcBef>
              <a:buNone/>
            </a:pPr>
            <a:r>
              <a:rPr sz="2000">
                <a:latin typeface="微软雅黑" panose="020B0503020204020204" charset="-122"/>
                <a:ea typeface="微软雅黑" panose="020B0503020204020204" charset="-122"/>
              </a:rPr>
              <a:t>B.维持关系</a:t>
            </a:r>
          </a:p>
          <a:p>
            <a:pPr marL="0" lvl="0" indent="0">
              <a:lnSpc>
                <a:spcPct val="200000"/>
              </a:lnSpc>
              <a:spcBef>
                <a:spcPct val="0"/>
              </a:spcBef>
              <a:buNone/>
            </a:pPr>
            <a:r>
              <a:rPr sz="2000">
                <a:latin typeface="微软雅黑" panose="020B0503020204020204" charset="-122"/>
                <a:ea typeface="微软雅黑" panose="020B0503020204020204" charset="-122"/>
              </a:rPr>
              <a:t>C.达成谈判协议</a:t>
            </a:r>
          </a:p>
          <a:p>
            <a:pPr marL="0" lvl="0" indent="0">
              <a:lnSpc>
                <a:spcPct val="200000"/>
              </a:lnSpc>
              <a:spcBef>
                <a:spcPct val="0"/>
              </a:spcBef>
              <a:buNone/>
            </a:pPr>
            <a:r>
              <a:rPr sz="2000">
                <a:latin typeface="微软雅黑" panose="020B0503020204020204" charset="-122"/>
                <a:ea typeface="微软雅黑" panose="020B0503020204020204" charset="-122"/>
              </a:rPr>
              <a:t>D.制定谈判计划</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PRAM谈判模式中的“M”是指（  ）</a:t>
            </a:r>
          </a:p>
          <a:p>
            <a:pPr marL="0" lvl="0" indent="0">
              <a:lnSpc>
                <a:spcPct val="200000"/>
              </a:lnSpc>
              <a:spcBef>
                <a:spcPct val="0"/>
              </a:spcBef>
              <a:buNone/>
            </a:pPr>
            <a:r>
              <a:rPr sz="2000">
                <a:latin typeface="微软雅黑" panose="020B0503020204020204" charset="-122"/>
                <a:ea typeface="微软雅黑" panose="020B0503020204020204" charset="-122"/>
              </a:rPr>
              <a:t>A.建立关系</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B.维持关系</a:t>
            </a:r>
          </a:p>
          <a:p>
            <a:pPr marL="0" lvl="0" indent="0">
              <a:lnSpc>
                <a:spcPct val="200000"/>
              </a:lnSpc>
              <a:spcBef>
                <a:spcPct val="0"/>
              </a:spcBef>
              <a:buNone/>
            </a:pPr>
            <a:r>
              <a:rPr sz="2000">
                <a:latin typeface="微软雅黑" panose="020B0503020204020204" charset="-122"/>
                <a:ea typeface="微软雅黑" panose="020B0503020204020204" charset="-122"/>
              </a:rPr>
              <a:t>C.达成谈判协议</a:t>
            </a:r>
          </a:p>
          <a:p>
            <a:pPr marL="0" lvl="0" indent="0">
              <a:lnSpc>
                <a:spcPct val="200000"/>
              </a:lnSpc>
              <a:spcBef>
                <a:spcPct val="0"/>
              </a:spcBef>
              <a:buNone/>
            </a:pPr>
            <a:r>
              <a:rPr sz="2000">
                <a:latin typeface="微软雅黑" panose="020B0503020204020204" charset="-122"/>
                <a:ea typeface="微软雅黑" panose="020B0503020204020204" charset="-122"/>
              </a:rPr>
              <a:t>D.制定谈判计划</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第一章 国际商务谈判概述</a:t>
            </a:r>
            <a:endParaRPr lang="zh-CN" altLang="en-US" sz="3200">
              <a:solidFill>
                <a:schemeClr val="tx1"/>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508125" y="2033270"/>
            <a:ext cx="9175750" cy="3166110"/>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30475"/>
            <a:ext cx="3586163" cy="15748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defRPr/>
            </a:pPr>
            <a:r>
              <a:rPr kumimoji="1" lang="en-US" altLang="zh-CN" sz="5400" b="0" i="0" u="none" strike="noStrike" kern="1200" cap="none" spc="0" normalizeH="0" baseline="0" noProof="0" dirty="0" smtClean="0">
                <a:ln>
                  <a:noFill/>
                </a:ln>
                <a:solidFill>
                  <a:schemeClr val="lt1"/>
                </a:solidFill>
                <a:effectLst/>
                <a:uLnTx/>
                <a:uFillTx/>
                <a:latin typeface="微软雅黑" panose="020B0503020204020204" charset="-122"/>
                <a:ea typeface="微软雅黑" panose="020B0503020204020204" charset="-122"/>
                <a:cs typeface="微软雅黑" panose="020B0503020204020204" charset="-122"/>
              </a:rPr>
              <a:t>02</a:t>
            </a:r>
            <a:endParaRPr kumimoji="1" lang="zh-CN" altLang="en-US" sz="5400" b="0" i="0" u="none" strike="noStrike" kern="1200" cap="none" spc="0" normalizeH="0" baseline="0" noProof="0" dirty="0">
              <a:ln>
                <a:noFill/>
              </a:ln>
              <a:solidFill>
                <a:schemeClr val="lt1"/>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098" name="文本框 9"/>
          <p:cNvSpPr txBox="1"/>
          <p:nvPr/>
        </p:nvSpPr>
        <p:spPr>
          <a:xfrm>
            <a:off x="3835400" y="2946400"/>
            <a:ext cx="7445375" cy="706755"/>
          </a:xfrm>
          <a:prstGeom prst="rect">
            <a:avLst/>
          </a:prstGeom>
          <a:noFill/>
          <a:ln w="9525">
            <a:noFill/>
          </a:ln>
        </p:spPr>
        <p:txBody>
          <a:bodyPr wrap="non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4000">
                <a:solidFill>
                  <a:srgbClr val="404040"/>
                </a:solidFill>
                <a:latin typeface="微软雅黑" panose="020B0503020204020204" charset="-122"/>
                <a:ea typeface="微软雅黑" panose="020B0503020204020204" charset="-122"/>
              </a:rPr>
              <a:t>第二章 国际商务谈判的影响因素</a:t>
            </a:r>
          </a:p>
        </p:txBody>
      </p:sp>
      <p:cxnSp>
        <p:nvCxnSpPr>
          <p:cNvPr id="7" name="直线连接符 6"/>
          <p:cNvCxnSpPr/>
          <p:nvPr/>
        </p:nvCxnSpPr>
        <p:spPr>
          <a:xfrm>
            <a:off x="3835400" y="3751580"/>
            <a:ext cx="7445375" cy="0"/>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02" name="文本框 7"/>
          <p:cNvSpPr txBox="1"/>
          <p:nvPr/>
        </p:nvSpPr>
        <p:spPr>
          <a:xfrm>
            <a:off x="0" y="3654425"/>
            <a:ext cx="2446338" cy="768350"/>
          </a:xfrm>
          <a:prstGeom prst="rect">
            <a:avLst/>
          </a:prstGeom>
          <a:noFill/>
          <a:ln w="9525">
            <a:noFill/>
          </a:ln>
        </p:spPr>
        <p:txBody>
          <a:bodyPr wrap="none">
            <a:spAutoFit/>
          </a:bodyPr>
          <a:lstStyle/>
          <a:p>
            <a:pPr eaLnBrk="1" hangingPunct="1"/>
            <a:r>
              <a:rPr lang="en-US" altLang="zh-CN" sz="4400">
                <a:solidFill>
                  <a:schemeClr val="bg1"/>
                </a:solidFill>
                <a:latin typeface="Calibri" panose="020F0502020204030204"/>
              </a:rPr>
              <a:t>SUNLAND</a:t>
            </a:r>
            <a:endParaRPr lang="zh-CN" altLang="en-US" sz="4400">
              <a:solidFill>
                <a:schemeClr val="bg1"/>
              </a:solidFill>
              <a:latin typeface="Calibri" panose="020F0502020204030204"/>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第二章 国际商务谈判的影响因素</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3"/>
          <a:stretch>
            <a:fillRect/>
          </a:stretch>
        </p:blipFill>
        <p:spPr>
          <a:xfrm>
            <a:off x="1600835" y="1314450"/>
            <a:ext cx="8090535" cy="3068320"/>
          </a:xfrm>
          <a:prstGeom prst="rect">
            <a:avLst/>
          </a:prstGeom>
        </p:spPr>
      </p:pic>
      <p:sp>
        <p:nvSpPr>
          <p:cNvPr id="7" name="文本框 6"/>
          <p:cNvSpPr txBox="1"/>
          <p:nvPr/>
        </p:nvSpPr>
        <p:spPr>
          <a:xfrm>
            <a:off x="1600835" y="4711700"/>
            <a:ext cx="8811260" cy="1198880"/>
          </a:xfrm>
          <a:prstGeom prst="rect">
            <a:avLst/>
          </a:prstGeom>
          <a:noFill/>
          <a:ln w="28575">
            <a:solidFill>
              <a:srgbClr val="C00000"/>
            </a:solidFill>
            <a:prstDash val="dashDot"/>
          </a:ln>
        </p:spPr>
        <p:txBody>
          <a:bodyPr wrap="square" rtlCol="0">
            <a:spAutoFit/>
          </a:bodyPr>
          <a:lstStyle/>
          <a:p>
            <a:pPr>
              <a:lnSpc>
                <a:spcPct val="150000"/>
              </a:lnSpc>
            </a:pPr>
            <a:r>
              <a:rPr lang="en-US" altLang="zh-CN" sz="2400">
                <a:latin typeface="楷体" panose="02010609060101010101" charset="-122"/>
                <a:ea typeface="楷体" panose="02010609060101010101" charset="-122"/>
              </a:rPr>
              <a:t>    </a:t>
            </a:r>
            <a:r>
              <a:rPr lang="zh-CN" altLang="en-US" sz="2400">
                <a:latin typeface="楷体" panose="02010609060101010101" charset="-122"/>
                <a:ea typeface="楷体" panose="02010609060101010101" charset="-122"/>
              </a:rPr>
              <a:t>把握这些因素的积极作用，扬其长，避其短，把外部客观因素为我所用，将主观心理因素调整到位，发挥优势。</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第一节 国际商务谈判中的环境因素 </a:t>
            </a:r>
          </a:p>
        </p:txBody>
      </p:sp>
      <p:sp>
        <p:nvSpPr>
          <p:cNvPr id="5124" name="文本框 4"/>
          <p:cNvSpPr txBox="1"/>
          <p:nvPr/>
        </p:nvSpPr>
        <p:spPr>
          <a:xfrm>
            <a:off x="939800" y="1991995"/>
            <a:ext cx="610171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altLang="en-US" sz="2000">
                <a:solidFill>
                  <a:schemeClr val="tx1"/>
                </a:solidFill>
                <a:latin typeface="微软雅黑" panose="020B0503020204020204" charset="-122"/>
                <a:ea typeface="微软雅黑" panose="020B0503020204020204" charset="-122"/>
              </a:rPr>
              <a:t>英国谈判专家</a:t>
            </a:r>
            <a:r>
              <a:rPr lang="zh-CN" altLang="en-US" sz="2000" b="1" u="sng">
                <a:solidFill>
                  <a:srgbClr val="C00000"/>
                </a:solidFill>
                <a:latin typeface="微软雅黑" panose="020B0503020204020204" charset="-122"/>
                <a:ea typeface="微软雅黑" panose="020B0503020204020204" charset="-122"/>
              </a:rPr>
              <a:t>马什</a:t>
            </a:r>
            <a:r>
              <a:rPr lang="zh-CN" altLang="en-US" sz="2000">
                <a:solidFill>
                  <a:schemeClr val="tx1"/>
                </a:solidFill>
                <a:latin typeface="微软雅黑" panose="020B0503020204020204" charset="-122"/>
                <a:ea typeface="微软雅黑" panose="020B0503020204020204" charset="-122"/>
              </a:rPr>
              <a:t>在其著作的</a:t>
            </a:r>
            <a:r>
              <a:rPr lang="zh-CN" altLang="en-US" sz="2000" b="1" u="sng">
                <a:solidFill>
                  <a:srgbClr val="C00000"/>
                </a:solidFill>
                <a:latin typeface="微软雅黑" panose="020B0503020204020204" charset="-122"/>
                <a:ea typeface="微软雅黑" panose="020B0503020204020204" charset="-122"/>
              </a:rPr>
              <a:t>《合同谈判手册》</a:t>
            </a:r>
            <a:r>
              <a:rPr lang="zh-CN" altLang="en-US" sz="2000">
                <a:solidFill>
                  <a:schemeClr val="tx1"/>
                </a:solidFill>
                <a:latin typeface="微软雅黑" panose="020B0503020204020204" charset="-122"/>
                <a:ea typeface="微软雅黑" panose="020B0503020204020204" charset="-122"/>
              </a:rPr>
              <a:t>中对谈判的环境作了系统的归类和分析（八大因素）：</a:t>
            </a:r>
          </a:p>
          <a:p>
            <a:pPr marL="0" lvl="0" indent="0">
              <a:lnSpc>
                <a:spcPct val="200000"/>
              </a:lnSpc>
              <a:spcBef>
                <a:spcPct val="0"/>
              </a:spcBef>
              <a:buNone/>
            </a:pPr>
            <a:r>
              <a:rPr lang="en-US" altLang="zh-CN" sz="2000">
                <a:solidFill>
                  <a:schemeClr val="tx1"/>
                </a:solidFill>
                <a:latin typeface="微软雅黑" panose="020B0503020204020204" charset="-122"/>
                <a:ea typeface="微软雅黑" panose="020B0503020204020204" charset="-122"/>
              </a:rPr>
              <a:t>       </a:t>
            </a:r>
            <a:r>
              <a:rPr lang="zh-CN" altLang="en-US" sz="2000" b="1" u="sng">
                <a:solidFill>
                  <a:srgbClr val="C00000"/>
                </a:solidFill>
                <a:latin typeface="微软雅黑" panose="020B0503020204020204" charset="-122"/>
                <a:ea typeface="微软雅黑" panose="020B0503020204020204" charset="-122"/>
              </a:rPr>
              <a:t>政治状况、宗教信仰、法律制度、商业习惯、社会习俗、财政金融状况、基础设施与后勤供应状况、气候状况</a:t>
            </a:r>
            <a:r>
              <a:rPr lang="zh-CN" altLang="en-US" sz="2000">
                <a:solidFill>
                  <a:schemeClr val="tx1"/>
                </a:solidFill>
                <a:latin typeface="微软雅黑" panose="020B0503020204020204" charset="-122"/>
                <a:ea typeface="微软雅黑" panose="020B0503020204020204" charset="-122"/>
              </a:rPr>
              <a:t>。</a:t>
            </a:r>
          </a:p>
        </p:txBody>
      </p:sp>
      <p:sp>
        <p:nvSpPr>
          <p:cNvPr id="5128" name="文本框 8"/>
          <p:cNvSpPr txBox="1"/>
          <p:nvPr/>
        </p:nvSpPr>
        <p:spPr>
          <a:xfrm>
            <a:off x="690245" y="1268730"/>
            <a:ext cx="4027488" cy="460375"/>
          </a:xfrm>
          <a:prstGeom prst="rect">
            <a:avLst/>
          </a:prstGeom>
          <a:noFill/>
          <a:ln w="9525">
            <a:noFill/>
          </a:ln>
        </p:spPr>
        <p:txBody>
          <a:bodyPr>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小常识</a:t>
            </a:r>
            <a:endParaRPr lang="zh-CN" altLang="en-US" sz="2400">
              <a:solidFill>
                <a:srgbClr val="C00000"/>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000000">
                  <a:alpha val="100000"/>
                </a:srgbClr>
              </a:clrFrom>
              <a:clrTo>
                <a:srgbClr val="000000">
                  <a:alpha val="100000"/>
                  <a:alpha val="0"/>
                </a:srgbClr>
              </a:clrTo>
            </a:clrChange>
          </a:blip>
          <a:srcRect l="1649" t="570" r="18559" b="6209"/>
          <a:stretch>
            <a:fillRect/>
          </a:stretch>
        </p:blipFill>
        <p:spPr>
          <a:xfrm>
            <a:off x="7333615" y="1991995"/>
            <a:ext cx="3747770" cy="3283585"/>
          </a:xfrm>
          <a:prstGeom prst="rect">
            <a:avLst/>
          </a:prstGeom>
        </p:spPr>
      </p:pic>
      <p:pic>
        <p:nvPicPr>
          <p:cNvPr id="19" name="图片 18"/>
          <p:cNvPicPr>
            <a:picLocks noChangeAspect="1"/>
          </p:cNvPicPr>
          <p:nvPr/>
        </p:nvPicPr>
        <p:blipFill>
          <a:blip r:embed="rId4"/>
          <a:stretch>
            <a:fillRect/>
          </a:stretch>
        </p:blipFill>
        <p:spPr>
          <a:xfrm>
            <a:off x="2046605" y="1215390"/>
            <a:ext cx="1315085" cy="513715"/>
          </a:xfrm>
          <a:prstGeom prst="rect">
            <a:avLst/>
          </a:prstGeom>
        </p:spPr>
      </p:pic>
      <p:pic>
        <p:nvPicPr>
          <p:cNvPr id="20" name="图片 19"/>
          <p:cNvPicPr>
            <a:picLocks noChangeAspect="1"/>
          </p:cNvPicPr>
          <p:nvPr/>
        </p:nvPicPr>
        <p:blipFill>
          <a:blip r:embed="rId5"/>
          <a:stretch>
            <a:fillRect/>
          </a:stretch>
        </p:blipFill>
        <p:spPr>
          <a:xfrm>
            <a:off x="2423795" y="4613275"/>
            <a:ext cx="1332230" cy="548005"/>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第一节 国际商务谈判中的环境因素 </a:t>
            </a:r>
          </a:p>
        </p:txBody>
      </p:sp>
      <p:sp>
        <p:nvSpPr>
          <p:cNvPr id="5124" name="文本框 4"/>
          <p:cNvSpPr txBox="1"/>
          <p:nvPr/>
        </p:nvSpPr>
        <p:spPr>
          <a:xfrm>
            <a:off x="875030" y="1948180"/>
            <a:ext cx="1039749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zh-CN" altLang="en-US" sz="2000">
                <a:latin typeface="微软雅黑" panose="020B0503020204020204" charset="-122"/>
                <a:ea typeface="微软雅黑" panose="020B0503020204020204" charset="-122"/>
              </a:rPr>
              <a:t>国家对企业的管理程度       </a:t>
            </a:r>
            <a:r>
              <a:rPr lang="zh-CN" altLang="en-US" sz="2000">
                <a:latin typeface="楷体" panose="02010609060101010101" charset="-122"/>
                <a:ea typeface="楷体" panose="02010609060101010101" charset="-122"/>
              </a:rPr>
              <a:t>企业自主权</a:t>
            </a:r>
            <a:r>
              <a:rPr lang="en-US" altLang="zh-CN" sz="2000">
                <a:latin typeface="楷体" panose="02010609060101010101" charset="-122"/>
                <a:ea typeface="楷体" panose="02010609060101010101" charset="-122"/>
              </a:rPr>
              <a:t>——</a:t>
            </a:r>
            <a:r>
              <a:rPr lang="zh-CN" altLang="en-US" sz="2000">
                <a:latin typeface="楷体" panose="02010609060101010101" charset="-122"/>
                <a:ea typeface="楷体" panose="02010609060101010101" charset="-122"/>
              </a:rPr>
              <a:t>小，结果取决于政府；大，取决于企业</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zh-CN" altLang="en-US" sz="2000">
                <a:latin typeface="微软雅黑" panose="020B0503020204020204" charset="-122"/>
                <a:ea typeface="微软雅黑" panose="020B0503020204020204" charset="-122"/>
              </a:rPr>
              <a:t>经济的运行机制                 </a:t>
            </a:r>
            <a:r>
              <a:rPr lang="zh-CN" altLang="en-US" sz="2000">
                <a:latin typeface="楷体" panose="02010609060101010101" charset="-122"/>
                <a:ea typeface="楷体" panose="02010609060101010101" charset="-122"/>
              </a:rPr>
              <a:t>计划经济/市场经济</a:t>
            </a:r>
            <a:endParaRPr lang="zh-CN" altLang="en-US"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3.</a:t>
            </a:r>
            <a:r>
              <a:rPr lang="zh-CN" altLang="en-US" sz="2000">
                <a:latin typeface="微软雅黑" panose="020B0503020204020204" charset="-122"/>
                <a:ea typeface="微软雅黑" panose="020B0503020204020204" charset="-122"/>
              </a:rPr>
              <a:t>政治背景                           </a:t>
            </a:r>
            <a:r>
              <a:rPr lang="zh-CN" altLang="en-US" sz="2000">
                <a:latin typeface="楷体" panose="02010609060101010101" charset="-122"/>
                <a:ea typeface="楷体" panose="02010609060101010101" charset="-122"/>
              </a:rPr>
              <a:t>政治因素的影响</a:t>
            </a:r>
            <a:endParaRPr lang="zh-CN" altLang="en-US"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4.</a:t>
            </a:r>
            <a:r>
              <a:rPr lang="zh-CN" altLang="en-US" sz="2000">
                <a:latin typeface="微软雅黑" panose="020B0503020204020204" charset="-122"/>
                <a:ea typeface="微软雅黑" panose="020B0503020204020204" charset="-122"/>
              </a:rPr>
              <a:t>政局稳定性                       </a:t>
            </a:r>
            <a:r>
              <a:rPr lang="zh-CN" altLang="en-US" sz="2000">
                <a:latin typeface="楷体" panose="02010609060101010101" charset="-122"/>
                <a:ea typeface="楷体" panose="02010609060101010101" charset="-122"/>
              </a:rPr>
              <a:t>总统大选、战争、政局、邻国关系</a:t>
            </a:r>
            <a:endParaRPr lang="zh-CN" altLang="en-US" sz="2000">
              <a:latin typeface="微软雅黑" panose="020B0503020204020204" charset="-122"/>
              <a:ea typeface="微软雅黑" panose="020B0503020204020204" charset="-122"/>
            </a:endParaRPr>
          </a:p>
          <a:p>
            <a:pPr marL="0" lvl="0" indent="0">
              <a:lnSpc>
                <a:spcPct val="200000"/>
              </a:lnSpc>
              <a:spcBef>
                <a:spcPct val="0"/>
              </a:spcBef>
              <a:buNone/>
            </a:pPr>
            <a:r>
              <a:rPr lang="en-US" altLang="zh-CN" sz="2000">
                <a:latin typeface="微软雅黑" panose="020B0503020204020204" charset="-122"/>
                <a:ea typeface="微软雅黑" panose="020B0503020204020204" charset="-122"/>
              </a:rPr>
              <a:t>5.</a:t>
            </a:r>
            <a:r>
              <a:rPr lang="zh-CN" altLang="en-US" sz="2000">
                <a:latin typeface="微软雅黑" panose="020B0503020204020204" charset="-122"/>
                <a:ea typeface="微软雅黑" panose="020B0503020204020204" charset="-122"/>
              </a:rPr>
              <a:t>政府间的关系                    </a:t>
            </a:r>
            <a:r>
              <a:rPr lang="zh-CN" altLang="en-US" sz="2000">
                <a:latin typeface="楷体" panose="02010609060101010101" charset="-122"/>
                <a:ea typeface="楷体" panose="02010609060101010101" charset="-122"/>
              </a:rPr>
              <a:t>政治矛盾/贸易伙伴，军事性手段</a:t>
            </a:r>
            <a:endParaRPr lang="zh-CN" altLang="en-US" sz="2000">
              <a:latin typeface="微软雅黑" panose="020B0503020204020204" charset="-122"/>
              <a:ea typeface="微软雅黑" panose="020B0503020204020204" charset="-122"/>
            </a:endParaRPr>
          </a:p>
        </p:txBody>
      </p:sp>
      <p:sp>
        <p:nvSpPr>
          <p:cNvPr id="5128" name="文本框 8"/>
          <p:cNvSpPr txBox="1"/>
          <p:nvPr/>
        </p:nvSpPr>
        <p:spPr>
          <a:xfrm>
            <a:off x="690245" y="1268730"/>
            <a:ext cx="4027488" cy="460375"/>
          </a:xfrm>
          <a:prstGeom prst="rect">
            <a:avLst/>
          </a:prstGeom>
          <a:noFill/>
          <a:ln w="9525">
            <a:noFill/>
          </a:ln>
        </p:spPr>
        <p:txBody>
          <a:bodyPr>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一、政治状况因素</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3564890" y="1268730"/>
            <a:ext cx="1332230" cy="548005"/>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2014年，泰国英拉政府下台，使得中国与泰国有关“大米换高铁”的谈判被搁浅。这种谈判风险属于（  ）</a:t>
            </a:r>
          </a:p>
          <a:p>
            <a:pPr marL="0" lvl="0" indent="0">
              <a:lnSpc>
                <a:spcPct val="200000"/>
              </a:lnSpc>
              <a:spcBef>
                <a:spcPct val="0"/>
              </a:spcBef>
              <a:buNone/>
            </a:pPr>
            <a:r>
              <a:rPr sz="2000">
                <a:latin typeface="微软雅黑" panose="020B0503020204020204" charset="-122"/>
                <a:ea typeface="微软雅黑" panose="020B0503020204020204" charset="-122"/>
              </a:rPr>
              <a:t>A.市场风险                      B.人员风险</a:t>
            </a:r>
          </a:p>
          <a:p>
            <a:pPr marL="0" lvl="0" indent="0">
              <a:lnSpc>
                <a:spcPct val="200000"/>
              </a:lnSpc>
              <a:spcBef>
                <a:spcPct val="0"/>
              </a:spcBef>
              <a:buNone/>
            </a:pPr>
            <a:r>
              <a:rPr sz="2000">
                <a:latin typeface="微软雅黑" panose="020B0503020204020204" charset="-122"/>
                <a:ea typeface="微软雅黑" panose="020B0503020204020204" charset="-122"/>
              </a:rPr>
              <a:t>C.技术风险                      D.政治风险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2014年，泰国英拉政府下台，使得中国与泰国有关“大米换高铁”的谈判被搁浅。这种谈判风险属于（  ）</a:t>
            </a:r>
          </a:p>
          <a:p>
            <a:pPr marL="0" lvl="0" indent="0">
              <a:lnSpc>
                <a:spcPct val="200000"/>
              </a:lnSpc>
              <a:spcBef>
                <a:spcPct val="0"/>
              </a:spcBef>
              <a:buNone/>
            </a:pPr>
            <a:r>
              <a:rPr sz="2000">
                <a:latin typeface="微软雅黑" panose="020B0503020204020204" charset="-122"/>
                <a:ea typeface="微软雅黑" panose="020B0503020204020204" charset="-122"/>
              </a:rPr>
              <a:t>A.市场风险                      B.人员风险</a:t>
            </a:r>
          </a:p>
          <a:p>
            <a:pPr marL="0" lvl="0" indent="0">
              <a:lnSpc>
                <a:spcPct val="200000"/>
              </a:lnSpc>
              <a:spcBef>
                <a:spcPct val="0"/>
              </a:spcBef>
              <a:buNone/>
            </a:pPr>
            <a:r>
              <a:rPr sz="2000">
                <a:latin typeface="微软雅黑" panose="020B0503020204020204" charset="-122"/>
                <a:ea typeface="微软雅黑" panose="020B0503020204020204" charset="-122"/>
              </a:rPr>
              <a:t>C.技术风险                      </a:t>
            </a:r>
            <a:r>
              <a:rPr sz="2000" b="1">
                <a:solidFill>
                  <a:srgbClr val="C00000"/>
                </a:solidFill>
                <a:latin typeface="微软雅黑" panose="020B0503020204020204" charset="-122"/>
                <a:ea typeface="微软雅黑" panose="020B0503020204020204" charset="-122"/>
              </a:rPr>
              <a:t>D.政治风险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中国成为世界贸易组织正式成员的准确日期是</a:t>
            </a:r>
            <a:r>
              <a:rPr lang="zh-CN" sz="2000">
                <a:latin typeface="微软雅黑" panose="020B0503020204020204" charset="-122"/>
                <a:ea typeface="微软雅黑" panose="020B0503020204020204" charset="-122"/>
              </a:rPr>
              <a:t>（ ）</a:t>
            </a:r>
            <a:endParaRPr lang="en-US" altLang="zh-CN" sz="2000">
              <a:latin typeface="微软雅黑" panose="020B0503020204020204" charset="-122"/>
              <a:ea typeface="微软雅黑" panose="020B0503020204020204" charset="-122"/>
            </a:endParaRPr>
          </a:p>
          <a:p>
            <a:pPr marL="0" lvl="0" indent="0">
              <a:lnSpc>
                <a:spcPct val="200000"/>
              </a:lnSpc>
              <a:spcBef>
                <a:spcPct val="0"/>
              </a:spcBef>
              <a:buNone/>
            </a:pPr>
            <a:r>
              <a:rPr sz="2000">
                <a:latin typeface="微软雅黑" panose="020B0503020204020204" charset="-122"/>
                <a:ea typeface="微软雅黑" panose="020B0503020204020204" charset="-122"/>
              </a:rPr>
              <a:t>A、 2000年11月12日</a:t>
            </a:r>
          </a:p>
          <a:p>
            <a:pPr marL="0" lvl="0" indent="0">
              <a:lnSpc>
                <a:spcPct val="200000"/>
              </a:lnSpc>
              <a:spcBef>
                <a:spcPct val="0"/>
              </a:spcBef>
              <a:buNone/>
            </a:pPr>
            <a:r>
              <a:rPr sz="2000">
                <a:latin typeface="微软雅黑" panose="020B0503020204020204" charset="-122"/>
                <a:ea typeface="微软雅黑" panose="020B0503020204020204" charset="-122"/>
              </a:rPr>
              <a:t>B、 2000年12月11日</a:t>
            </a:r>
          </a:p>
          <a:p>
            <a:pPr marL="0" lvl="0" indent="0">
              <a:lnSpc>
                <a:spcPct val="200000"/>
              </a:lnSpc>
              <a:spcBef>
                <a:spcPct val="0"/>
              </a:spcBef>
              <a:buNone/>
            </a:pPr>
            <a:r>
              <a:rPr sz="2000">
                <a:latin typeface="微软雅黑" panose="020B0503020204020204" charset="-122"/>
                <a:ea typeface="微软雅黑" panose="020B0503020204020204" charset="-122"/>
              </a:rPr>
              <a:t>C、 2001年11月12日</a:t>
            </a:r>
          </a:p>
          <a:p>
            <a:pPr marL="0" lvl="0" indent="0">
              <a:lnSpc>
                <a:spcPct val="200000"/>
              </a:lnSpc>
              <a:spcBef>
                <a:spcPct val="0"/>
              </a:spcBef>
              <a:buNone/>
            </a:pPr>
            <a:r>
              <a:rPr sz="2000">
                <a:latin typeface="微软雅黑" panose="020B0503020204020204" charset="-122"/>
                <a:ea typeface="微软雅黑" panose="020B0503020204020204" charset="-122"/>
              </a:rPr>
              <a:t>D、 2001年12月11日</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第一节 国际商务谈判中的环境因素 </a:t>
            </a:r>
          </a:p>
        </p:txBody>
      </p:sp>
      <p:sp>
        <p:nvSpPr>
          <p:cNvPr id="5124" name="文本框 4"/>
          <p:cNvSpPr txBox="1"/>
          <p:nvPr/>
        </p:nvSpPr>
        <p:spPr>
          <a:xfrm>
            <a:off x="875030" y="1948180"/>
            <a:ext cx="1039749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（一）宗教信仰的主导地位作用</a:t>
            </a:r>
          </a:p>
          <a:p>
            <a:pPr marL="0" lvl="0" indent="0">
              <a:lnSpc>
                <a:spcPct val="200000"/>
              </a:lnSpc>
              <a:spcBef>
                <a:spcPct val="0"/>
              </a:spcBef>
              <a:buNone/>
            </a:pPr>
            <a:r>
              <a:rPr sz="2000">
                <a:latin typeface="微软雅黑" panose="020B0503020204020204" charset="-122"/>
                <a:ea typeface="微软雅黑" panose="020B0503020204020204" charset="-122"/>
              </a:rPr>
              <a:t>                 宗教对人的思想行为是有直接影响的。</a:t>
            </a:r>
          </a:p>
          <a:p>
            <a:pPr marL="0" lvl="0" indent="0">
              <a:lnSpc>
                <a:spcPct val="200000"/>
              </a:lnSpc>
              <a:spcBef>
                <a:spcPct val="0"/>
              </a:spcBef>
              <a:buNone/>
            </a:pPr>
            <a:r>
              <a:rPr sz="2000" b="1">
                <a:latin typeface="微软雅黑" panose="020B0503020204020204" charset="-122"/>
                <a:ea typeface="微软雅黑" panose="020B0503020204020204" charset="-122"/>
              </a:rPr>
              <a:t>（二）宗教信仰的影响与作用</a:t>
            </a:r>
          </a:p>
          <a:p>
            <a:pPr marL="0" lvl="0" indent="0">
              <a:lnSpc>
                <a:spcPct val="200000"/>
              </a:lnSpc>
              <a:spcBef>
                <a:spcPct val="0"/>
              </a:spcBef>
              <a:buNone/>
            </a:pPr>
            <a:r>
              <a:rPr sz="2000">
                <a:latin typeface="微软雅黑" panose="020B0503020204020204" charset="-122"/>
                <a:ea typeface="微软雅黑" panose="020B0503020204020204" charset="-122"/>
              </a:rPr>
              <a:t>  </a:t>
            </a:r>
          </a:p>
        </p:txBody>
      </p:sp>
      <p:sp>
        <p:nvSpPr>
          <p:cNvPr id="5128" name="文本框 8"/>
          <p:cNvSpPr txBox="1"/>
          <p:nvPr/>
        </p:nvSpPr>
        <p:spPr>
          <a:xfrm>
            <a:off x="690245" y="1268730"/>
            <a:ext cx="4027488" cy="460375"/>
          </a:xfrm>
          <a:prstGeom prst="rect">
            <a:avLst/>
          </a:prstGeom>
          <a:noFill/>
          <a:ln w="9525">
            <a:noFill/>
          </a:ln>
        </p:spPr>
        <p:txBody>
          <a:bodyPr>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二、宗教信仰因素</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369695" y="3491865"/>
            <a:ext cx="6674485" cy="3108325"/>
          </a:xfrm>
          <a:prstGeom prst="rect">
            <a:avLst/>
          </a:prstGeom>
        </p:spPr>
      </p:pic>
      <p:pic>
        <p:nvPicPr>
          <p:cNvPr id="20" name="图片 19"/>
          <p:cNvPicPr>
            <a:picLocks noChangeAspect="1"/>
          </p:cNvPicPr>
          <p:nvPr/>
        </p:nvPicPr>
        <p:blipFill>
          <a:blip r:embed="rId4"/>
          <a:stretch>
            <a:fillRect/>
          </a:stretch>
        </p:blipFill>
        <p:spPr>
          <a:xfrm>
            <a:off x="3662045" y="1268730"/>
            <a:ext cx="1332230" cy="548005"/>
          </a:xfrm>
          <a:prstGeom prst="rect">
            <a:avLst/>
          </a:prstGeom>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一般来说，宗教信仰会影响（  ） </a:t>
            </a:r>
          </a:p>
          <a:p>
            <a:pPr marL="0" lvl="0" indent="0">
              <a:lnSpc>
                <a:spcPct val="200000"/>
              </a:lnSpc>
              <a:spcBef>
                <a:spcPct val="0"/>
              </a:spcBef>
              <a:buNone/>
            </a:pPr>
            <a:r>
              <a:rPr sz="2000">
                <a:latin typeface="微软雅黑" panose="020B0503020204020204" charset="-122"/>
                <a:ea typeface="微软雅黑" panose="020B0503020204020204" charset="-122"/>
              </a:rPr>
              <a:t>A.政治事务                    B.法律制度 </a:t>
            </a:r>
          </a:p>
          <a:p>
            <a:pPr marL="0" lvl="0" indent="0">
              <a:lnSpc>
                <a:spcPct val="200000"/>
              </a:lnSpc>
              <a:spcBef>
                <a:spcPct val="0"/>
              </a:spcBef>
              <a:buNone/>
            </a:pPr>
            <a:r>
              <a:rPr sz="2000">
                <a:latin typeface="微软雅黑" panose="020B0503020204020204" charset="-122"/>
                <a:ea typeface="微软雅黑" panose="020B0503020204020204" charset="-122"/>
              </a:rPr>
              <a:t>C.国别政策                    D.社会交往                      E.工作时间</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一般来说，宗教信仰会影响（  ）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A.政治事务                    B.法律制度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C.国别政策                    D.社会交往                      E.工作时间</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第一节 国际商务谈判中的环境因素 </a:t>
            </a:r>
          </a:p>
        </p:txBody>
      </p:sp>
      <p:sp>
        <p:nvSpPr>
          <p:cNvPr id="5124" name="文本框 4"/>
          <p:cNvSpPr txBox="1"/>
          <p:nvPr/>
        </p:nvSpPr>
        <p:spPr>
          <a:xfrm>
            <a:off x="875030" y="1948180"/>
            <a:ext cx="1039749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（一）该国法律基本概况              </a:t>
            </a:r>
            <a:r>
              <a:rPr sz="2000">
                <a:latin typeface="楷体" panose="02010609060101010101" charset="-122"/>
                <a:ea typeface="楷体" panose="02010609060101010101" charset="-122"/>
              </a:rPr>
              <a:t>英美法系（判例法体系）</a:t>
            </a:r>
            <a:r>
              <a:rPr lang="en-US" sz="2000">
                <a:latin typeface="楷体" panose="02010609060101010101" charset="-122"/>
                <a:ea typeface="楷体" panose="02010609060101010101" charset="-122"/>
              </a:rPr>
              <a:t>/</a:t>
            </a:r>
            <a:r>
              <a:rPr sz="2000">
                <a:latin typeface="楷体" panose="02010609060101010101" charset="-122"/>
                <a:ea typeface="楷体" panose="02010609060101010101" charset="-122"/>
              </a:rPr>
              <a:t>大陆法系（成文法体系）</a:t>
            </a:r>
          </a:p>
          <a:p>
            <a:pPr marL="0" lvl="0" indent="0">
              <a:lnSpc>
                <a:spcPct val="200000"/>
              </a:lnSpc>
              <a:spcBef>
                <a:spcPct val="0"/>
              </a:spcBef>
              <a:buNone/>
            </a:pPr>
            <a:r>
              <a:rPr sz="2000">
                <a:latin typeface="微软雅黑" panose="020B0503020204020204" charset="-122"/>
                <a:ea typeface="微软雅黑" panose="020B0503020204020204" charset="-122"/>
              </a:rPr>
              <a:t>（二）法律执行情况                     </a:t>
            </a:r>
            <a:r>
              <a:rPr sz="2000">
                <a:latin typeface="楷体" panose="02010609060101010101" charset="-122"/>
                <a:ea typeface="楷体" panose="02010609060101010101" charset="-122"/>
              </a:rPr>
              <a:t>无法可依/依法办事</a:t>
            </a:r>
            <a:endParaRPr lang="zh-CN" altLang="en-US" sz="2000">
              <a:latin typeface="微软雅黑" panose="020B0503020204020204" charset="-122"/>
              <a:ea typeface="微软雅黑" panose="020B0503020204020204" charset="-122"/>
            </a:endParaRPr>
          </a:p>
          <a:p>
            <a:pPr marL="0" lvl="0" indent="0">
              <a:lnSpc>
                <a:spcPct val="200000"/>
              </a:lnSpc>
              <a:spcBef>
                <a:spcPct val="0"/>
              </a:spcBef>
              <a:buNone/>
            </a:pPr>
            <a:r>
              <a:rPr sz="2000">
                <a:latin typeface="微软雅黑" panose="020B0503020204020204" charset="-122"/>
                <a:ea typeface="微软雅黑" panose="020B0503020204020204" charset="-122"/>
              </a:rPr>
              <a:t>（三）司法部门的影响                 </a:t>
            </a:r>
            <a:r>
              <a:rPr sz="2000">
                <a:latin typeface="楷体" panose="02010609060101010101" charset="-122"/>
                <a:ea typeface="楷体" panose="02010609060101010101" charset="-122"/>
              </a:rPr>
              <a:t>法院与司法部门是否独立</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sz="2000">
                <a:latin typeface="微软雅黑" panose="020B0503020204020204" charset="-122"/>
                <a:ea typeface="微软雅黑" panose="020B0503020204020204" charset="-122"/>
              </a:rPr>
              <a:t>（四）法院受理案件的时间长短     </a:t>
            </a:r>
          </a:p>
          <a:p>
            <a:pPr marL="0" lvl="0" indent="0">
              <a:lnSpc>
                <a:spcPct val="200000"/>
              </a:lnSpc>
              <a:spcBef>
                <a:spcPct val="0"/>
              </a:spcBef>
              <a:buNone/>
            </a:pPr>
            <a:r>
              <a:rPr sz="2000">
                <a:latin typeface="微软雅黑" panose="020B0503020204020204" charset="-122"/>
                <a:ea typeface="微软雅黑" panose="020B0503020204020204" charset="-122"/>
              </a:rPr>
              <a:t>（五）执行其他国家法律的裁决时所需要的程序</a:t>
            </a:r>
          </a:p>
          <a:p>
            <a:pPr marL="0" lvl="0" indent="0">
              <a:lnSpc>
                <a:spcPct val="200000"/>
              </a:lnSpc>
              <a:spcBef>
                <a:spcPct val="0"/>
              </a:spcBef>
              <a:buNone/>
            </a:pPr>
            <a:r>
              <a:rPr sz="2000">
                <a:latin typeface="微软雅黑" panose="020B0503020204020204" charset="-122"/>
                <a:ea typeface="微软雅黑" panose="020B0503020204020204" charset="-122"/>
              </a:rPr>
              <a:t>                                                  </a:t>
            </a:r>
            <a:r>
              <a:rPr sz="2000">
                <a:latin typeface="楷体" panose="02010609060101010101" charset="-122"/>
                <a:ea typeface="楷体" panose="02010609060101010101" charset="-122"/>
              </a:rPr>
              <a:t>不同国家之间的法律适用问题</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4027488" cy="460375"/>
          </a:xfrm>
          <a:prstGeom prst="rect">
            <a:avLst/>
          </a:prstGeom>
          <a:noFill/>
          <a:ln w="9525">
            <a:noFill/>
          </a:ln>
        </p:spPr>
        <p:txBody>
          <a:bodyPr>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三、法律制度因素</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3564890" y="1268730"/>
            <a:ext cx="1332230" cy="548005"/>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第一节 国际商务谈判中的环境因素 </a:t>
            </a:r>
          </a:p>
        </p:txBody>
      </p:sp>
      <p:sp>
        <p:nvSpPr>
          <p:cNvPr id="5124" name="文本框 4"/>
          <p:cNvSpPr txBox="1"/>
          <p:nvPr/>
        </p:nvSpPr>
        <p:spPr>
          <a:xfrm>
            <a:off x="875030" y="1948180"/>
            <a:ext cx="10642600" cy="452310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sz="2000">
                <a:latin typeface="微软雅黑" panose="020B0503020204020204" charset="-122"/>
                <a:ea typeface="微软雅黑" panose="020B0503020204020204" charset="-122"/>
              </a:rPr>
              <a:t>（一）企业的决策程序              </a:t>
            </a:r>
            <a:r>
              <a:rPr lang="zh-CN" sz="2000">
                <a:latin typeface="楷体" panose="02010609060101010101" charset="-122"/>
                <a:ea typeface="楷体" panose="02010609060101010101" charset="-122"/>
              </a:rPr>
              <a:t>美国：高级主管拍板；日本：达成一致意见再由高级主管拍板</a:t>
            </a:r>
            <a:r>
              <a:rPr sz="2000">
                <a:latin typeface="楷体" panose="02010609060101010101" charset="-122"/>
                <a:ea typeface="楷体" panose="02010609060101010101" charset="-122"/>
              </a:rPr>
              <a:t> </a:t>
            </a:r>
          </a:p>
          <a:p>
            <a:pPr marL="0" lvl="0" indent="0">
              <a:lnSpc>
                <a:spcPct val="180000"/>
              </a:lnSpc>
              <a:spcBef>
                <a:spcPct val="0"/>
              </a:spcBef>
              <a:buNone/>
            </a:pPr>
            <a:r>
              <a:rPr sz="2000">
                <a:latin typeface="微软雅黑" panose="020B0503020204020204" charset="-122"/>
                <a:ea typeface="微软雅黑" panose="020B0503020204020204" charset="-122"/>
              </a:rPr>
              <a:t>（二）文本的重要性                 </a:t>
            </a:r>
            <a:r>
              <a:rPr lang="zh-CN" sz="2000">
                <a:latin typeface="楷体" panose="02010609060101010101" charset="-122"/>
                <a:ea typeface="楷体" panose="02010609060101010101" charset="-122"/>
              </a:rPr>
              <a:t>个人信誉与承诺/只以合同文字为主</a:t>
            </a:r>
            <a:endParaRPr lang="zh-CN" altLang="en-US" sz="2000">
              <a:latin typeface="微软雅黑" panose="020B0503020204020204" charset="-122"/>
              <a:ea typeface="微软雅黑" panose="020B0503020204020204" charset="-122"/>
            </a:endParaRPr>
          </a:p>
          <a:p>
            <a:pPr marL="0" lvl="0" indent="0">
              <a:lnSpc>
                <a:spcPct val="180000"/>
              </a:lnSpc>
              <a:spcBef>
                <a:spcPct val="0"/>
              </a:spcBef>
              <a:buNone/>
            </a:pPr>
            <a:r>
              <a:rPr sz="2000">
                <a:latin typeface="微软雅黑" panose="020B0503020204020204" charset="-122"/>
                <a:ea typeface="微软雅黑" panose="020B0503020204020204" charset="-122"/>
              </a:rPr>
              <a:t>（三）律师的作用                    </a:t>
            </a:r>
            <a:r>
              <a:rPr lang="zh-CN" sz="2000">
                <a:latin typeface="楷体" panose="02010609060101010101" charset="-122"/>
                <a:ea typeface="楷体" panose="02010609060101010101" charset="-122"/>
              </a:rPr>
              <a:t>美国：总要有律师出场，全面审核合同的合法性</a:t>
            </a:r>
            <a:r>
              <a:rPr sz="2000">
                <a:latin typeface="微软雅黑" panose="020B0503020204020204" charset="-122"/>
                <a:ea typeface="微软雅黑" panose="020B0503020204020204" charset="-122"/>
              </a:rPr>
              <a:t>     </a:t>
            </a:r>
          </a:p>
          <a:p>
            <a:pPr marL="0" lvl="0" indent="0">
              <a:lnSpc>
                <a:spcPct val="180000"/>
              </a:lnSpc>
              <a:spcBef>
                <a:spcPct val="0"/>
              </a:spcBef>
              <a:buNone/>
            </a:pPr>
            <a:r>
              <a:rPr sz="2000">
                <a:latin typeface="微软雅黑" panose="020B0503020204020204" charset="-122"/>
                <a:ea typeface="微软雅黑" panose="020B0503020204020204" charset="-122"/>
              </a:rPr>
              <a:t>（四）谈判成员的谈话次序       </a:t>
            </a:r>
            <a:r>
              <a:rPr lang="zh-CN" sz="2000">
                <a:latin typeface="楷体" panose="02010609060101010101" charset="-122"/>
                <a:ea typeface="楷体" panose="02010609060101010101" charset="-122"/>
              </a:rPr>
              <a:t>领导/陪同人员</a:t>
            </a:r>
            <a:endParaRPr lang="zh-CN" altLang="en-US" sz="2000">
              <a:latin typeface="微软雅黑" panose="020B0503020204020204" charset="-122"/>
              <a:ea typeface="微软雅黑" panose="020B0503020204020204" charset="-122"/>
            </a:endParaRPr>
          </a:p>
          <a:p>
            <a:pPr marL="0" lvl="0" indent="0">
              <a:lnSpc>
                <a:spcPct val="180000"/>
              </a:lnSpc>
              <a:spcBef>
                <a:spcPct val="0"/>
              </a:spcBef>
              <a:buNone/>
            </a:pPr>
            <a:r>
              <a:rPr sz="2000">
                <a:latin typeface="微软雅黑" panose="020B0503020204020204" charset="-122"/>
                <a:ea typeface="微软雅黑" panose="020B0503020204020204" charset="-122"/>
              </a:rPr>
              <a:t>（五）商业间谍问题                 </a:t>
            </a:r>
            <a:r>
              <a:rPr lang="zh-CN" sz="2000">
                <a:latin typeface="楷体" panose="02010609060101010101" charset="-122"/>
                <a:ea typeface="楷体" panose="02010609060101010101" charset="-122"/>
              </a:rPr>
              <a:t>国家利益高于一切，自觉保护机密文件和采取其他防范措施</a:t>
            </a:r>
            <a:endParaRPr lang="zh-CN" sz="2000">
              <a:latin typeface="微软雅黑" panose="020B0503020204020204" charset="-122"/>
              <a:ea typeface="微软雅黑" panose="020B0503020204020204" charset="-122"/>
            </a:endParaRPr>
          </a:p>
          <a:p>
            <a:pPr marL="0" lvl="0" indent="0">
              <a:lnSpc>
                <a:spcPct val="180000"/>
              </a:lnSpc>
              <a:spcBef>
                <a:spcPct val="0"/>
              </a:spcBef>
              <a:buNone/>
            </a:pPr>
            <a:r>
              <a:rPr sz="2000">
                <a:latin typeface="微软雅黑" panose="020B0503020204020204" charset="-122"/>
                <a:ea typeface="微软雅黑" panose="020B0503020204020204" charset="-122"/>
              </a:rPr>
              <a:t>（六）是否存在贿赂现象          </a:t>
            </a:r>
            <a:r>
              <a:rPr lang="zh-CN" sz="2000">
                <a:latin typeface="楷体" panose="02010609060101010101" charset="-122"/>
                <a:ea typeface="楷体" panose="02010609060101010101" charset="-122"/>
              </a:rPr>
              <a:t>是否违法</a:t>
            </a:r>
            <a:endParaRPr lang="zh-CN" sz="2000">
              <a:latin typeface="微软雅黑" panose="020B0503020204020204" charset="-122"/>
              <a:ea typeface="微软雅黑" panose="020B0503020204020204" charset="-122"/>
            </a:endParaRPr>
          </a:p>
          <a:p>
            <a:pPr marL="0" lvl="0" indent="0">
              <a:lnSpc>
                <a:spcPct val="180000"/>
              </a:lnSpc>
              <a:spcBef>
                <a:spcPct val="0"/>
              </a:spcBef>
              <a:buNone/>
            </a:pPr>
            <a:r>
              <a:rPr sz="2000">
                <a:latin typeface="微软雅黑" panose="020B0503020204020204" charset="-122"/>
                <a:ea typeface="微软雅黑" panose="020B0503020204020204" charset="-122"/>
              </a:rPr>
              <a:t>（七）竞争对手的情况               </a:t>
            </a:r>
          </a:p>
          <a:p>
            <a:pPr marL="0" lvl="0" indent="0">
              <a:lnSpc>
                <a:spcPct val="180000"/>
              </a:lnSpc>
              <a:spcBef>
                <a:spcPct val="0"/>
              </a:spcBef>
              <a:buNone/>
            </a:pPr>
            <a:r>
              <a:rPr sz="2000">
                <a:latin typeface="微软雅黑" panose="020B0503020204020204" charset="-122"/>
                <a:ea typeface="微软雅黑" panose="020B0503020204020204" charset="-122"/>
              </a:rPr>
              <a:t>（八）翻译及语言问题</a:t>
            </a:r>
          </a:p>
        </p:txBody>
      </p:sp>
      <p:sp>
        <p:nvSpPr>
          <p:cNvPr id="5128" name="文本框 8"/>
          <p:cNvSpPr txBox="1"/>
          <p:nvPr/>
        </p:nvSpPr>
        <p:spPr>
          <a:xfrm>
            <a:off x="690245" y="1268730"/>
            <a:ext cx="4027488" cy="460375"/>
          </a:xfrm>
          <a:prstGeom prst="rect">
            <a:avLst/>
          </a:prstGeom>
          <a:noFill/>
          <a:ln w="9525">
            <a:noFill/>
          </a:ln>
        </p:spPr>
        <p:txBody>
          <a:bodyPr>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四、商业习惯因素</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3481705" y="1224915"/>
            <a:ext cx="1332230" cy="54800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第一节 国际商务谈判中的环境因素 </a:t>
            </a:r>
          </a:p>
        </p:txBody>
      </p:sp>
      <p:sp>
        <p:nvSpPr>
          <p:cNvPr id="5124" name="文本框 4"/>
          <p:cNvSpPr txBox="1"/>
          <p:nvPr/>
        </p:nvSpPr>
        <p:spPr>
          <a:xfrm>
            <a:off x="862330" y="1819275"/>
            <a:ext cx="10875010" cy="452310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sz="2000" b="1">
                <a:latin typeface="微软雅黑" panose="020B0503020204020204" charset="-122"/>
                <a:ea typeface="微软雅黑" panose="020B0503020204020204" charset="-122"/>
              </a:rPr>
              <a:t>阿拉伯商人</a:t>
            </a:r>
            <a:r>
              <a:rPr lang="zh-CN" sz="2000" b="1">
                <a:latin typeface="微软雅黑" panose="020B0503020204020204" charset="-122"/>
                <a:ea typeface="微软雅黑" panose="020B0503020204020204" charset="-122"/>
              </a:rPr>
              <a:t>：</a:t>
            </a:r>
          </a:p>
          <a:p>
            <a:pPr marL="0" lvl="0" indent="0">
              <a:lnSpc>
                <a:spcPct val="180000"/>
              </a:lnSpc>
              <a:spcBef>
                <a:spcPct val="0"/>
              </a:spcBef>
              <a:buNone/>
            </a:pPr>
            <a:r>
              <a:rPr lang="zh-CN" sz="2000">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1</a:t>
            </a:r>
            <a:r>
              <a:rPr lang="zh-CN" altLang="en-US"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千万不能赠送</a:t>
            </a:r>
            <a:r>
              <a:rPr sz="2000" b="1" u="sng">
                <a:solidFill>
                  <a:srgbClr val="C00000"/>
                </a:solidFill>
                <a:latin typeface="微软雅黑" panose="020B0503020204020204" charset="-122"/>
                <a:ea typeface="微软雅黑" panose="020B0503020204020204" charset="-122"/>
              </a:rPr>
              <a:t>酒类礼品</a:t>
            </a:r>
            <a:r>
              <a:rPr sz="2000">
                <a:latin typeface="微软雅黑" panose="020B0503020204020204" charset="-122"/>
                <a:ea typeface="微软雅黑" panose="020B0503020204020204" charset="-122"/>
              </a:rPr>
              <a:t>，因为饮酒是被严格禁止</a:t>
            </a:r>
          </a:p>
          <a:p>
            <a:pPr marL="0" lvl="0" indent="0">
              <a:lnSpc>
                <a:spcPct val="180000"/>
              </a:lnSpc>
              <a:spcBef>
                <a:spcPct val="0"/>
              </a:spcBef>
              <a:buNone/>
            </a:pPr>
            <a:r>
              <a:rPr sz="2000">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a:t>
            </a:r>
            <a:r>
              <a:rPr lang="en-US" altLang="zh-CN" sz="2000">
                <a:latin typeface="微软雅黑" panose="020B0503020204020204" charset="-122"/>
                <a:ea typeface="微软雅黑" panose="020B0503020204020204" charset="-122"/>
              </a:rPr>
              <a:t>2</a:t>
            </a:r>
            <a:r>
              <a:rPr lang="zh-CN" altLang="en-US" sz="2000">
                <a:latin typeface="微软雅黑" panose="020B0503020204020204" charset="-122"/>
                <a:ea typeface="微软雅黑" panose="020B0503020204020204" charset="-122"/>
              </a:rPr>
              <a:t>）</a:t>
            </a:r>
            <a:r>
              <a:rPr sz="2000">
                <a:latin typeface="微软雅黑" panose="020B0503020204020204" charset="-122"/>
                <a:ea typeface="微软雅黑" panose="020B0503020204020204" charset="-122"/>
              </a:rPr>
              <a:t>不能单独给</a:t>
            </a:r>
            <a:r>
              <a:rPr sz="2000" b="1" u="sng">
                <a:solidFill>
                  <a:srgbClr val="C00000"/>
                </a:solidFill>
                <a:latin typeface="微软雅黑" panose="020B0503020204020204" charset="-122"/>
                <a:ea typeface="微软雅黑" panose="020B0503020204020204" charset="-122"/>
              </a:rPr>
              <a:t>女主人</a:t>
            </a:r>
            <a:r>
              <a:rPr sz="2000">
                <a:latin typeface="微软雅黑" panose="020B0503020204020204" charset="-122"/>
                <a:ea typeface="微软雅黑" panose="020B0503020204020204" charset="-122"/>
              </a:rPr>
              <a:t>送礼，不能送东西给</a:t>
            </a:r>
            <a:r>
              <a:rPr sz="2000" b="1" u="sng">
                <a:solidFill>
                  <a:srgbClr val="C00000"/>
                </a:solidFill>
                <a:latin typeface="微软雅黑" panose="020B0503020204020204" charset="-122"/>
                <a:ea typeface="微软雅黑" panose="020B0503020204020204" charset="-122"/>
              </a:rPr>
              <a:t>已婚女子</a:t>
            </a:r>
            <a:r>
              <a:rPr sz="2000">
                <a:latin typeface="微软雅黑" panose="020B0503020204020204" charset="-122"/>
                <a:ea typeface="微软雅黑" panose="020B0503020204020204" charset="-122"/>
              </a:rPr>
              <a:t>，忌送</a:t>
            </a:r>
            <a:r>
              <a:rPr sz="2000" b="1" u="sng">
                <a:solidFill>
                  <a:srgbClr val="C00000"/>
                </a:solidFill>
                <a:latin typeface="微软雅黑" panose="020B0503020204020204" charset="-122"/>
                <a:ea typeface="微软雅黑" panose="020B0503020204020204" charset="-122"/>
              </a:rPr>
              <a:t>妇女图片及妇女形象的雕塑品</a:t>
            </a:r>
            <a:endParaRPr sz="2000">
              <a:latin typeface="微软雅黑" panose="020B0503020204020204" charset="-122"/>
              <a:ea typeface="微软雅黑" panose="020B0503020204020204" charset="-122"/>
            </a:endParaRPr>
          </a:p>
          <a:p>
            <a:pPr marL="0" lvl="0" indent="0">
              <a:lnSpc>
                <a:spcPct val="180000"/>
              </a:lnSpc>
              <a:spcBef>
                <a:spcPct val="0"/>
              </a:spcBef>
              <a:buNone/>
            </a:pPr>
            <a:r>
              <a:rPr lang="zh-CN" sz="2000" b="1">
                <a:latin typeface="微软雅黑" panose="020B0503020204020204" charset="-122"/>
                <a:ea typeface="微软雅黑" panose="020B0503020204020204" charset="-122"/>
              </a:rPr>
              <a:t>意大利：</a:t>
            </a:r>
          </a:p>
          <a:p>
            <a:pPr marL="0" lvl="0" indent="0">
              <a:lnSpc>
                <a:spcPct val="180000"/>
              </a:lnSpc>
              <a:spcBef>
                <a:spcPct val="0"/>
              </a:spcBef>
              <a:buNone/>
            </a:pPr>
            <a:r>
              <a:rPr lang="zh-CN" sz="2000">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1</a:t>
            </a:r>
            <a:r>
              <a:rPr lang="zh-CN" altLang="en-US" sz="2000">
                <a:latin typeface="微软雅黑" panose="020B0503020204020204" charset="-122"/>
                <a:ea typeface="微软雅黑" panose="020B0503020204020204" charset="-122"/>
              </a:rPr>
              <a:t>）</a:t>
            </a:r>
            <a:r>
              <a:rPr sz="2000" b="1" u="sng">
                <a:solidFill>
                  <a:srgbClr val="C00000"/>
                </a:solidFill>
                <a:latin typeface="微软雅黑" panose="020B0503020204020204" charset="-122"/>
                <a:ea typeface="微软雅黑" panose="020B0503020204020204" charset="-122"/>
              </a:rPr>
              <a:t>手帕</a:t>
            </a:r>
            <a:r>
              <a:rPr lang="zh-CN" sz="2000">
                <a:latin typeface="微软雅黑" panose="020B0503020204020204" charset="-122"/>
                <a:ea typeface="微软雅黑" panose="020B0503020204020204" charset="-122"/>
              </a:rPr>
              <a:t>不能送人，因为手帕象征亲人离别，是不祥之物；</a:t>
            </a:r>
          </a:p>
          <a:p>
            <a:pPr marL="0" lvl="0" indent="0">
              <a:lnSpc>
                <a:spcPct val="180000"/>
              </a:lnSpc>
              <a:spcBef>
                <a:spcPct val="0"/>
              </a:spcBef>
              <a:buNone/>
            </a:pPr>
            <a:r>
              <a:rPr lang="zh-CN" sz="2000">
                <a:latin typeface="微软雅黑" panose="020B0503020204020204" charset="-122"/>
                <a:ea typeface="微软雅黑" panose="020B0503020204020204" charset="-122"/>
              </a:rPr>
              <a:t>       （</a:t>
            </a:r>
            <a:r>
              <a:rPr lang="en-US" altLang="zh-CN" sz="2000">
                <a:latin typeface="微软雅黑" panose="020B0503020204020204" charset="-122"/>
                <a:ea typeface="微软雅黑" panose="020B0503020204020204" charset="-122"/>
              </a:rPr>
              <a:t>2</a:t>
            </a:r>
            <a:r>
              <a:rPr lang="zh-CN" altLang="en-US" sz="2000">
                <a:latin typeface="微软雅黑" panose="020B0503020204020204" charset="-122"/>
                <a:ea typeface="微软雅黑" panose="020B0503020204020204" charset="-122"/>
              </a:rPr>
              <a:t>）</a:t>
            </a:r>
            <a:r>
              <a:rPr sz="2000" b="1" u="sng">
                <a:solidFill>
                  <a:srgbClr val="C00000"/>
                </a:solidFill>
                <a:latin typeface="微软雅黑" panose="020B0503020204020204" charset="-122"/>
                <a:ea typeface="微软雅黑" panose="020B0503020204020204" charset="-122"/>
              </a:rPr>
              <a:t>红玫瑰</a:t>
            </a:r>
            <a:r>
              <a:rPr lang="zh-CN" sz="2000">
                <a:latin typeface="微软雅黑" panose="020B0503020204020204" charset="-122"/>
                <a:ea typeface="微软雅黑" panose="020B0503020204020204" charset="-122"/>
              </a:rPr>
              <a:t>表示对女性的一片温情，是不能随便赠送的</a:t>
            </a:r>
          </a:p>
          <a:p>
            <a:pPr marL="0" lvl="0" indent="0">
              <a:lnSpc>
                <a:spcPct val="180000"/>
              </a:lnSpc>
              <a:spcBef>
                <a:spcPct val="0"/>
              </a:spcBef>
              <a:buNone/>
            </a:pPr>
            <a:r>
              <a:rPr sz="2000" b="1">
                <a:latin typeface="微软雅黑" panose="020B0503020204020204" charset="-122"/>
                <a:ea typeface="微软雅黑" panose="020B0503020204020204" charset="-122"/>
              </a:rPr>
              <a:t>西方国家</a:t>
            </a:r>
            <a:r>
              <a:rPr lang="zh-CN" sz="2000" b="1">
                <a:latin typeface="微软雅黑" panose="020B0503020204020204" charset="-122"/>
                <a:ea typeface="微软雅黑" panose="020B0503020204020204" charset="-122"/>
              </a:rPr>
              <a:t>：</a:t>
            </a:r>
          </a:p>
          <a:p>
            <a:pPr marL="0" lvl="0" indent="0">
              <a:lnSpc>
                <a:spcPct val="180000"/>
              </a:lnSpc>
              <a:spcBef>
                <a:spcPct val="0"/>
              </a:spcBef>
              <a:buNone/>
            </a:pPr>
            <a:r>
              <a:rPr lang="zh-CN" sz="2000">
                <a:latin typeface="微软雅黑" panose="020B0503020204020204" charset="-122"/>
                <a:ea typeface="微软雅黑" panose="020B0503020204020204" charset="-122"/>
              </a:rPr>
              <a:t>       </a:t>
            </a:r>
            <a:r>
              <a:rPr sz="2000">
                <a:latin typeface="微软雅黑" panose="020B0503020204020204" charset="-122"/>
                <a:ea typeface="微软雅黑" panose="020B0503020204020204" charset="-122"/>
              </a:rPr>
              <a:t>忌讳</a:t>
            </a:r>
            <a:r>
              <a:rPr sz="2000" b="1" u="sng">
                <a:solidFill>
                  <a:srgbClr val="C00000"/>
                </a:solidFill>
                <a:latin typeface="微软雅黑" panose="020B0503020204020204" charset="-122"/>
                <a:ea typeface="微软雅黑" panose="020B0503020204020204" charset="-122"/>
              </a:rPr>
              <a:t>“13”</a:t>
            </a:r>
            <a:r>
              <a:rPr sz="2000">
                <a:latin typeface="微软雅黑" panose="020B0503020204020204" charset="-122"/>
                <a:ea typeface="微软雅黑" panose="020B0503020204020204" charset="-122"/>
              </a:rPr>
              <a:t>这个数字，代表着厄运</a:t>
            </a:r>
          </a:p>
        </p:txBody>
      </p:sp>
      <p:sp>
        <p:nvSpPr>
          <p:cNvPr id="5128" name="文本框 8"/>
          <p:cNvSpPr txBox="1"/>
          <p:nvPr/>
        </p:nvSpPr>
        <p:spPr>
          <a:xfrm>
            <a:off x="690245" y="1268730"/>
            <a:ext cx="4027488" cy="460375"/>
          </a:xfrm>
          <a:prstGeom prst="rect">
            <a:avLst/>
          </a:prstGeom>
          <a:noFill/>
          <a:ln w="9525">
            <a:noFill/>
          </a:ln>
        </p:spPr>
        <p:txBody>
          <a:bodyPr>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五、社会习俗因素</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3"/>
          <a:stretch>
            <a:fillRect/>
          </a:stretch>
        </p:blipFill>
        <p:spPr>
          <a:xfrm>
            <a:off x="3573780" y="1242060"/>
            <a:ext cx="1315085" cy="513715"/>
          </a:xfrm>
          <a:prstGeom prst="rect">
            <a:avLst/>
          </a:prstGeom>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以下各项中，不属于与阿拉伯人接触时的禁忌的是【  】</a:t>
            </a:r>
          </a:p>
          <a:p>
            <a:pPr marL="0" lvl="0" indent="0">
              <a:lnSpc>
                <a:spcPct val="200000"/>
              </a:lnSpc>
              <a:spcBef>
                <a:spcPct val="0"/>
              </a:spcBef>
              <a:buNone/>
            </a:pPr>
            <a:r>
              <a:rPr sz="2000">
                <a:latin typeface="微软雅黑" panose="020B0503020204020204" charset="-122"/>
                <a:ea typeface="微软雅黑" panose="020B0503020204020204" charset="-122"/>
              </a:rPr>
              <a:t>A．不能赠送酒类礼品	         B．不能单独给女主人送礼</a:t>
            </a:r>
          </a:p>
          <a:p>
            <a:pPr marL="0" lvl="0" indent="0">
              <a:lnSpc>
                <a:spcPct val="200000"/>
              </a:lnSpc>
              <a:spcBef>
                <a:spcPct val="0"/>
              </a:spcBef>
              <a:buNone/>
            </a:pPr>
            <a:r>
              <a:rPr sz="2000">
                <a:latin typeface="微软雅黑" panose="020B0503020204020204" charset="-122"/>
                <a:ea typeface="微软雅黑" panose="020B0503020204020204" charset="-122"/>
              </a:rPr>
              <a:t>C．不喜欢数字“13”	         D．不能赠送妇女形象的雕塑品</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9380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以下各项中，不属于与阿拉伯人接触时的禁忌的是【  】</a:t>
            </a:r>
          </a:p>
          <a:p>
            <a:pPr marL="0" lvl="0" indent="0">
              <a:lnSpc>
                <a:spcPct val="200000"/>
              </a:lnSpc>
              <a:spcBef>
                <a:spcPct val="0"/>
              </a:spcBef>
              <a:buNone/>
            </a:pPr>
            <a:r>
              <a:rPr sz="2000">
                <a:latin typeface="微软雅黑" panose="020B0503020204020204" charset="-122"/>
                <a:ea typeface="微软雅黑" panose="020B0503020204020204" charset="-122"/>
              </a:rPr>
              <a:t>A．不能赠送酒类礼品	         B．不能单独给女主人送礼</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C．不喜欢数字“13”</a:t>
            </a:r>
            <a:r>
              <a:rPr sz="2000">
                <a:latin typeface="微软雅黑" panose="020B0503020204020204" charset="-122"/>
                <a:ea typeface="微软雅黑" panose="020B0503020204020204" charset="-122"/>
              </a:rPr>
              <a:t>	         D．不能赠送妇女形象的雕塑品</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第一节 国际商务谈判中的环境因素 </a:t>
            </a:r>
          </a:p>
        </p:txBody>
      </p:sp>
      <p:sp>
        <p:nvSpPr>
          <p:cNvPr id="5124" name="文本框 4"/>
          <p:cNvSpPr txBox="1"/>
          <p:nvPr/>
        </p:nvSpPr>
        <p:spPr>
          <a:xfrm>
            <a:off x="862330" y="1819275"/>
            <a:ext cx="1087501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（一）外债状况                 </a:t>
            </a:r>
            <a:r>
              <a:rPr lang="zh-CN" sz="2000">
                <a:latin typeface="楷体" panose="02010609060101010101" charset="-122"/>
                <a:ea typeface="楷体" panose="02010609060101010101" charset="-122"/>
              </a:rPr>
              <a:t>是否有能力支付本次交易的款项</a:t>
            </a:r>
          </a:p>
          <a:p>
            <a:pPr marL="0" lvl="0" indent="0">
              <a:lnSpc>
                <a:spcPct val="200000"/>
              </a:lnSpc>
              <a:spcBef>
                <a:spcPct val="0"/>
              </a:spcBef>
              <a:buNone/>
            </a:pPr>
            <a:r>
              <a:rPr sz="2000">
                <a:latin typeface="微软雅黑" panose="020B0503020204020204" charset="-122"/>
                <a:ea typeface="微软雅黑" panose="020B0503020204020204" charset="-122"/>
              </a:rPr>
              <a:t>（二）外汇储备情况          </a:t>
            </a:r>
            <a:r>
              <a:rPr lang="zh-CN" sz="2000">
                <a:latin typeface="楷体" panose="02010609060101010101" charset="-122"/>
                <a:ea typeface="楷体" panose="02010609060101010101" charset="-122"/>
              </a:rPr>
              <a:t>对外支付能力、出口产品结构</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sz="2000">
                <a:latin typeface="微软雅黑" panose="020B0503020204020204" charset="-122"/>
                <a:ea typeface="微软雅黑" panose="020B0503020204020204" charset="-122"/>
              </a:rPr>
              <a:t>（三）货币的自由兑换       </a:t>
            </a:r>
            <a:r>
              <a:rPr lang="zh-CN" sz="2000">
                <a:latin typeface="楷体" panose="02010609060101010101" charset="-122"/>
                <a:ea typeface="楷体" panose="02010609060101010101" charset="-122"/>
              </a:rPr>
              <a:t>汇率风险</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sz="2000">
                <a:latin typeface="微软雅黑" panose="020B0503020204020204" charset="-122"/>
                <a:ea typeface="微软雅黑" panose="020B0503020204020204" charset="-122"/>
              </a:rPr>
              <a:t>（四）支付信誉                 </a:t>
            </a:r>
          </a:p>
          <a:p>
            <a:pPr marL="0" lvl="0" indent="0">
              <a:lnSpc>
                <a:spcPct val="200000"/>
              </a:lnSpc>
              <a:spcBef>
                <a:spcPct val="0"/>
              </a:spcBef>
              <a:buNone/>
            </a:pPr>
            <a:r>
              <a:rPr sz="2000">
                <a:latin typeface="微软雅黑" panose="020B0503020204020204" charset="-122"/>
                <a:ea typeface="微软雅黑" panose="020B0503020204020204" charset="-122"/>
              </a:rPr>
              <a:t>（五）税法方面的情况       </a:t>
            </a:r>
            <a:r>
              <a:rPr lang="zh-CN" sz="2000">
                <a:latin typeface="楷体" panose="02010609060101010101" charset="-122"/>
                <a:ea typeface="楷体" panose="02010609060101010101" charset="-122"/>
              </a:rPr>
              <a:t>征税种类</a:t>
            </a: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4027488" cy="460375"/>
          </a:xfrm>
          <a:prstGeom prst="rect">
            <a:avLst/>
          </a:prstGeom>
          <a:noFill/>
          <a:ln w="9525">
            <a:noFill/>
          </a:ln>
        </p:spPr>
        <p:txBody>
          <a:bodyPr>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六、财政金融状况因素</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4178300" y="1224915"/>
            <a:ext cx="1332230" cy="548005"/>
          </a:xfrm>
          <a:prstGeom prst="rect">
            <a:avLst/>
          </a:prstGeom>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第一节 国际商务谈判中的环境因素 </a:t>
            </a:r>
          </a:p>
        </p:txBody>
      </p:sp>
      <p:sp>
        <p:nvSpPr>
          <p:cNvPr id="5128" name="文本框 8"/>
          <p:cNvSpPr txBox="1"/>
          <p:nvPr/>
        </p:nvSpPr>
        <p:spPr>
          <a:xfrm>
            <a:off x="690245" y="1268730"/>
            <a:ext cx="8233410" cy="156845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七、基础设施及后勤供应状况因素</a:t>
            </a:r>
            <a:r>
              <a:rPr lang="zh-CN" altLang="en-US" sz="2400">
                <a:solidFill>
                  <a:schemeClr val="tx1"/>
                </a:solidFill>
                <a:latin typeface="楷体" panose="02010609060101010101" charset="-122"/>
                <a:ea typeface="楷体" panose="02010609060101010101" charset="-122"/>
              </a:rPr>
              <a:t>【了解】</a:t>
            </a:r>
          </a:p>
          <a:p>
            <a:pPr marL="0" lvl="0" indent="0">
              <a:lnSpc>
                <a:spcPct val="2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八、气候状况因素</a:t>
            </a:r>
            <a:r>
              <a:rPr lang="zh-CN" altLang="en-US" sz="2400">
                <a:latin typeface="楷体" panose="02010609060101010101" charset="-122"/>
                <a:ea typeface="楷体" panose="02010609060101010101" charset="-122"/>
              </a:rPr>
              <a:t>【了解】</a:t>
            </a:r>
            <a:endParaRPr lang="zh-CN" altLang="en-US" sz="2400" b="1">
              <a:solidFill>
                <a:srgbClr val="0000CC"/>
              </a:solidFill>
              <a:latin typeface="方正清刻本悦宋简体" panose="02000000000000000000" charset="-122"/>
              <a:ea typeface="方正清刻本悦宋简体" panose="02000000000000000000" charset="-122"/>
            </a:endParaRP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中国成为世界贸易组织正式成员的准确日期是</a:t>
            </a:r>
            <a:r>
              <a:rPr lang="zh-CN" sz="2000">
                <a:latin typeface="微软雅黑" panose="020B0503020204020204" charset="-122"/>
                <a:ea typeface="微软雅黑" panose="020B0503020204020204" charset="-122"/>
              </a:rPr>
              <a:t>（ ）</a:t>
            </a:r>
          </a:p>
          <a:p>
            <a:pPr marL="0" lvl="0" indent="0">
              <a:lnSpc>
                <a:spcPct val="200000"/>
              </a:lnSpc>
              <a:spcBef>
                <a:spcPct val="0"/>
              </a:spcBef>
              <a:buNone/>
            </a:pPr>
            <a:r>
              <a:rPr sz="2000">
                <a:latin typeface="微软雅黑" panose="020B0503020204020204" charset="-122"/>
                <a:ea typeface="微软雅黑" panose="020B0503020204020204" charset="-122"/>
              </a:rPr>
              <a:t>A、 2000年11月12日</a:t>
            </a:r>
          </a:p>
          <a:p>
            <a:pPr marL="0" lvl="0" indent="0">
              <a:lnSpc>
                <a:spcPct val="200000"/>
              </a:lnSpc>
              <a:spcBef>
                <a:spcPct val="0"/>
              </a:spcBef>
              <a:buNone/>
            </a:pPr>
            <a:r>
              <a:rPr sz="2000">
                <a:latin typeface="微软雅黑" panose="020B0503020204020204" charset="-122"/>
                <a:ea typeface="微软雅黑" panose="020B0503020204020204" charset="-122"/>
              </a:rPr>
              <a:t>B、 2000年12月11日</a:t>
            </a:r>
          </a:p>
          <a:p>
            <a:pPr marL="0" lvl="0" indent="0">
              <a:lnSpc>
                <a:spcPct val="200000"/>
              </a:lnSpc>
              <a:spcBef>
                <a:spcPct val="0"/>
              </a:spcBef>
              <a:buNone/>
            </a:pPr>
            <a:r>
              <a:rPr sz="2000">
                <a:latin typeface="微软雅黑" panose="020B0503020204020204" charset="-122"/>
                <a:ea typeface="微软雅黑" panose="020B0503020204020204" charset="-122"/>
              </a:rPr>
              <a:t>C、 2001年11月12日</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D、 2001年12月11日</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第二章 国际商务谈判的影响因素</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3"/>
          <a:stretch>
            <a:fillRect/>
          </a:stretch>
        </p:blipFill>
        <p:spPr>
          <a:xfrm>
            <a:off x="1600835" y="1314450"/>
            <a:ext cx="8090535" cy="3068320"/>
          </a:xfrm>
          <a:prstGeom prst="rect">
            <a:avLst/>
          </a:prstGeom>
        </p:spPr>
      </p:pic>
      <p:sp>
        <p:nvSpPr>
          <p:cNvPr id="7" name="文本框 6"/>
          <p:cNvSpPr txBox="1"/>
          <p:nvPr/>
        </p:nvSpPr>
        <p:spPr>
          <a:xfrm>
            <a:off x="1600835" y="4711700"/>
            <a:ext cx="8811260" cy="1198880"/>
          </a:xfrm>
          <a:prstGeom prst="rect">
            <a:avLst/>
          </a:prstGeom>
          <a:noFill/>
          <a:ln w="28575">
            <a:solidFill>
              <a:srgbClr val="C00000"/>
            </a:solidFill>
            <a:prstDash val="dashDot"/>
          </a:ln>
        </p:spPr>
        <p:txBody>
          <a:bodyPr wrap="square" rtlCol="0">
            <a:spAutoFit/>
          </a:bodyPr>
          <a:lstStyle/>
          <a:p>
            <a:pPr>
              <a:lnSpc>
                <a:spcPct val="150000"/>
              </a:lnSpc>
            </a:pPr>
            <a:r>
              <a:rPr lang="en-US" altLang="zh-CN" sz="2400">
                <a:latin typeface="楷体" panose="02010609060101010101" charset="-122"/>
                <a:ea typeface="楷体" panose="02010609060101010101" charset="-122"/>
              </a:rPr>
              <a:t>    </a:t>
            </a:r>
            <a:r>
              <a:rPr lang="zh-CN" altLang="en-US" sz="2400">
                <a:latin typeface="楷体" panose="02010609060101010101" charset="-122"/>
                <a:ea typeface="楷体" panose="02010609060101010101" charset="-122"/>
              </a:rPr>
              <a:t>把握这些因素的积极作用，扬其长，避其短，把外部客观因素为我所用，将主观心理因素调整到位，发挥优势。</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第二节 国际商务谈判中的法律因素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710565" y="1533525"/>
            <a:ext cx="10771505" cy="4199890"/>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455422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b="1">
                <a:latin typeface="微软雅黑" panose="020B0503020204020204" charset="-122"/>
                <a:ea typeface="微软雅黑" panose="020B0503020204020204" charset="-122"/>
              </a:rPr>
              <a:t>（一）国际商法</a:t>
            </a:r>
          </a:p>
          <a:p>
            <a:pPr marL="0" lvl="0" indent="0">
              <a:lnSpc>
                <a:spcPct val="200000"/>
              </a:lnSpc>
              <a:spcBef>
                <a:spcPct val="0"/>
              </a:spcBef>
              <a:buNone/>
            </a:pPr>
            <a:r>
              <a:rPr lang="en-US" sz="2000">
                <a:latin typeface="微软雅黑" panose="020B0503020204020204" charset="-122"/>
                <a:ea typeface="微软雅黑" panose="020B0503020204020204" charset="-122"/>
              </a:rPr>
              <a:t>1.</a:t>
            </a:r>
            <a:r>
              <a:rPr lang="zh-CN" sz="2000">
                <a:latin typeface="微软雅黑" panose="020B0503020204020204" charset="-122"/>
                <a:ea typeface="微软雅黑" panose="020B0503020204020204" charset="-122"/>
              </a:rPr>
              <a:t>国际商法：</a:t>
            </a:r>
            <a:r>
              <a:rPr lang="zh-CN" sz="2000">
                <a:latin typeface="微软雅黑" panose="020B0503020204020204" charset="-122"/>
                <a:ea typeface="微软雅黑" panose="020B0503020204020204" charset="-122"/>
                <a:cs typeface="微软雅黑" panose="020B0503020204020204" charset="-122"/>
                <a:sym typeface="+mn-ea"/>
              </a:rPr>
              <a:t>调整国际</a:t>
            </a:r>
            <a:r>
              <a:rPr lang="zh-CN" sz="2000" u="sng">
                <a:solidFill>
                  <a:srgbClr val="C00000"/>
                </a:solidFill>
                <a:latin typeface="微软雅黑" panose="020B0503020204020204" charset="-122"/>
                <a:ea typeface="微软雅黑" panose="020B0503020204020204" charset="-122"/>
                <a:cs typeface="微软雅黑" panose="020B0503020204020204" charset="-122"/>
                <a:sym typeface="+mn-ea"/>
              </a:rPr>
              <a:t>商事</a:t>
            </a:r>
            <a:r>
              <a:rPr lang="zh-CN" sz="2000">
                <a:latin typeface="微软雅黑" panose="020B0503020204020204" charset="-122"/>
                <a:ea typeface="微软雅黑" panose="020B0503020204020204" charset="-122"/>
                <a:cs typeface="微软雅黑" panose="020B0503020204020204" charset="-122"/>
                <a:sym typeface="+mn-ea"/>
              </a:rPr>
              <a:t>和</a:t>
            </a:r>
            <a:r>
              <a:rPr lang="zh-CN" sz="2000" u="sng">
                <a:solidFill>
                  <a:srgbClr val="C00000"/>
                </a:solidFill>
                <a:latin typeface="微软雅黑" panose="020B0503020204020204" charset="-122"/>
                <a:ea typeface="微软雅黑" panose="020B0503020204020204" charset="-122"/>
                <a:cs typeface="微软雅黑" panose="020B0503020204020204" charset="-122"/>
                <a:sym typeface="+mn-ea"/>
              </a:rPr>
              <a:t>商事组织</a:t>
            </a:r>
            <a:r>
              <a:rPr lang="zh-CN" sz="2000">
                <a:latin typeface="微软雅黑" panose="020B0503020204020204" charset="-122"/>
                <a:ea typeface="微软雅黑" panose="020B0503020204020204" charset="-122"/>
                <a:cs typeface="微软雅黑" panose="020B0503020204020204" charset="-122"/>
                <a:sym typeface="+mn-ea"/>
              </a:rPr>
              <a:t>各种关系的国际法律规范的总和。</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2.</a:t>
            </a:r>
            <a:r>
              <a:rPr lang="zh-CN" sz="2000">
                <a:latin typeface="微软雅黑" panose="020B0503020204020204" charset="-122"/>
                <a:ea typeface="微软雅黑" panose="020B0503020204020204" charset="-122"/>
              </a:rPr>
              <a:t>主要表现形式：</a:t>
            </a:r>
            <a:r>
              <a:rPr lang="zh-CN" sz="2000" b="1" u="sng">
                <a:solidFill>
                  <a:srgbClr val="C00000"/>
                </a:solidFill>
                <a:latin typeface="微软雅黑" panose="020B0503020204020204" charset="-122"/>
                <a:ea typeface="微软雅黑" panose="020B0503020204020204" charset="-122"/>
              </a:rPr>
              <a:t>条约</a:t>
            </a:r>
            <a:r>
              <a:rPr lang="zh-CN" sz="2000">
                <a:latin typeface="微软雅黑" panose="020B0503020204020204" charset="-122"/>
                <a:ea typeface="微软雅黑" panose="020B0503020204020204" charset="-122"/>
              </a:rPr>
              <a:t>（包括多边条约和双边条约）</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a:t>
            </a:r>
            <a:r>
              <a:rPr lang="zh-CN" sz="2000">
                <a:latin typeface="微软雅黑" panose="020B0503020204020204" charset="-122"/>
                <a:ea typeface="微软雅黑" panose="020B0503020204020204" charset="-122"/>
              </a:rPr>
              <a:t>当今世界主要有两大法系：</a:t>
            </a:r>
            <a:r>
              <a:rPr lang="zh-CN" sz="2000" b="1" u="sng">
                <a:solidFill>
                  <a:srgbClr val="C00000"/>
                </a:solidFill>
                <a:latin typeface="微软雅黑" panose="020B0503020204020204" charset="-122"/>
                <a:ea typeface="微软雅黑" panose="020B0503020204020204" charset="-122"/>
              </a:rPr>
              <a:t>大陆法系</a:t>
            </a:r>
            <a:r>
              <a:rPr lang="zh-CN" sz="2000">
                <a:latin typeface="微软雅黑" panose="020B0503020204020204" charset="-122"/>
                <a:ea typeface="微软雅黑" panose="020B0503020204020204" charset="-122"/>
              </a:rPr>
              <a:t>、</a:t>
            </a:r>
            <a:r>
              <a:rPr lang="zh-CN" sz="2000" b="1" u="sng">
                <a:solidFill>
                  <a:srgbClr val="C00000"/>
                </a:solidFill>
                <a:latin typeface="微软雅黑" panose="020B0503020204020204" charset="-122"/>
                <a:ea typeface="微软雅黑" panose="020B0503020204020204" charset="-122"/>
              </a:rPr>
              <a:t>英美法系</a:t>
            </a:r>
            <a:endParaRPr lang="zh-CN" sz="2000">
              <a:latin typeface="微软雅黑" panose="020B0503020204020204" charset="-122"/>
              <a:ea typeface="微软雅黑" panose="020B0503020204020204" charset="-122"/>
            </a:endParaRPr>
          </a:p>
          <a:p>
            <a:pPr marL="0" lvl="0" indent="0">
              <a:lnSpc>
                <a:spcPct val="200000"/>
              </a:lnSpc>
              <a:spcBef>
                <a:spcPct val="0"/>
              </a:spcBef>
              <a:buNone/>
            </a:pPr>
            <a:r>
              <a:rPr lang="zh-CN" sz="2000" b="1">
                <a:latin typeface="微软雅黑" panose="020B0503020204020204" charset="-122"/>
                <a:ea typeface="微软雅黑" panose="020B0503020204020204" charset="-122"/>
              </a:rPr>
              <a:t>（二）商务法律环境的可预测性</a:t>
            </a:r>
          </a:p>
          <a:p>
            <a:pPr marL="0" lvl="0" indent="0">
              <a:lnSpc>
                <a:spcPct val="150000"/>
              </a:lnSpc>
              <a:spcBef>
                <a:spcPct val="0"/>
              </a:spcBef>
              <a:buNone/>
            </a:pPr>
            <a:r>
              <a:rPr lang="zh-CN" sz="2000">
                <a:latin typeface="微软雅黑" panose="020B0503020204020204" charset="-122"/>
                <a:ea typeface="微软雅黑" panose="020B0503020204020204" charset="-122"/>
              </a:rPr>
              <a:t>      </a:t>
            </a:r>
            <a:r>
              <a:rPr lang="zh-CN" sz="2000">
                <a:latin typeface="楷体" panose="02010609060101010101" charset="-122"/>
                <a:ea typeface="楷体" panose="02010609060101010101" charset="-122"/>
              </a:rPr>
              <a:t>一名成功的谈判人员，必须对自己商务目标中法律后果的可预测性作出判断，即对自己在多大程度上可以依靠法律、自己行为的法律后果是什么，以及利用法律手段解决纠纷的成本有多高等问题作出判断。</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一、国际商务谈判的宏观法律环境</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3"/>
          <a:stretch>
            <a:fillRect/>
          </a:stretch>
        </p:blipFill>
        <p:spPr>
          <a:xfrm>
            <a:off x="5641975" y="1242060"/>
            <a:ext cx="1315085" cy="513715"/>
          </a:xfrm>
          <a:prstGeom prst="rect">
            <a:avLst/>
          </a:prstGeom>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332295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lang="zh-CN" sz="2000" b="1">
                <a:solidFill>
                  <a:srgbClr val="C00000"/>
                </a:solidFill>
                <a:latin typeface="微软雅黑" panose="020B0503020204020204" charset="-122"/>
                <a:ea typeface="微软雅黑" panose="020B0503020204020204" charset="-122"/>
              </a:rPr>
              <a:t>大陆法系</a:t>
            </a:r>
            <a:r>
              <a:rPr lang="zh-CN" sz="2000">
                <a:latin typeface="微软雅黑" panose="020B0503020204020204" charset="-122"/>
                <a:ea typeface="微软雅黑" panose="020B0503020204020204" charset="-122"/>
              </a:rPr>
              <a:t>：形成于西欧</a:t>
            </a:r>
          </a:p>
          <a:p>
            <a:pPr marL="0" lvl="0" indent="0">
              <a:lnSpc>
                <a:spcPct val="150000"/>
              </a:lnSpc>
              <a:spcBef>
                <a:spcPct val="0"/>
              </a:spcBef>
              <a:buNone/>
            </a:pPr>
            <a:r>
              <a:rPr lang="zh-CN" sz="2000">
                <a:latin typeface="微软雅黑" panose="020B0503020204020204" charset="-122"/>
                <a:ea typeface="微软雅黑" panose="020B0503020204020204" charset="-122"/>
              </a:rPr>
              <a:t>主要国家：</a:t>
            </a:r>
            <a:r>
              <a:rPr lang="zh-CN" sz="2000" u="sng">
                <a:solidFill>
                  <a:srgbClr val="C00000"/>
                </a:solidFill>
                <a:latin typeface="微软雅黑" panose="020B0503020204020204" charset="-122"/>
                <a:ea typeface="微软雅黑" panose="020B0503020204020204" charset="-122"/>
              </a:rPr>
              <a:t>法国、德国</a:t>
            </a:r>
          </a:p>
          <a:p>
            <a:pPr marL="0" lvl="0" indent="0">
              <a:lnSpc>
                <a:spcPct val="150000"/>
              </a:lnSpc>
              <a:spcBef>
                <a:spcPct val="0"/>
              </a:spcBef>
              <a:buNone/>
            </a:pPr>
            <a:r>
              <a:rPr lang="zh-CN" sz="2000">
                <a:latin typeface="微软雅黑" panose="020B0503020204020204" charset="-122"/>
                <a:ea typeface="微软雅黑" panose="020B0503020204020204" charset="-122"/>
              </a:rPr>
              <a:t>                 欧洲：</a:t>
            </a:r>
            <a:r>
              <a:rPr lang="zh-CN" sz="2000" u="sng">
                <a:solidFill>
                  <a:srgbClr val="C00000"/>
                </a:solidFill>
                <a:latin typeface="微软雅黑" panose="020B0503020204020204" charset="-122"/>
                <a:ea typeface="微软雅黑" panose="020B0503020204020204" charset="-122"/>
              </a:rPr>
              <a:t>瑞士、意大利、奥地利、比利时、卢森堡、荷兰、西班牙、葡萄牙</a:t>
            </a:r>
          </a:p>
          <a:p>
            <a:pPr marL="0" lvl="0" indent="0">
              <a:lnSpc>
                <a:spcPct val="150000"/>
              </a:lnSpc>
              <a:spcBef>
                <a:spcPct val="0"/>
              </a:spcBef>
              <a:buNone/>
            </a:pPr>
            <a:r>
              <a:rPr lang="zh-CN" sz="2000">
                <a:latin typeface="微软雅黑" panose="020B0503020204020204" charset="-122"/>
                <a:ea typeface="微软雅黑" panose="020B0503020204020204" charset="-122"/>
              </a:rPr>
              <a:t>                 殖民地：拉丁美洲、非洲大部分</a:t>
            </a:r>
          </a:p>
          <a:p>
            <a:pPr marL="0" lvl="0" indent="0">
              <a:lnSpc>
                <a:spcPct val="150000"/>
              </a:lnSpc>
              <a:spcBef>
                <a:spcPct val="0"/>
              </a:spcBef>
              <a:buNone/>
            </a:pPr>
            <a:r>
              <a:rPr lang="zh-CN" sz="2000">
                <a:latin typeface="微软雅黑" panose="020B0503020204020204" charset="-122"/>
                <a:ea typeface="微软雅黑" panose="020B0503020204020204" charset="-122"/>
              </a:rPr>
              <a:t>                 其他：</a:t>
            </a:r>
            <a:r>
              <a:rPr lang="zh-CN" sz="2000" u="sng">
                <a:solidFill>
                  <a:srgbClr val="C00000"/>
                </a:solidFill>
                <a:latin typeface="微软雅黑" panose="020B0503020204020204" charset="-122"/>
                <a:ea typeface="微软雅黑" panose="020B0503020204020204" charset="-122"/>
              </a:rPr>
              <a:t>日本、土耳其</a:t>
            </a:r>
            <a:r>
              <a:rPr lang="zh-CN" sz="2000">
                <a:latin typeface="微软雅黑" panose="020B0503020204020204" charset="-122"/>
                <a:ea typeface="微软雅黑" panose="020B0503020204020204" charset="-122"/>
              </a:rPr>
              <a:t>、美国路易斯安那州、加拿大魁北克地区</a:t>
            </a:r>
          </a:p>
          <a:p>
            <a:pPr marL="0" lvl="0" indent="0">
              <a:lnSpc>
                <a:spcPct val="150000"/>
              </a:lnSpc>
              <a:spcBef>
                <a:spcPct val="0"/>
              </a:spcBef>
              <a:buNone/>
            </a:pPr>
            <a:r>
              <a:rPr lang="zh-CN" sz="2000">
                <a:latin typeface="微软雅黑" panose="020B0503020204020204" charset="-122"/>
                <a:ea typeface="微软雅黑" panose="020B0503020204020204" charset="-122"/>
              </a:rPr>
              <a:t>特点：强调</a:t>
            </a:r>
            <a:r>
              <a:rPr lang="zh-CN" sz="2000" b="1" u="sng">
                <a:solidFill>
                  <a:srgbClr val="C00000"/>
                </a:solidFill>
                <a:latin typeface="微软雅黑" panose="020B0503020204020204" charset="-122"/>
                <a:ea typeface="微软雅黑" panose="020B0503020204020204" charset="-122"/>
              </a:rPr>
              <a:t>成文法</a:t>
            </a:r>
            <a:r>
              <a:rPr lang="en-US" altLang="zh-CN" sz="2000">
                <a:latin typeface="微软雅黑" panose="020B0503020204020204" charset="-122"/>
                <a:ea typeface="微软雅黑" panose="020B0503020204020204" charset="-122"/>
              </a:rPr>
              <a:t>——</a:t>
            </a:r>
            <a:r>
              <a:rPr lang="zh-CN" altLang="en-US" sz="2000">
                <a:latin typeface="微软雅黑" panose="020B0503020204020204" charset="-122"/>
                <a:ea typeface="微软雅黑" panose="020B0503020204020204" charset="-122"/>
              </a:rPr>
              <a:t>系统化、条理化、法典化、逻辑性</a:t>
            </a:r>
          </a:p>
          <a:p>
            <a:pPr marL="0" lvl="0" indent="0">
              <a:lnSpc>
                <a:spcPct val="150000"/>
              </a:lnSpc>
              <a:spcBef>
                <a:spcPct val="0"/>
              </a:spcBef>
              <a:buNone/>
            </a:pP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一、国际商务谈判的宏观法律环境</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862330" y="4694555"/>
            <a:ext cx="9885680" cy="1647825"/>
          </a:xfrm>
          <a:prstGeom prst="rect">
            <a:avLst/>
          </a:prstGeom>
        </p:spPr>
      </p:pic>
      <p:pic>
        <p:nvPicPr>
          <p:cNvPr id="19" name="图片 18"/>
          <p:cNvPicPr>
            <a:picLocks noChangeAspect="1"/>
          </p:cNvPicPr>
          <p:nvPr/>
        </p:nvPicPr>
        <p:blipFill>
          <a:blip r:embed="rId4"/>
          <a:stretch>
            <a:fillRect/>
          </a:stretch>
        </p:blipFill>
        <p:spPr>
          <a:xfrm>
            <a:off x="5641975" y="1215390"/>
            <a:ext cx="1315085" cy="513715"/>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286131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50000"/>
              </a:lnSpc>
              <a:spcBef>
                <a:spcPct val="0"/>
              </a:spcBef>
              <a:buNone/>
            </a:pPr>
            <a:r>
              <a:rPr lang="zh-CN" sz="2000" b="1">
                <a:solidFill>
                  <a:srgbClr val="C00000"/>
                </a:solidFill>
                <a:latin typeface="微软雅黑" panose="020B0503020204020204" charset="-122"/>
                <a:ea typeface="微软雅黑" panose="020B0503020204020204" charset="-122"/>
              </a:rPr>
              <a:t>英美法系</a:t>
            </a:r>
            <a:r>
              <a:rPr lang="zh-CN" sz="2000">
                <a:latin typeface="微软雅黑" panose="020B0503020204020204" charset="-122"/>
                <a:ea typeface="微软雅黑" panose="020B0503020204020204" charset="-122"/>
              </a:rPr>
              <a:t>：形成于英国</a:t>
            </a:r>
          </a:p>
          <a:p>
            <a:pPr marL="0" lvl="0" indent="0">
              <a:lnSpc>
                <a:spcPct val="150000"/>
              </a:lnSpc>
              <a:spcBef>
                <a:spcPct val="0"/>
              </a:spcBef>
              <a:buNone/>
            </a:pPr>
            <a:r>
              <a:rPr lang="zh-CN" sz="2000">
                <a:latin typeface="微软雅黑" panose="020B0503020204020204" charset="-122"/>
                <a:ea typeface="微软雅黑" panose="020B0503020204020204" charset="-122"/>
              </a:rPr>
              <a:t>主要国家：</a:t>
            </a:r>
            <a:r>
              <a:rPr lang="zh-CN" sz="2000" b="1" u="sng">
                <a:solidFill>
                  <a:srgbClr val="C00000"/>
                </a:solidFill>
                <a:latin typeface="微软雅黑" panose="020B0503020204020204" charset="-122"/>
                <a:ea typeface="微软雅黑" panose="020B0503020204020204" charset="-122"/>
              </a:rPr>
              <a:t>英国、美国</a:t>
            </a:r>
          </a:p>
          <a:p>
            <a:pPr marL="0" lvl="0" indent="0">
              <a:lnSpc>
                <a:spcPct val="150000"/>
              </a:lnSpc>
              <a:spcBef>
                <a:spcPct val="0"/>
              </a:spcBef>
              <a:buNone/>
            </a:pPr>
            <a:r>
              <a:rPr lang="zh-CN" sz="2000">
                <a:latin typeface="微软雅黑" panose="020B0503020204020204" charset="-122"/>
                <a:ea typeface="微软雅黑" panose="020B0503020204020204" charset="-122"/>
              </a:rPr>
              <a:t>                 其他国家：</a:t>
            </a:r>
            <a:r>
              <a:rPr lang="zh-CN" sz="2000" u="sng">
                <a:solidFill>
                  <a:srgbClr val="C00000"/>
                </a:solidFill>
                <a:latin typeface="微软雅黑" panose="020B0503020204020204" charset="-122"/>
                <a:ea typeface="微软雅黑" panose="020B0503020204020204" charset="-122"/>
              </a:rPr>
              <a:t>加拿大、澳大利亚、新西兰、爱尔兰、印度、巴基斯坦、马来西亚、</a:t>
            </a:r>
          </a:p>
          <a:p>
            <a:pPr marL="0" lvl="0" indent="0">
              <a:lnSpc>
                <a:spcPct val="150000"/>
              </a:lnSpc>
              <a:spcBef>
                <a:spcPct val="0"/>
              </a:spcBef>
              <a:buNone/>
            </a:pPr>
            <a:r>
              <a:rPr lang="zh-CN" sz="2000">
                <a:latin typeface="微软雅黑" panose="020B0503020204020204" charset="-122"/>
                <a:ea typeface="微软雅黑" panose="020B0503020204020204" charset="-122"/>
              </a:rPr>
              <a:t>                                  </a:t>
            </a:r>
            <a:r>
              <a:rPr lang="zh-CN" sz="2000" u="sng">
                <a:solidFill>
                  <a:srgbClr val="C00000"/>
                </a:solidFill>
                <a:latin typeface="微软雅黑" panose="020B0503020204020204" charset="-122"/>
                <a:ea typeface="微软雅黑" panose="020B0503020204020204" charset="-122"/>
              </a:rPr>
              <a:t>新加坡、中国香港地区</a:t>
            </a:r>
            <a:endParaRPr lang="zh-CN" sz="2000">
              <a:latin typeface="微软雅黑" panose="020B0503020204020204" charset="-122"/>
              <a:ea typeface="微软雅黑" panose="020B0503020204020204" charset="-122"/>
            </a:endParaRPr>
          </a:p>
          <a:p>
            <a:pPr marL="0" lvl="0" indent="0">
              <a:lnSpc>
                <a:spcPct val="150000"/>
              </a:lnSpc>
              <a:spcBef>
                <a:spcPct val="0"/>
              </a:spcBef>
              <a:buNone/>
            </a:pPr>
            <a:r>
              <a:rPr lang="zh-CN" sz="2000">
                <a:latin typeface="微软雅黑" panose="020B0503020204020204" charset="-122"/>
                <a:ea typeface="微软雅黑" panose="020B0503020204020204" charset="-122"/>
              </a:rPr>
              <a:t>特点：强调</a:t>
            </a:r>
            <a:r>
              <a:rPr lang="zh-CN" sz="2000" b="1" u="sng">
                <a:solidFill>
                  <a:srgbClr val="C00000"/>
                </a:solidFill>
                <a:latin typeface="微软雅黑" panose="020B0503020204020204" charset="-122"/>
                <a:ea typeface="微软雅黑" panose="020B0503020204020204" charset="-122"/>
              </a:rPr>
              <a:t>判例</a:t>
            </a:r>
            <a:r>
              <a:rPr lang="zh-CN" sz="2000">
                <a:latin typeface="微软雅黑" panose="020B0503020204020204" charset="-122"/>
                <a:ea typeface="微软雅黑" panose="020B0503020204020204" charset="-122"/>
              </a:rPr>
              <a:t>的作用</a:t>
            </a:r>
          </a:p>
          <a:p>
            <a:pPr marL="0" lvl="0" indent="0">
              <a:lnSpc>
                <a:spcPct val="150000"/>
              </a:lnSpc>
              <a:spcBef>
                <a:spcPct val="0"/>
              </a:spcBef>
              <a:buNone/>
            </a:pPr>
            <a:r>
              <a:rPr lang="zh-CN" sz="2000">
                <a:latin typeface="楷体" panose="02010609060101010101" charset="-122"/>
                <a:ea typeface="楷体" panose="02010609060101010101" charset="-122"/>
              </a:rPr>
              <a:t>趋势：成文法在社会生活中的作用日渐重要。但是，成文法必须通过判例的解释才能产生效力。</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一、国际商务谈判的宏观法律环境</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lum bright="-6000"/>
          </a:blip>
          <a:stretch>
            <a:fillRect/>
          </a:stretch>
        </p:blipFill>
        <p:spPr>
          <a:xfrm>
            <a:off x="1036955" y="4911090"/>
            <a:ext cx="2579370" cy="1289685"/>
          </a:xfrm>
          <a:prstGeom prst="rect">
            <a:avLst/>
          </a:prstGeom>
        </p:spPr>
      </p:pic>
      <p:pic>
        <p:nvPicPr>
          <p:cNvPr id="6" name="图片 5"/>
          <p:cNvPicPr>
            <a:picLocks noChangeAspect="1"/>
          </p:cNvPicPr>
          <p:nvPr/>
        </p:nvPicPr>
        <p:blipFill>
          <a:blip r:embed="rId4"/>
          <a:stretch>
            <a:fillRect/>
          </a:stretch>
        </p:blipFill>
        <p:spPr>
          <a:xfrm>
            <a:off x="3930650" y="4890770"/>
            <a:ext cx="2110740" cy="1310005"/>
          </a:xfrm>
          <a:prstGeom prst="rect">
            <a:avLst/>
          </a:prstGeom>
        </p:spPr>
      </p:pic>
      <p:pic>
        <p:nvPicPr>
          <p:cNvPr id="7" name="图片 6"/>
          <p:cNvPicPr>
            <a:picLocks noChangeAspect="1"/>
          </p:cNvPicPr>
          <p:nvPr/>
        </p:nvPicPr>
        <p:blipFill>
          <a:blip r:embed="rId5"/>
          <a:stretch>
            <a:fillRect/>
          </a:stretch>
        </p:blipFill>
        <p:spPr>
          <a:xfrm>
            <a:off x="6276340" y="4886960"/>
            <a:ext cx="2636520" cy="1325880"/>
          </a:xfrm>
          <a:prstGeom prst="rect">
            <a:avLst/>
          </a:prstGeom>
        </p:spPr>
      </p:pic>
      <p:pic>
        <p:nvPicPr>
          <p:cNvPr id="19" name="图片 18"/>
          <p:cNvPicPr>
            <a:picLocks noChangeAspect="1"/>
          </p:cNvPicPr>
          <p:nvPr/>
        </p:nvPicPr>
        <p:blipFill>
          <a:blip r:embed="rId6"/>
          <a:stretch>
            <a:fillRect/>
          </a:stretch>
        </p:blipFill>
        <p:spPr>
          <a:xfrm>
            <a:off x="5641975" y="1215390"/>
            <a:ext cx="1315085" cy="513715"/>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下列各国中，属于判例法体系的是（  ）</a:t>
            </a:r>
          </a:p>
          <a:p>
            <a:pPr marL="0" lvl="0" indent="0">
              <a:lnSpc>
                <a:spcPct val="200000"/>
              </a:lnSpc>
              <a:spcBef>
                <a:spcPct val="0"/>
              </a:spcBef>
              <a:buNone/>
            </a:pPr>
            <a:r>
              <a:rPr sz="2000">
                <a:latin typeface="微软雅黑" panose="020B0503020204020204" charset="-122"/>
                <a:ea typeface="微软雅黑" panose="020B0503020204020204" charset="-122"/>
              </a:rPr>
              <a:t>  A．中国            B．美国           C．荷兰           D．瑞士</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下列各国中，属于判例法体系的是（  ）</a:t>
            </a:r>
          </a:p>
          <a:p>
            <a:pPr marL="0" lvl="0" indent="0">
              <a:lnSpc>
                <a:spcPct val="200000"/>
              </a:lnSpc>
              <a:spcBef>
                <a:spcPct val="0"/>
              </a:spcBef>
              <a:buNone/>
            </a:pPr>
            <a:r>
              <a:rPr sz="2000">
                <a:latin typeface="微软雅黑" panose="020B0503020204020204" charset="-122"/>
                <a:ea typeface="微软雅黑" panose="020B0503020204020204" charset="-122"/>
              </a:rPr>
              <a:t>  A．中国            </a:t>
            </a:r>
            <a:r>
              <a:rPr sz="2000" b="1">
                <a:solidFill>
                  <a:srgbClr val="C00000"/>
                </a:solidFill>
                <a:latin typeface="微软雅黑" panose="020B0503020204020204" charset="-122"/>
                <a:ea typeface="微软雅黑" panose="020B0503020204020204" charset="-122"/>
              </a:rPr>
              <a:t>B．美国</a:t>
            </a:r>
            <a:r>
              <a:rPr sz="2000">
                <a:latin typeface="微软雅黑" panose="020B0503020204020204" charset="-122"/>
                <a:ea typeface="微软雅黑" panose="020B0503020204020204" charset="-122"/>
              </a:rPr>
              <a:t>           C．荷兰           D．瑞士</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以下国家中，采用大陆法系的有 (   )</a:t>
            </a:r>
          </a:p>
          <a:p>
            <a:pPr marL="0" lvl="0" indent="0">
              <a:lnSpc>
                <a:spcPct val="200000"/>
              </a:lnSpc>
              <a:spcBef>
                <a:spcPct val="0"/>
              </a:spcBef>
              <a:buNone/>
            </a:pPr>
            <a:r>
              <a:rPr sz="2000">
                <a:latin typeface="微软雅黑" panose="020B0503020204020204" charset="-122"/>
                <a:ea typeface="微软雅黑" panose="020B0503020204020204" charset="-122"/>
              </a:rPr>
              <a:t>A.德国       B.荷兰       C.瑞士       D.法国          E.意大利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13220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以下国家中，采用大陆法系的有 (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A.德国       B.荷兰       C.瑞士       D.法国          E.意大利</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二、常见法律问题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1120140" y="2162810"/>
            <a:ext cx="9771380" cy="3247390"/>
          </a:xfrm>
          <a:prstGeom prst="rect">
            <a:avLst/>
          </a:prstGeom>
        </p:spPr>
      </p:pic>
      <p:pic>
        <p:nvPicPr>
          <p:cNvPr id="20" name="图片 19"/>
          <p:cNvPicPr>
            <a:picLocks noChangeAspect="1"/>
          </p:cNvPicPr>
          <p:nvPr/>
        </p:nvPicPr>
        <p:blipFill>
          <a:blip r:embed="rId4"/>
          <a:stretch>
            <a:fillRect/>
          </a:stretch>
        </p:blipFill>
        <p:spPr>
          <a:xfrm>
            <a:off x="3172460" y="4130675"/>
            <a:ext cx="1332230" cy="54800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到2014年底，中国已成为世界贸易组织正式成员达（ ）</a:t>
            </a:r>
          </a:p>
          <a:p>
            <a:pPr marL="0" lvl="0" indent="0">
              <a:lnSpc>
                <a:spcPct val="200000"/>
              </a:lnSpc>
              <a:spcBef>
                <a:spcPct val="0"/>
              </a:spcBef>
              <a:buNone/>
            </a:pPr>
            <a:r>
              <a:rPr sz="2000">
                <a:latin typeface="微软雅黑" panose="020B0503020204020204" charset="-122"/>
                <a:ea typeface="微软雅黑" panose="020B0503020204020204" charset="-122"/>
              </a:rPr>
              <a:t>A、 12年</a:t>
            </a:r>
          </a:p>
          <a:p>
            <a:pPr marL="0" lvl="0" indent="0">
              <a:lnSpc>
                <a:spcPct val="200000"/>
              </a:lnSpc>
              <a:spcBef>
                <a:spcPct val="0"/>
              </a:spcBef>
              <a:buNone/>
            </a:pPr>
            <a:r>
              <a:rPr sz="2000">
                <a:latin typeface="微软雅黑" panose="020B0503020204020204" charset="-122"/>
                <a:ea typeface="微软雅黑" panose="020B0503020204020204" charset="-122"/>
              </a:rPr>
              <a:t>B、 13年</a:t>
            </a:r>
          </a:p>
          <a:p>
            <a:pPr marL="0" lvl="0" indent="0">
              <a:lnSpc>
                <a:spcPct val="200000"/>
              </a:lnSpc>
              <a:spcBef>
                <a:spcPct val="0"/>
              </a:spcBef>
              <a:buNone/>
            </a:pPr>
            <a:r>
              <a:rPr sz="2000">
                <a:latin typeface="微软雅黑" panose="020B0503020204020204" charset="-122"/>
                <a:ea typeface="微软雅黑" panose="020B0503020204020204" charset="-122"/>
              </a:rPr>
              <a:t>C、 14年</a:t>
            </a:r>
          </a:p>
          <a:p>
            <a:pPr marL="0" lvl="0" indent="0">
              <a:lnSpc>
                <a:spcPct val="200000"/>
              </a:lnSpc>
              <a:spcBef>
                <a:spcPct val="0"/>
              </a:spcBef>
              <a:buNone/>
            </a:pPr>
            <a:r>
              <a:rPr sz="2000">
                <a:latin typeface="微软雅黑" panose="020B0503020204020204" charset="-122"/>
                <a:ea typeface="微软雅黑" panose="020B0503020204020204" charset="-122"/>
              </a:rPr>
              <a:t>D、 15年</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565765"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（一）谈判主体的资格问题</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1.</a:t>
            </a:r>
            <a:r>
              <a:rPr lang="zh-CN" sz="2000">
                <a:latin typeface="微软雅黑" panose="020B0503020204020204" charset="-122"/>
                <a:ea typeface="微软雅黑" panose="020B0503020204020204" charset="-122"/>
              </a:rPr>
              <a:t>谈判主体的资格问题：指法律意义上的资格问题，即</a:t>
            </a:r>
            <a:r>
              <a:rPr lang="zh-CN" sz="2000" u="sng">
                <a:solidFill>
                  <a:srgbClr val="C00000"/>
                </a:solidFill>
                <a:latin typeface="微软雅黑" panose="020B0503020204020204" charset="-122"/>
                <a:ea typeface="微软雅黑" panose="020B0503020204020204" charset="-122"/>
              </a:rPr>
              <a:t>对方公司的签约能力和履约能力</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en-US" altLang="zh-CN" sz="2000" b="1" u="sng">
                <a:solidFill>
                  <a:srgbClr val="C00000"/>
                </a:solidFill>
                <a:latin typeface="微软雅黑" panose="020B0503020204020204" charset="-122"/>
                <a:ea typeface="微软雅黑" panose="020B0503020204020204" charset="-122"/>
              </a:rPr>
              <a:t>2.</a:t>
            </a:r>
            <a:r>
              <a:rPr lang="zh-CN" sz="2000" b="1" u="sng">
                <a:solidFill>
                  <a:srgbClr val="C00000"/>
                </a:solidFill>
                <a:latin typeface="微软雅黑" panose="020B0503020204020204" charset="-122"/>
                <a:ea typeface="微软雅黑" panose="020B0503020204020204" charset="-122"/>
              </a:rPr>
              <a:t>法人</a:t>
            </a:r>
            <a:r>
              <a:rPr lang="zh-CN" sz="2000">
                <a:latin typeface="微软雅黑" panose="020B0503020204020204" charset="-122"/>
                <a:ea typeface="微软雅黑" panose="020B0503020204020204" charset="-122"/>
              </a:rPr>
              <a:t>：法人是指拥有独立的财产、能够以自己的名义享受民事权利和承担民事义务，并且</a:t>
            </a:r>
          </a:p>
          <a:p>
            <a:pPr marL="0" lvl="0" indent="0">
              <a:lnSpc>
                <a:spcPct val="200000"/>
              </a:lnSpc>
              <a:spcBef>
                <a:spcPct val="0"/>
              </a:spcBef>
              <a:buNone/>
            </a:pPr>
            <a:r>
              <a:rPr lang="zh-CN" sz="2000">
                <a:latin typeface="微软雅黑" panose="020B0503020204020204" charset="-122"/>
                <a:ea typeface="微软雅黑" panose="020B0503020204020204" charset="-122"/>
              </a:rPr>
              <a:t>             按照法定程序成立的法律实体。最常见的法人是公司。</a:t>
            </a:r>
          </a:p>
          <a:p>
            <a:pPr marL="0" lvl="0" indent="0">
              <a:lnSpc>
                <a:spcPct val="200000"/>
              </a:lnSpc>
              <a:spcBef>
                <a:spcPct val="0"/>
              </a:spcBef>
              <a:buNone/>
            </a:pPr>
            <a:r>
              <a:rPr lang="en-US" altLang="zh-CN" sz="2000">
                <a:latin typeface="微软雅黑" panose="020B0503020204020204" charset="-122"/>
                <a:ea typeface="微软雅黑" panose="020B0503020204020204" charset="-122"/>
              </a:rPr>
              <a:t>3.</a:t>
            </a:r>
            <a:r>
              <a:rPr lang="zh-CN" sz="2000">
                <a:latin typeface="微软雅黑" panose="020B0503020204020204" charset="-122"/>
                <a:ea typeface="微软雅黑" panose="020B0503020204020204" charset="-122"/>
              </a:rPr>
              <a:t>公司必须通过它</a:t>
            </a:r>
            <a:r>
              <a:rPr lang="zh-CN" sz="2000" u="sng">
                <a:solidFill>
                  <a:srgbClr val="C00000"/>
                </a:solidFill>
                <a:latin typeface="微软雅黑" panose="020B0503020204020204" charset="-122"/>
                <a:ea typeface="微软雅黑" panose="020B0503020204020204" charset="-122"/>
              </a:rPr>
              <a:t>授权的代理人</a:t>
            </a:r>
            <a:r>
              <a:rPr lang="zh-CN" sz="2000">
                <a:latin typeface="微软雅黑" panose="020B0503020204020204" charset="-122"/>
                <a:ea typeface="微软雅黑" panose="020B0503020204020204" charset="-122"/>
              </a:rPr>
              <a:t>才能订立合同，并且其活动范围</a:t>
            </a:r>
            <a:r>
              <a:rPr lang="zh-CN" sz="2000" u="sng">
                <a:solidFill>
                  <a:srgbClr val="C00000"/>
                </a:solidFill>
                <a:latin typeface="微软雅黑" panose="020B0503020204020204" charset="-122"/>
                <a:ea typeface="微软雅黑" panose="020B0503020204020204" charset="-122"/>
              </a:rPr>
              <a:t>不得超过公司章程的规定</a:t>
            </a:r>
            <a:r>
              <a:rPr lang="zh-CN" sz="200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二、常见法律问题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3"/>
          <a:stretch>
            <a:fillRect/>
          </a:stretch>
        </p:blipFill>
        <p:spPr>
          <a:xfrm>
            <a:off x="3573780" y="1242060"/>
            <a:ext cx="1315085" cy="513715"/>
          </a:xfrm>
          <a:prstGeom prst="rect">
            <a:avLst/>
          </a:prstGeom>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lang="zh-CN" sz="2000" b="1">
                <a:latin typeface="微软雅黑" panose="020B0503020204020204" charset="-122"/>
                <a:ea typeface="微软雅黑" panose="020B0503020204020204" charset="-122"/>
              </a:rPr>
              <a:t>（二）合同的效力问题</a:t>
            </a:r>
          </a:p>
          <a:p>
            <a:pPr marL="0" lvl="0" indent="0">
              <a:lnSpc>
                <a:spcPct val="200000"/>
              </a:lnSpc>
              <a:spcBef>
                <a:spcPct val="0"/>
              </a:spcBef>
              <a:buNone/>
            </a:pPr>
            <a:r>
              <a:rPr lang="zh-CN" altLang="en-US" sz="2000" b="1" u="sng">
                <a:solidFill>
                  <a:srgbClr val="C00000"/>
                </a:solidFill>
                <a:latin typeface="微软雅黑" panose="020B0503020204020204" charset="-122"/>
                <a:ea typeface="微软雅黑" panose="020B0503020204020204" charset="-122"/>
                <a:cs typeface="微软雅黑" panose="020B0503020204020204" charset="-122"/>
                <a:sym typeface="+mn-ea"/>
              </a:rPr>
              <a:t>合同</a:t>
            </a:r>
            <a:r>
              <a:rPr lang="zh-CN" altLang="en-US" sz="2000">
                <a:latin typeface="微软雅黑" panose="020B0503020204020204" charset="-122"/>
                <a:ea typeface="微软雅黑" panose="020B0503020204020204" charset="-122"/>
                <a:cs typeface="微软雅黑" panose="020B0503020204020204" charset="-122"/>
                <a:sym typeface="+mn-ea"/>
              </a:rPr>
              <a:t>：是当事人之间设立、变更、终止民事关系的协议。依法成立的合同，受法律保护。</a:t>
            </a:r>
          </a:p>
          <a:p>
            <a:pPr marL="0" lvl="0" indent="0">
              <a:lnSpc>
                <a:spcPct val="200000"/>
              </a:lnSpc>
              <a:spcBef>
                <a:spcPct val="0"/>
              </a:spcBef>
              <a:buNone/>
            </a:pPr>
            <a:r>
              <a:rPr lang="zh-CN" sz="2000" b="1">
                <a:latin typeface="微软雅黑" panose="020B0503020204020204" charset="-122"/>
                <a:ea typeface="微软雅黑" panose="020B0503020204020204" charset="-122"/>
              </a:rPr>
              <a:t>合同具有以下3个特征：</a:t>
            </a:r>
          </a:p>
          <a:p>
            <a:pPr marL="0" lvl="0" indent="0">
              <a:lnSpc>
                <a:spcPct val="200000"/>
              </a:lnSpc>
              <a:spcBef>
                <a:spcPct val="0"/>
              </a:spcBef>
              <a:buNone/>
            </a:pPr>
            <a:r>
              <a:rPr lang="zh-CN" sz="2000" b="1">
                <a:latin typeface="微软雅黑" panose="020B0503020204020204" charset="-122"/>
                <a:ea typeface="微软雅黑" panose="020B0503020204020204" charset="-122"/>
              </a:rPr>
              <a:t>    </a:t>
            </a:r>
            <a:r>
              <a:rPr lang="zh-CN" sz="2000">
                <a:latin typeface="微软雅黑" panose="020B0503020204020204" charset="-122"/>
                <a:ea typeface="微软雅黑" panose="020B0503020204020204" charset="-122"/>
              </a:rPr>
              <a:t>1．合同是</a:t>
            </a:r>
            <a:r>
              <a:rPr lang="zh-CN" sz="2000" u="sng">
                <a:solidFill>
                  <a:srgbClr val="C00000"/>
                </a:solidFill>
                <a:latin typeface="微软雅黑" panose="020B0503020204020204" charset="-122"/>
                <a:ea typeface="微软雅黑" panose="020B0503020204020204" charset="-122"/>
              </a:rPr>
              <a:t>双方</a:t>
            </a:r>
            <a:r>
              <a:rPr lang="zh-CN" sz="2000">
                <a:latin typeface="微软雅黑" panose="020B0503020204020204" charset="-122"/>
                <a:ea typeface="微软雅黑" panose="020B0503020204020204" charset="-122"/>
              </a:rPr>
              <a:t>的民事法律行为，不是单方的民事法律行为（</a:t>
            </a:r>
            <a:r>
              <a:rPr lang="zh-CN" sz="2000" u="sng">
                <a:solidFill>
                  <a:srgbClr val="C00000"/>
                </a:solidFill>
                <a:latin typeface="微软雅黑" panose="020B0503020204020204" charset="-122"/>
                <a:ea typeface="微软雅黑" panose="020B0503020204020204" charset="-122"/>
              </a:rPr>
              <a:t>基本法律特征</a:t>
            </a:r>
            <a:r>
              <a:rPr lang="zh-CN" sz="2000">
                <a:latin typeface="微软雅黑" panose="020B0503020204020204" charset="-122"/>
                <a:ea typeface="微软雅黑" panose="020B0503020204020204" charset="-122"/>
              </a:rPr>
              <a:t>）</a:t>
            </a:r>
          </a:p>
          <a:p>
            <a:pPr marL="0" lvl="0" indent="0">
              <a:lnSpc>
                <a:spcPct val="200000"/>
              </a:lnSpc>
              <a:spcBef>
                <a:spcPct val="0"/>
              </a:spcBef>
              <a:buNone/>
            </a:pPr>
            <a:r>
              <a:rPr lang="zh-CN" sz="2000">
                <a:latin typeface="微软雅黑" panose="020B0503020204020204" charset="-122"/>
                <a:ea typeface="微软雅黑" panose="020B0503020204020204" charset="-122"/>
              </a:rPr>
              <a:t>    2．订立合同的</a:t>
            </a:r>
            <a:r>
              <a:rPr lang="zh-CN" sz="2000" u="sng">
                <a:solidFill>
                  <a:srgbClr val="C00000"/>
                </a:solidFill>
                <a:latin typeface="微软雅黑" panose="020B0503020204020204" charset="-122"/>
                <a:ea typeface="微软雅黑" panose="020B0503020204020204" charset="-122"/>
              </a:rPr>
              <a:t>目的</a:t>
            </a:r>
            <a:r>
              <a:rPr lang="zh-CN" sz="2000">
                <a:latin typeface="微软雅黑" panose="020B0503020204020204" charset="-122"/>
                <a:ea typeface="微软雅黑" panose="020B0503020204020204" charset="-122"/>
              </a:rPr>
              <a:t>是为了产生某种民事法律上的效果</a:t>
            </a:r>
          </a:p>
          <a:p>
            <a:pPr marL="0" lvl="0" indent="0">
              <a:lnSpc>
                <a:spcPct val="200000"/>
              </a:lnSpc>
              <a:spcBef>
                <a:spcPct val="0"/>
              </a:spcBef>
              <a:buNone/>
            </a:pPr>
            <a:r>
              <a:rPr lang="zh-CN" sz="2000">
                <a:latin typeface="微软雅黑" panose="020B0503020204020204" charset="-122"/>
                <a:ea typeface="微软雅黑" panose="020B0503020204020204" charset="-122"/>
              </a:rPr>
              <a:t>    3．合同是</a:t>
            </a:r>
            <a:r>
              <a:rPr lang="zh-CN" sz="2000" u="sng">
                <a:solidFill>
                  <a:srgbClr val="C00000"/>
                </a:solidFill>
                <a:latin typeface="微软雅黑" panose="020B0503020204020204" charset="-122"/>
                <a:ea typeface="微软雅黑" panose="020B0503020204020204" charset="-122"/>
              </a:rPr>
              <a:t>合法</a:t>
            </a:r>
            <a:r>
              <a:rPr lang="zh-CN" sz="2000">
                <a:latin typeface="微软雅黑" panose="020B0503020204020204" charset="-122"/>
                <a:ea typeface="微软雅黑" panose="020B0503020204020204" charset="-122"/>
              </a:rPr>
              <a:t>行为，不是违法行为</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二、常见法律问题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3662680" y="1224915"/>
            <a:ext cx="1332230" cy="548005"/>
          </a:xfrm>
          <a:prstGeom prst="rect">
            <a:avLst/>
          </a:prstGeom>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452310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a:latin typeface="微软雅黑" panose="020B0503020204020204" charset="-122"/>
                <a:ea typeface="微软雅黑" panose="020B0503020204020204" charset="-122"/>
              </a:rPr>
              <a:t>（二）合同的效力问题</a:t>
            </a:r>
          </a:p>
          <a:p>
            <a:pPr marL="0" lvl="0" indent="0">
              <a:lnSpc>
                <a:spcPct val="180000"/>
              </a:lnSpc>
              <a:spcBef>
                <a:spcPct val="0"/>
              </a:spcBef>
              <a:buNone/>
            </a:pPr>
            <a:r>
              <a:rPr lang="zh-CN" sz="2000">
                <a:latin typeface="微软雅黑" panose="020B0503020204020204" charset="-122"/>
                <a:ea typeface="微软雅黑" panose="020B0503020204020204" charset="-122"/>
              </a:rPr>
              <a:t>各国对合同有效成立的要求主要有以下几项：</a:t>
            </a:r>
          </a:p>
          <a:p>
            <a:pPr marL="0" lvl="0" indent="0">
              <a:lnSpc>
                <a:spcPct val="180000"/>
              </a:lnSpc>
              <a:spcBef>
                <a:spcPct val="0"/>
              </a:spcBef>
              <a:buNone/>
            </a:pPr>
            <a:r>
              <a:rPr lang="zh-CN" sz="2000">
                <a:latin typeface="微软雅黑" panose="020B0503020204020204" charset="-122"/>
                <a:ea typeface="微软雅黑" panose="020B0503020204020204" charset="-122"/>
              </a:rPr>
              <a:t>（1）当事人之间必须</a:t>
            </a:r>
            <a:r>
              <a:rPr lang="zh-CN" sz="2000" u="sng">
                <a:solidFill>
                  <a:srgbClr val="C00000"/>
                </a:solidFill>
                <a:latin typeface="微软雅黑" panose="020B0503020204020204" charset="-122"/>
                <a:ea typeface="微软雅黑" panose="020B0503020204020204" charset="-122"/>
              </a:rPr>
              <a:t>达成协议</a:t>
            </a:r>
            <a:r>
              <a:rPr lang="zh-CN" sz="2000">
                <a:latin typeface="微软雅黑" panose="020B0503020204020204" charset="-122"/>
                <a:ea typeface="微软雅黑" panose="020B0503020204020204" charset="-122"/>
              </a:rPr>
              <a:t>，通过要约与承诺达成的；</a:t>
            </a:r>
          </a:p>
          <a:p>
            <a:pPr marL="0" lvl="0" indent="0">
              <a:lnSpc>
                <a:spcPct val="180000"/>
              </a:lnSpc>
              <a:spcBef>
                <a:spcPct val="0"/>
              </a:spcBef>
              <a:buNone/>
            </a:pPr>
            <a:r>
              <a:rPr lang="zh-CN" sz="2000">
                <a:latin typeface="微软雅黑" panose="020B0503020204020204" charset="-122"/>
                <a:ea typeface="微软雅黑" panose="020B0503020204020204" charset="-122"/>
              </a:rPr>
              <a:t>（2）当事人必须具有订立合同的</a:t>
            </a:r>
            <a:r>
              <a:rPr lang="zh-CN" sz="2000" u="sng">
                <a:solidFill>
                  <a:srgbClr val="C00000"/>
                </a:solidFill>
                <a:latin typeface="微软雅黑" panose="020B0503020204020204" charset="-122"/>
                <a:ea typeface="微软雅黑" panose="020B0503020204020204" charset="-122"/>
              </a:rPr>
              <a:t>能力</a:t>
            </a:r>
            <a:r>
              <a:rPr lang="zh-CN" sz="2000">
                <a:latin typeface="微软雅黑" panose="020B0503020204020204" charset="-122"/>
                <a:ea typeface="微软雅黑" panose="020B0503020204020204" charset="-122"/>
              </a:rPr>
              <a:t>；</a:t>
            </a:r>
          </a:p>
          <a:p>
            <a:pPr marL="0" lvl="0" indent="0">
              <a:lnSpc>
                <a:spcPct val="180000"/>
              </a:lnSpc>
              <a:spcBef>
                <a:spcPct val="0"/>
              </a:spcBef>
              <a:buNone/>
            </a:pPr>
            <a:r>
              <a:rPr lang="zh-CN" sz="2000">
                <a:latin typeface="微软雅黑" panose="020B0503020204020204" charset="-122"/>
                <a:ea typeface="微软雅黑" panose="020B0503020204020204" charset="-122"/>
              </a:rPr>
              <a:t>（3）合同必须有</a:t>
            </a:r>
            <a:r>
              <a:rPr lang="zh-CN" sz="2000" u="sng">
                <a:solidFill>
                  <a:srgbClr val="C00000"/>
                </a:solidFill>
                <a:latin typeface="微软雅黑" panose="020B0503020204020204" charset="-122"/>
                <a:ea typeface="微软雅黑" panose="020B0503020204020204" charset="-122"/>
              </a:rPr>
              <a:t>对价或合法约因</a:t>
            </a:r>
            <a:r>
              <a:rPr lang="zh-CN" sz="2000">
                <a:latin typeface="微软雅黑" panose="020B0503020204020204" charset="-122"/>
                <a:ea typeface="微软雅黑" panose="020B0503020204020204" charset="-122"/>
              </a:rPr>
              <a:t>；</a:t>
            </a:r>
          </a:p>
          <a:p>
            <a:pPr marL="0" lvl="0" indent="0">
              <a:lnSpc>
                <a:spcPct val="180000"/>
              </a:lnSpc>
              <a:spcBef>
                <a:spcPct val="0"/>
              </a:spcBef>
              <a:buNone/>
            </a:pPr>
            <a:r>
              <a:rPr lang="zh-CN" sz="2000">
                <a:latin typeface="微软雅黑" panose="020B0503020204020204" charset="-122"/>
                <a:ea typeface="微软雅黑" panose="020B0503020204020204" charset="-122"/>
              </a:rPr>
              <a:t>（4）合同的</a:t>
            </a:r>
            <a:r>
              <a:rPr lang="zh-CN" sz="2000" u="sng">
                <a:solidFill>
                  <a:srgbClr val="C00000"/>
                </a:solidFill>
                <a:latin typeface="微软雅黑" panose="020B0503020204020204" charset="-122"/>
                <a:ea typeface="微软雅黑" panose="020B0503020204020204" charset="-122"/>
              </a:rPr>
              <a:t>标的和内容必须合法</a:t>
            </a:r>
            <a:r>
              <a:rPr lang="zh-CN" sz="2000">
                <a:latin typeface="微软雅黑" panose="020B0503020204020204" charset="-122"/>
                <a:ea typeface="微软雅黑" panose="020B0503020204020204" charset="-122"/>
              </a:rPr>
              <a:t>；</a:t>
            </a:r>
          </a:p>
          <a:p>
            <a:pPr marL="0" lvl="0" indent="0">
              <a:lnSpc>
                <a:spcPct val="180000"/>
              </a:lnSpc>
              <a:spcBef>
                <a:spcPct val="0"/>
              </a:spcBef>
              <a:buNone/>
            </a:pPr>
            <a:r>
              <a:rPr lang="zh-CN" sz="2000">
                <a:latin typeface="微软雅黑" panose="020B0503020204020204" charset="-122"/>
                <a:ea typeface="微软雅黑" panose="020B0503020204020204" charset="-122"/>
              </a:rPr>
              <a:t>（5）合同必须符合法律规定</a:t>
            </a:r>
            <a:r>
              <a:rPr lang="zh-CN" sz="2000" u="sng">
                <a:solidFill>
                  <a:srgbClr val="C00000"/>
                </a:solidFill>
                <a:latin typeface="微软雅黑" panose="020B0503020204020204" charset="-122"/>
                <a:ea typeface="微软雅黑" panose="020B0503020204020204" charset="-122"/>
              </a:rPr>
              <a:t>形式要求</a:t>
            </a:r>
            <a:r>
              <a:rPr lang="zh-CN" sz="2000">
                <a:latin typeface="微软雅黑" panose="020B0503020204020204" charset="-122"/>
                <a:ea typeface="微软雅黑" panose="020B0503020204020204" charset="-122"/>
              </a:rPr>
              <a:t>；</a:t>
            </a:r>
          </a:p>
          <a:p>
            <a:pPr marL="0" lvl="0" indent="0">
              <a:lnSpc>
                <a:spcPct val="180000"/>
              </a:lnSpc>
              <a:spcBef>
                <a:spcPct val="0"/>
              </a:spcBef>
              <a:buNone/>
            </a:pPr>
            <a:r>
              <a:rPr lang="zh-CN" sz="2000">
                <a:latin typeface="微软雅黑" panose="020B0503020204020204" charset="-122"/>
                <a:ea typeface="微软雅黑" panose="020B0503020204020204" charset="-122"/>
              </a:rPr>
              <a:t>（6）当事人的意思表示必须</a:t>
            </a:r>
            <a:r>
              <a:rPr lang="zh-CN" sz="2000" u="sng">
                <a:solidFill>
                  <a:srgbClr val="C00000"/>
                </a:solidFill>
                <a:latin typeface="微软雅黑" panose="020B0503020204020204" charset="-122"/>
                <a:ea typeface="微软雅黑" panose="020B0503020204020204" charset="-122"/>
              </a:rPr>
              <a:t>真实</a:t>
            </a:r>
            <a:r>
              <a:rPr lang="zh-CN" sz="200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二、常见法律问题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3430905" y="1224915"/>
            <a:ext cx="1332230" cy="548005"/>
          </a:xfrm>
          <a:prstGeom prst="rect">
            <a:avLst/>
          </a:prstGeom>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“合同是当事人之间设立、变更、终止民事关系的协议。依法成立的合同，受法律保护。” 此句话说明合同具有的特征是（   ） </a:t>
            </a:r>
          </a:p>
          <a:p>
            <a:pPr marL="0" lvl="0" indent="0">
              <a:lnSpc>
                <a:spcPct val="200000"/>
              </a:lnSpc>
              <a:spcBef>
                <a:spcPct val="0"/>
              </a:spcBef>
              <a:buNone/>
            </a:pPr>
            <a:r>
              <a:rPr sz="2000">
                <a:latin typeface="微软雅黑" panose="020B0503020204020204" charset="-122"/>
                <a:ea typeface="微软雅黑" panose="020B0503020204020204" charset="-122"/>
              </a:rPr>
              <a:t>A.是单方的民事法律行为 </a:t>
            </a:r>
          </a:p>
          <a:p>
            <a:pPr marL="0" lvl="0" indent="0">
              <a:lnSpc>
                <a:spcPct val="200000"/>
              </a:lnSpc>
              <a:spcBef>
                <a:spcPct val="0"/>
              </a:spcBef>
              <a:buNone/>
            </a:pPr>
            <a:r>
              <a:rPr sz="2000">
                <a:latin typeface="微软雅黑" panose="020B0503020204020204" charset="-122"/>
                <a:ea typeface="微软雅黑" panose="020B0503020204020204" charset="-122"/>
              </a:rPr>
              <a:t>B.均受法律保护  </a:t>
            </a:r>
          </a:p>
          <a:p>
            <a:pPr marL="0" lvl="0" indent="0">
              <a:lnSpc>
                <a:spcPct val="200000"/>
              </a:lnSpc>
              <a:spcBef>
                <a:spcPct val="0"/>
              </a:spcBef>
              <a:buNone/>
            </a:pPr>
            <a:r>
              <a:rPr sz="2000">
                <a:latin typeface="微软雅黑" panose="020B0503020204020204" charset="-122"/>
                <a:ea typeface="微软雅黑" panose="020B0503020204020204" charset="-122"/>
              </a:rPr>
              <a:t>C.为产生某种民事法律效果 </a:t>
            </a:r>
          </a:p>
          <a:p>
            <a:pPr marL="0" lvl="0" indent="0">
              <a:lnSpc>
                <a:spcPct val="200000"/>
              </a:lnSpc>
              <a:spcBef>
                <a:spcPct val="0"/>
              </a:spcBef>
              <a:buNone/>
            </a:pPr>
            <a:r>
              <a:rPr sz="2000">
                <a:latin typeface="微软雅黑" panose="020B0503020204020204" charset="-122"/>
                <a:ea typeface="微软雅黑" panose="020B0503020204020204" charset="-122"/>
              </a:rPr>
              <a:t>D.仅为当事双方确立买卖关系</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78460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“合同是当事人之间设立、变更、终止民事关系的协议。依法成立的合同，受法律保护。” 此句话说明合同具有的特征是（   ） </a:t>
            </a:r>
          </a:p>
          <a:p>
            <a:pPr marL="0" lvl="0" indent="0">
              <a:lnSpc>
                <a:spcPct val="200000"/>
              </a:lnSpc>
              <a:spcBef>
                <a:spcPct val="0"/>
              </a:spcBef>
              <a:buNone/>
            </a:pPr>
            <a:r>
              <a:rPr sz="2000">
                <a:latin typeface="微软雅黑" panose="020B0503020204020204" charset="-122"/>
                <a:ea typeface="微软雅黑" panose="020B0503020204020204" charset="-122"/>
              </a:rPr>
              <a:t>A.是单方的民事法律行为 </a:t>
            </a:r>
          </a:p>
          <a:p>
            <a:pPr marL="0" lvl="0" indent="0">
              <a:lnSpc>
                <a:spcPct val="200000"/>
              </a:lnSpc>
              <a:spcBef>
                <a:spcPct val="0"/>
              </a:spcBef>
              <a:buNone/>
            </a:pPr>
            <a:r>
              <a:rPr sz="2000">
                <a:latin typeface="微软雅黑" panose="020B0503020204020204" charset="-122"/>
                <a:ea typeface="微软雅黑" panose="020B0503020204020204" charset="-122"/>
              </a:rPr>
              <a:t>B.均受法律保护  </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C.为产生某种民事法律效果 </a:t>
            </a:r>
          </a:p>
          <a:p>
            <a:pPr marL="0" lvl="0" indent="0">
              <a:lnSpc>
                <a:spcPct val="200000"/>
              </a:lnSpc>
              <a:spcBef>
                <a:spcPct val="0"/>
              </a:spcBef>
              <a:buNone/>
            </a:pPr>
            <a:r>
              <a:rPr sz="2000">
                <a:latin typeface="微软雅黑" panose="020B0503020204020204" charset="-122"/>
                <a:ea typeface="微软雅黑" panose="020B0503020204020204" charset="-122"/>
              </a:rPr>
              <a:t>D.仅为当事双方确立买卖关系</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合同有效成立的要求包括（     ）</a:t>
            </a:r>
          </a:p>
          <a:p>
            <a:pPr marL="0" lvl="0" indent="0">
              <a:lnSpc>
                <a:spcPct val="200000"/>
              </a:lnSpc>
              <a:spcBef>
                <a:spcPct val="0"/>
              </a:spcBef>
              <a:buNone/>
            </a:pPr>
            <a:r>
              <a:rPr sz="2000">
                <a:latin typeface="微软雅黑" panose="020B0503020204020204" charset="-122"/>
                <a:ea typeface="微软雅黑" panose="020B0503020204020204" charset="-122"/>
              </a:rPr>
              <a:t>  A．标的和内容必须合法                   B．必须有对价或合法约因</a:t>
            </a:r>
          </a:p>
          <a:p>
            <a:pPr marL="0" lvl="0" indent="0">
              <a:lnSpc>
                <a:spcPct val="200000"/>
              </a:lnSpc>
              <a:spcBef>
                <a:spcPct val="0"/>
              </a:spcBef>
              <a:buNone/>
            </a:pPr>
            <a:r>
              <a:rPr sz="2000">
                <a:latin typeface="微软雅黑" panose="020B0503020204020204" charset="-122"/>
                <a:ea typeface="微软雅黑" panose="020B0503020204020204" charset="-122"/>
              </a:rPr>
              <a:t>  C．必须符合法律规定形式                D．当事人之间必须达成协议</a:t>
            </a:r>
          </a:p>
          <a:p>
            <a:pPr marL="0" lvl="0" indent="0">
              <a:lnSpc>
                <a:spcPct val="200000"/>
              </a:lnSpc>
              <a:spcBef>
                <a:spcPct val="0"/>
              </a:spcBef>
              <a:buNone/>
            </a:pPr>
            <a:r>
              <a:rPr sz="2000">
                <a:latin typeface="微软雅黑" panose="020B0503020204020204" charset="-122"/>
                <a:ea typeface="微软雅黑" panose="020B0503020204020204" charset="-122"/>
              </a:rPr>
              <a:t>  E．当事人必须具有订立合同的能力</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25533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合同有效成立的要求包括（     ）</a:t>
            </a:r>
          </a:p>
          <a:p>
            <a:pPr marL="0" lvl="0" indent="0">
              <a:lnSpc>
                <a:spcPct val="200000"/>
              </a:lnSpc>
              <a:spcBef>
                <a:spcPct val="0"/>
              </a:spcBef>
              <a:buNone/>
            </a:pPr>
            <a:r>
              <a:rPr sz="2000">
                <a:latin typeface="微软雅黑" panose="020B0503020204020204" charset="-122"/>
                <a:ea typeface="微软雅黑" panose="020B0503020204020204" charset="-122"/>
              </a:rPr>
              <a:t>  </a:t>
            </a:r>
            <a:r>
              <a:rPr sz="2000" b="1">
                <a:solidFill>
                  <a:srgbClr val="C00000"/>
                </a:solidFill>
                <a:latin typeface="微软雅黑" panose="020B0503020204020204" charset="-122"/>
                <a:ea typeface="微软雅黑" panose="020B0503020204020204" charset="-122"/>
              </a:rPr>
              <a:t>A．标的和内容必须合法                   B．必须有对价或合法约因</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  C．必须符合法律规定形式                D．当事人之间必须达成协议</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  E．当事人必须具有订立合同的能力</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341503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a:latin typeface="微软雅黑" panose="020B0503020204020204" charset="-122"/>
                <a:ea typeface="微软雅黑" panose="020B0503020204020204" charset="-122"/>
              </a:rPr>
              <a:t>（三）争端解决方式</a:t>
            </a:r>
          </a:p>
          <a:p>
            <a:pPr marL="0" lvl="0" indent="0">
              <a:lnSpc>
                <a:spcPct val="180000"/>
              </a:lnSpc>
              <a:spcBef>
                <a:spcPct val="0"/>
              </a:spcBef>
              <a:buNone/>
            </a:pPr>
            <a:r>
              <a:rPr lang="zh-CN" sz="2000">
                <a:latin typeface="微软雅黑" panose="020B0503020204020204" charset="-122"/>
                <a:ea typeface="微软雅黑" panose="020B0503020204020204" charset="-122"/>
              </a:rPr>
              <a:t>1．仲裁与诉讼的概念</a:t>
            </a:r>
          </a:p>
          <a:p>
            <a:pPr marL="0" lvl="0" indent="0">
              <a:lnSpc>
                <a:spcPct val="180000"/>
              </a:lnSpc>
              <a:spcBef>
                <a:spcPct val="0"/>
              </a:spcBef>
              <a:buNone/>
            </a:pPr>
            <a:r>
              <a:rPr lang="zh-CN" sz="2000">
                <a:latin typeface="微软雅黑" panose="020B0503020204020204" charset="-122"/>
                <a:ea typeface="微软雅黑" panose="020B0503020204020204" charset="-122"/>
              </a:rPr>
              <a:t>    （1）</a:t>
            </a:r>
            <a:r>
              <a:rPr lang="zh-CN" sz="2000" b="1">
                <a:solidFill>
                  <a:srgbClr val="C00000"/>
                </a:solidFill>
                <a:latin typeface="微软雅黑" panose="020B0503020204020204" charset="-122"/>
                <a:ea typeface="微软雅黑" panose="020B0503020204020204" charset="-122"/>
              </a:rPr>
              <a:t>仲裁</a:t>
            </a:r>
            <a:r>
              <a:rPr lang="zh-CN" sz="2000">
                <a:latin typeface="微软雅黑" panose="020B0503020204020204" charset="-122"/>
                <a:ea typeface="微软雅黑" panose="020B0503020204020204" charset="-122"/>
              </a:rPr>
              <a:t>：发生争议的两方当事人</a:t>
            </a:r>
            <a:r>
              <a:rPr lang="zh-CN" sz="2000" u="sng">
                <a:solidFill>
                  <a:srgbClr val="C00000"/>
                </a:solidFill>
                <a:latin typeface="微软雅黑" panose="020B0503020204020204" charset="-122"/>
                <a:ea typeface="微软雅黑" panose="020B0503020204020204" charset="-122"/>
              </a:rPr>
              <a:t>自愿地达成协议</a:t>
            </a:r>
            <a:r>
              <a:rPr lang="zh-CN" sz="2000">
                <a:latin typeface="微软雅黑" panose="020B0503020204020204" charset="-122"/>
                <a:ea typeface="微软雅黑" panose="020B0503020204020204" charset="-122"/>
              </a:rPr>
              <a:t>，将他们之间发生的争议提交一定</a:t>
            </a:r>
            <a:r>
              <a:rPr lang="zh-CN" sz="2000" u="sng">
                <a:solidFill>
                  <a:srgbClr val="C00000"/>
                </a:solidFill>
                <a:latin typeface="微软雅黑" panose="020B0503020204020204" charset="-122"/>
                <a:ea typeface="微软雅黑" panose="020B0503020204020204" charset="-122"/>
              </a:rPr>
              <a:t>仲裁机构</a:t>
            </a:r>
            <a:r>
              <a:rPr lang="zh-CN" sz="2000">
                <a:latin typeface="微软雅黑" panose="020B0503020204020204" charset="-122"/>
                <a:ea typeface="微软雅黑" panose="020B0503020204020204" charset="-122"/>
              </a:rPr>
              <a:t>裁决、解决的一种办法。</a:t>
            </a:r>
          </a:p>
          <a:p>
            <a:pPr marL="0" lvl="0" indent="0">
              <a:lnSpc>
                <a:spcPct val="180000"/>
              </a:lnSpc>
              <a:spcBef>
                <a:spcPct val="0"/>
              </a:spcBef>
              <a:buNone/>
            </a:pPr>
            <a:r>
              <a:rPr lang="zh-CN" sz="2000">
                <a:latin typeface="微软雅黑" panose="020B0503020204020204" charset="-122"/>
                <a:ea typeface="微软雅黑" panose="020B0503020204020204" charset="-122"/>
              </a:rPr>
              <a:t>    （2）</a:t>
            </a:r>
            <a:r>
              <a:rPr lang="zh-CN" sz="2000" b="1">
                <a:solidFill>
                  <a:srgbClr val="C00000"/>
                </a:solidFill>
                <a:latin typeface="微软雅黑" panose="020B0503020204020204" charset="-122"/>
                <a:ea typeface="微软雅黑" panose="020B0503020204020204" charset="-122"/>
              </a:rPr>
              <a:t>诉讼</a:t>
            </a:r>
            <a:r>
              <a:rPr lang="zh-CN" sz="2000">
                <a:latin typeface="微软雅黑" panose="020B0503020204020204" charset="-122"/>
                <a:ea typeface="微软雅黑" panose="020B0503020204020204" charset="-122"/>
              </a:rPr>
              <a:t>：经济纠纷的</a:t>
            </a:r>
            <a:r>
              <a:rPr lang="zh-CN" sz="2000" u="sng">
                <a:solidFill>
                  <a:srgbClr val="C00000"/>
                </a:solidFill>
                <a:latin typeface="微软雅黑" panose="020B0503020204020204" charset="-122"/>
                <a:ea typeface="微软雅黑" panose="020B0503020204020204" charset="-122"/>
              </a:rPr>
              <a:t>一方当事人</a:t>
            </a:r>
            <a:r>
              <a:rPr lang="zh-CN" sz="2000">
                <a:latin typeface="微软雅黑" panose="020B0503020204020204" charset="-122"/>
                <a:ea typeface="微软雅黑" panose="020B0503020204020204" charset="-122"/>
              </a:rPr>
              <a:t>到</a:t>
            </a:r>
            <a:r>
              <a:rPr lang="zh-CN" sz="2000" u="sng">
                <a:solidFill>
                  <a:srgbClr val="C00000"/>
                </a:solidFill>
                <a:latin typeface="微软雅黑" panose="020B0503020204020204" charset="-122"/>
                <a:ea typeface="微软雅黑" panose="020B0503020204020204" charset="-122"/>
              </a:rPr>
              <a:t>法院</a:t>
            </a:r>
            <a:r>
              <a:rPr lang="zh-CN" sz="2000">
                <a:latin typeface="微软雅黑" panose="020B0503020204020204" charset="-122"/>
                <a:ea typeface="微软雅黑" panose="020B0503020204020204" charset="-122"/>
              </a:rPr>
              <a:t>起诉，控告另一方当事人有违约行为，要求法院给予救济或惩处另一方当事人的法律制度。法院的判决具有</a:t>
            </a:r>
            <a:r>
              <a:rPr lang="zh-CN" sz="2000" u="sng">
                <a:solidFill>
                  <a:srgbClr val="C00000"/>
                </a:solidFill>
                <a:latin typeface="微软雅黑" panose="020B0503020204020204" charset="-122"/>
                <a:ea typeface="微软雅黑" panose="020B0503020204020204" charset="-122"/>
              </a:rPr>
              <a:t>国家强制力</a:t>
            </a:r>
            <a:r>
              <a:rPr lang="zh-CN" sz="2000">
                <a:latin typeface="微软雅黑" panose="020B0503020204020204" charset="-122"/>
                <a:ea typeface="微软雅黑" panose="020B0503020204020204" charset="-122"/>
              </a:rPr>
              <a:t>。</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二、常见法律问题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7" name="图片 16"/>
          <p:cNvPicPr>
            <a:picLocks noChangeAspect="1"/>
          </p:cNvPicPr>
          <p:nvPr/>
        </p:nvPicPr>
        <p:blipFill>
          <a:blip r:embed="rId3"/>
          <a:stretch>
            <a:fillRect/>
          </a:stretch>
        </p:blipFill>
        <p:spPr>
          <a:xfrm>
            <a:off x="3477895" y="1203325"/>
            <a:ext cx="1332230" cy="525780"/>
          </a:xfrm>
          <a:prstGeom prst="rect">
            <a:avLst/>
          </a:prstGeom>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452310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a:latin typeface="微软雅黑" panose="020B0503020204020204" charset="-122"/>
                <a:ea typeface="微软雅黑" panose="020B0503020204020204" charset="-122"/>
              </a:rPr>
              <a:t>（三）争端解决方式</a:t>
            </a:r>
          </a:p>
          <a:p>
            <a:pPr marL="0" lvl="0" indent="0">
              <a:lnSpc>
                <a:spcPct val="180000"/>
              </a:lnSpc>
              <a:spcBef>
                <a:spcPct val="0"/>
              </a:spcBef>
              <a:buNone/>
            </a:pPr>
            <a:r>
              <a:rPr lang="zh-CN" sz="2000">
                <a:latin typeface="微软雅黑" panose="020B0503020204020204" charset="-122"/>
                <a:ea typeface="微软雅黑" panose="020B0503020204020204" charset="-122"/>
              </a:rPr>
              <a:t>2．仲裁与诉讼的区别</a:t>
            </a:r>
          </a:p>
          <a:p>
            <a:pPr marL="0" lvl="0" indent="0">
              <a:lnSpc>
                <a:spcPct val="180000"/>
              </a:lnSpc>
              <a:spcBef>
                <a:spcPct val="0"/>
              </a:spcBef>
              <a:buNone/>
            </a:pPr>
            <a:r>
              <a:rPr lang="zh-CN" sz="2000">
                <a:latin typeface="微软雅黑" panose="020B0503020204020204" charset="-122"/>
                <a:ea typeface="微软雅黑" panose="020B0503020204020204" charset="-122"/>
              </a:rPr>
              <a:t>    （1）</a:t>
            </a:r>
            <a:r>
              <a:rPr lang="zh-CN" sz="2000" b="1">
                <a:solidFill>
                  <a:srgbClr val="C00000"/>
                </a:solidFill>
                <a:latin typeface="微软雅黑" panose="020B0503020204020204" charset="-122"/>
                <a:ea typeface="微软雅黑" panose="020B0503020204020204" charset="-122"/>
              </a:rPr>
              <a:t>（</a:t>
            </a:r>
            <a:r>
              <a:rPr lang="zh-CN" sz="2000" b="1">
                <a:solidFill>
                  <a:srgbClr val="C00000"/>
                </a:solidFill>
                <a:latin typeface="微软雅黑" panose="020B0503020204020204" charset="-122"/>
                <a:ea typeface="微软雅黑" panose="020B0503020204020204" charset="-122"/>
                <a:sym typeface="+mn-ea"/>
              </a:rPr>
              <a:t>根本区别）</a:t>
            </a:r>
            <a:r>
              <a:rPr lang="zh-CN" sz="2000">
                <a:latin typeface="微软雅黑" panose="020B0503020204020204" charset="-122"/>
                <a:ea typeface="微软雅黑" panose="020B0503020204020204" charset="-122"/>
              </a:rPr>
              <a:t>受理案件的依据不同        </a:t>
            </a:r>
            <a:r>
              <a:rPr lang="zh-CN" sz="2000">
                <a:latin typeface="楷体" panose="02010609060101010101" charset="-122"/>
                <a:ea typeface="楷体" panose="02010609060101010101" charset="-122"/>
              </a:rPr>
              <a:t>仲裁：协议管辖；法院：强制管辖</a:t>
            </a:r>
          </a:p>
          <a:p>
            <a:pPr marL="0" lvl="0" indent="0">
              <a:lnSpc>
                <a:spcPct val="180000"/>
              </a:lnSpc>
              <a:spcBef>
                <a:spcPct val="0"/>
              </a:spcBef>
              <a:buNone/>
            </a:pPr>
            <a:r>
              <a:rPr lang="zh-CN" sz="2000">
                <a:latin typeface="微软雅黑" panose="020B0503020204020204" charset="-122"/>
                <a:ea typeface="微软雅黑" panose="020B0503020204020204" charset="-122"/>
              </a:rPr>
              <a:t>    （2）审理案件的组织人员不同                      </a:t>
            </a:r>
            <a:r>
              <a:rPr lang="zh-CN" sz="2000">
                <a:latin typeface="楷体" panose="02010609060101010101" charset="-122"/>
                <a:ea typeface="楷体" panose="02010609060101010101" charset="-122"/>
              </a:rPr>
              <a:t>仲裁：自行指定；诉讼：法院指定</a:t>
            </a:r>
            <a:r>
              <a:rPr lang="zh-CN" sz="2000">
                <a:latin typeface="微软雅黑" panose="020B0503020204020204" charset="-122"/>
                <a:ea typeface="微软雅黑" panose="020B0503020204020204" charset="-122"/>
              </a:rPr>
              <a:t>    </a:t>
            </a:r>
          </a:p>
          <a:p>
            <a:pPr marL="0" lvl="0" indent="0">
              <a:lnSpc>
                <a:spcPct val="180000"/>
              </a:lnSpc>
              <a:spcBef>
                <a:spcPct val="0"/>
              </a:spcBef>
              <a:buNone/>
            </a:pPr>
            <a:r>
              <a:rPr lang="zh-CN" sz="2000">
                <a:latin typeface="微软雅黑" panose="020B0503020204020204" charset="-122"/>
                <a:ea typeface="微软雅黑" panose="020B0503020204020204" charset="-122"/>
              </a:rPr>
              <a:t>    （3）审理案件的方式不同。                         </a:t>
            </a:r>
            <a:r>
              <a:rPr lang="zh-CN" sz="2000">
                <a:latin typeface="楷体" panose="02010609060101010101" charset="-122"/>
                <a:ea typeface="楷体" panose="02010609060101010101" charset="-122"/>
              </a:rPr>
              <a:t>仲裁 ：不公开；诉讼：公开</a:t>
            </a:r>
            <a:endParaRPr lang="zh-CN" sz="2000">
              <a:latin typeface="微软雅黑" panose="020B0503020204020204" charset="-122"/>
              <a:ea typeface="微软雅黑" panose="020B0503020204020204" charset="-122"/>
            </a:endParaRPr>
          </a:p>
          <a:p>
            <a:pPr marL="0" lvl="0" indent="0">
              <a:lnSpc>
                <a:spcPct val="180000"/>
              </a:lnSpc>
              <a:spcBef>
                <a:spcPct val="0"/>
              </a:spcBef>
              <a:buNone/>
            </a:pPr>
            <a:r>
              <a:rPr lang="zh-CN" sz="2000">
                <a:latin typeface="微软雅黑" panose="020B0503020204020204" charset="-122"/>
                <a:ea typeface="微软雅黑" panose="020B0503020204020204" charset="-122"/>
              </a:rPr>
              <a:t>    （4）处理结果不同                                       </a:t>
            </a:r>
            <a:r>
              <a:rPr lang="zh-CN" sz="2000">
                <a:latin typeface="楷体" panose="02010609060101010101" charset="-122"/>
                <a:ea typeface="楷体" panose="02010609060101010101" charset="-122"/>
              </a:rPr>
              <a:t>法院：两审终审制，仲裁：裁决终局性</a:t>
            </a:r>
            <a:r>
              <a:rPr lang="zh-CN" sz="2000">
                <a:latin typeface="微软雅黑" panose="020B0503020204020204" charset="-122"/>
                <a:ea typeface="微软雅黑" panose="020B0503020204020204" charset="-122"/>
              </a:rPr>
              <a:t>    </a:t>
            </a:r>
          </a:p>
          <a:p>
            <a:pPr marL="0" lvl="0" indent="0">
              <a:lnSpc>
                <a:spcPct val="180000"/>
              </a:lnSpc>
              <a:spcBef>
                <a:spcPct val="0"/>
              </a:spcBef>
              <a:buNone/>
            </a:pPr>
            <a:r>
              <a:rPr lang="zh-CN" sz="2000">
                <a:latin typeface="微软雅黑" panose="020B0503020204020204" charset="-122"/>
                <a:ea typeface="微软雅黑" panose="020B0503020204020204" charset="-122"/>
              </a:rPr>
              <a:t>    （5）受理案件机构的性质不同                      </a:t>
            </a:r>
            <a:r>
              <a:rPr lang="zh-CN" sz="2000">
                <a:latin typeface="楷体" panose="02010609060101010101" charset="-122"/>
                <a:ea typeface="楷体" panose="02010609060101010101" charset="-122"/>
              </a:rPr>
              <a:t>诉讼：法院；仲裁：民进性质的社会团体</a:t>
            </a:r>
            <a:endParaRPr lang="zh-CN" sz="2000">
              <a:latin typeface="微软雅黑" panose="020B0503020204020204" charset="-122"/>
              <a:ea typeface="微软雅黑" panose="020B0503020204020204" charset="-122"/>
            </a:endParaRPr>
          </a:p>
          <a:p>
            <a:pPr marL="0" lvl="0" indent="0">
              <a:lnSpc>
                <a:spcPct val="180000"/>
              </a:lnSpc>
              <a:spcBef>
                <a:spcPct val="0"/>
              </a:spcBef>
              <a:buNone/>
            </a:pPr>
            <a:r>
              <a:rPr lang="zh-CN" sz="2000">
                <a:latin typeface="微软雅黑" panose="020B0503020204020204" charset="-122"/>
                <a:ea typeface="微软雅黑" panose="020B0503020204020204" charset="-122"/>
              </a:rPr>
              <a:t>    （6）处理结果境外执行的不同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二、常见法律问题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3565525" y="1271270"/>
            <a:ext cx="1332230" cy="548005"/>
          </a:xfrm>
          <a:prstGeom prst="rect">
            <a:avLst/>
          </a:prstGeom>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230695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a:latin typeface="微软雅黑" panose="020B0503020204020204" charset="-122"/>
                <a:ea typeface="微软雅黑" panose="020B0503020204020204" charset="-122"/>
              </a:rPr>
              <a:t>（三）争端解决方式</a:t>
            </a:r>
          </a:p>
          <a:p>
            <a:pPr marL="0" lvl="0" indent="0">
              <a:lnSpc>
                <a:spcPct val="180000"/>
              </a:lnSpc>
              <a:spcBef>
                <a:spcPct val="0"/>
              </a:spcBef>
              <a:buNone/>
            </a:pPr>
            <a:r>
              <a:rPr lang="zh-CN" sz="2000">
                <a:latin typeface="微软雅黑" panose="020B0503020204020204" charset="-122"/>
                <a:ea typeface="微软雅黑" panose="020B0503020204020204" charset="-122"/>
              </a:rPr>
              <a:t> 3．仲裁协议的概念</a:t>
            </a:r>
          </a:p>
          <a:p>
            <a:pPr marL="0" lvl="0" indent="0">
              <a:lnSpc>
                <a:spcPct val="180000"/>
              </a:lnSpc>
              <a:spcBef>
                <a:spcPct val="0"/>
              </a:spcBef>
              <a:buNone/>
            </a:pPr>
            <a:r>
              <a:rPr lang="zh-CN" sz="2000">
                <a:latin typeface="微软雅黑" panose="020B0503020204020204" charset="-122"/>
                <a:ea typeface="微软雅黑" panose="020B0503020204020204" charset="-122"/>
              </a:rPr>
              <a:t>    </a:t>
            </a:r>
            <a:r>
              <a:rPr lang="zh-CN" sz="2000" b="1">
                <a:solidFill>
                  <a:srgbClr val="C00000"/>
                </a:solidFill>
                <a:latin typeface="微软雅黑" panose="020B0503020204020204" charset="-122"/>
                <a:ea typeface="微软雅黑" panose="020B0503020204020204" charset="-122"/>
              </a:rPr>
              <a:t>仲裁协议</a:t>
            </a:r>
            <a:r>
              <a:rPr lang="zh-CN" sz="2000">
                <a:latin typeface="微软雅黑" panose="020B0503020204020204" charset="-122"/>
                <a:ea typeface="微软雅黑" panose="020B0503020204020204" charset="-122"/>
              </a:rPr>
              <a:t>：合同当事人在合同中订立的仲裁条款，或者以其他方式达成的将争议提交仲裁的书面协议。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二、常见法律问题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7" name="图片 16"/>
          <p:cNvPicPr>
            <a:picLocks noChangeAspect="1"/>
          </p:cNvPicPr>
          <p:nvPr/>
        </p:nvPicPr>
        <p:blipFill>
          <a:blip r:embed="rId3"/>
          <a:stretch>
            <a:fillRect/>
          </a:stretch>
        </p:blipFill>
        <p:spPr>
          <a:xfrm>
            <a:off x="3564890" y="1236345"/>
            <a:ext cx="1332230" cy="5257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到2014年底，中国已成为世界贸易组织正式成员达（ ）</a:t>
            </a:r>
          </a:p>
          <a:p>
            <a:pPr marL="0" lvl="0" indent="0">
              <a:lnSpc>
                <a:spcPct val="200000"/>
              </a:lnSpc>
              <a:spcBef>
                <a:spcPct val="0"/>
              </a:spcBef>
              <a:buNone/>
            </a:pPr>
            <a:r>
              <a:rPr sz="2000">
                <a:latin typeface="微软雅黑" panose="020B0503020204020204" charset="-122"/>
                <a:ea typeface="微软雅黑" panose="020B0503020204020204" charset="-122"/>
              </a:rPr>
              <a:t>A、 12年</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B、 13年</a:t>
            </a:r>
          </a:p>
          <a:p>
            <a:pPr marL="0" lvl="0" indent="0">
              <a:lnSpc>
                <a:spcPct val="200000"/>
              </a:lnSpc>
              <a:spcBef>
                <a:spcPct val="0"/>
              </a:spcBef>
              <a:buNone/>
            </a:pPr>
            <a:r>
              <a:rPr sz="2000">
                <a:latin typeface="微软雅黑" panose="020B0503020204020204" charset="-122"/>
                <a:ea typeface="微软雅黑" panose="020B0503020204020204" charset="-122"/>
              </a:rPr>
              <a:t>C、 14年</a:t>
            </a:r>
          </a:p>
          <a:p>
            <a:pPr marL="0" lvl="0" indent="0">
              <a:lnSpc>
                <a:spcPct val="200000"/>
              </a:lnSpc>
              <a:spcBef>
                <a:spcPct val="0"/>
              </a:spcBef>
              <a:buNone/>
            </a:pPr>
            <a:r>
              <a:rPr sz="2000">
                <a:latin typeface="微软雅黑" panose="020B0503020204020204" charset="-122"/>
                <a:ea typeface="微软雅黑" panose="020B0503020204020204" charset="-122"/>
              </a:rPr>
              <a:t>D、 15年</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第二节 国际商务谈判中的法律因素</a:t>
            </a:r>
            <a:r>
              <a:rPr lang="zh-CN" altLang="en-US" sz="2800">
                <a:latin typeface="方正清刻本悦宋简体" panose="02000000000000000000" charset="-122"/>
                <a:ea typeface="方正清刻本悦宋简体" panose="02000000000000000000" charset="-122"/>
                <a:sym typeface="+mn-ea"/>
              </a:rPr>
              <a:t> </a:t>
            </a:r>
          </a:p>
        </p:txBody>
      </p:sp>
      <p:sp>
        <p:nvSpPr>
          <p:cNvPr id="5124" name="文本框 4"/>
          <p:cNvSpPr txBox="1"/>
          <p:nvPr/>
        </p:nvSpPr>
        <p:spPr>
          <a:xfrm>
            <a:off x="862330" y="1819275"/>
            <a:ext cx="10875010" cy="175323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80000"/>
              </a:lnSpc>
              <a:spcBef>
                <a:spcPct val="0"/>
              </a:spcBef>
              <a:buNone/>
            </a:pPr>
            <a:r>
              <a:rPr lang="zh-CN" sz="2000" b="1">
                <a:latin typeface="微软雅黑" panose="020B0503020204020204" charset="-122"/>
                <a:ea typeface="微软雅黑" panose="020B0503020204020204" charset="-122"/>
              </a:rPr>
              <a:t>（三）争端解决方式</a:t>
            </a:r>
          </a:p>
          <a:p>
            <a:pPr marL="0" lvl="0" indent="0">
              <a:lnSpc>
                <a:spcPct val="180000"/>
              </a:lnSpc>
              <a:spcBef>
                <a:spcPct val="0"/>
              </a:spcBef>
              <a:buNone/>
            </a:pPr>
            <a:r>
              <a:rPr lang="zh-CN" sz="2000">
                <a:latin typeface="微软雅黑" panose="020B0503020204020204" charset="-122"/>
                <a:ea typeface="微软雅黑" panose="020B0503020204020204" charset="-122"/>
              </a:rPr>
              <a:t>4．涉外仲裁协议的内容</a:t>
            </a:r>
          </a:p>
          <a:p>
            <a:pPr marL="0" lvl="0" indent="0">
              <a:lnSpc>
                <a:spcPct val="180000"/>
              </a:lnSpc>
              <a:spcBef>
                <a:spcPct val="0"/>
              </a:spcBef>
              <a:buNone/>
            </a:pPr>
            <a:endParaRPr lang="zh-CN" sz="2000">
              <a:latin typeface="微软雅黑" panose="020B0503020204020204" charset="-122"/>
              <a:ea typeface="微软雅黑" panose="020B0503020204020204" charset="-122"/>
            </a:endParaRP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二、常见法律问题</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2640965" y="1961515"/>
            <a:ext cx="5723890" cy="4380865"/>
          </a:xfrm>
          <a:prstGeom prst="rect">
            <a:avLst/>
          </a:prstGeom>
        </p:spPr>
      </p:pic>
      <p:pic>
        <p:nvPicPr>
          <p:cNvPr id="20" name="图片 19"/>
          <p:cNvPicPr>
            <a:picLocks noChangeAspect="1"/>
          </p:cNvPicPr>
          <p:nvPr/>
        </p:nvPicPr>
        <p:blipFill>
          <a:blip r:embed="rId4"/>
          <a:stretch>
            <a:fillRect/>
          </a:stretch>
        </p:blipFill>
        <p:spPr>
          <a:xfrm>
            <a:off x="3469005" y="1224915"/>
            <a:ext cx="1332230" cy="548005"/>
          </a:xfrm>
          <a:prstGeom prst="rect">
            <a:avLst/>
          </a:prstGeom>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以下有关涉外仲裁协议的说法中，不正确的是（  ）</a:t>
            </a:r>
          </a:p>
          <a:p>
            <a:pPr marL="0" lvl="0" indent="0">
              <a:lnSpc>
                <a:spcPct val="200000"/>
              </a:lnSpc>
              <a:spcBef>
                <a:spcPct val="0"/>
              </a:spcBef>
              <a:buNone/>
            </a:pPr>
            <a:r>
              <a:rPr sz="2000">
                <a:latin typeface="微软雅黑" panose="020B0503020204020204" charset="-122"/>
                <a:ea typeface="微软雅黑" panose="020B0503020204020204" charset="-122"/>
              </a:rPr>
              <a:t>A.能在第三国仲裁</a:t>
            </a:r>
          </a:p>
          <a:p>
            <a:pPr marL="0" lvl="0" indent="0">
              <a:lnSpc>
                <a:spcPct val="200000"/>
              </a:lnSpc>
              <a:spcBef>
                <a:spcPct val="0"/>
              </a:spcBef>
              <a:buNone/>
            </a:pPr>
            <a:r>
              <a:rPr sz="2000">
                <a:latin typeface="微软雅黑" panose="020B0503020204020204" charset="-122"/>
                <a:ea typeface="微软雅黑" panose="020B0503020204020204" charset="-122"/>
              </a:rPr>
              <a:t>B.能临时设置仲裁庭</a:t>
            </a:r>
          </a:p>
          <a:p>
            <a:pPr marL="0" lvl="0" indent="0">
              <a:lnSpc>
                <a:spcPct val="200000"/>
              </a:lnSpc>
              <a:spcBef>
                <a:spcPct val="0"/>
              </a:spcBef>
              <a:buNone/>
            </a:pPr>
            <a:r>
              <a:rPr sz="2000">
                <a:latin typeface="微软雅黑" panose="020B0503020204020204" charset="-122"/>
                <a:ea typeface="微软雅黑" panose="020B0503020204020204" charset="-122"/>
              </a:rPr>
              <a:t>C.能继续向法院上诉</a:t>
            </a:r>
          </a:p>
          <a:p>
            <a:pPr marL="0" lvl="0" indent="0">
              <a:lnSpc>
                <a:spcPct val="200000"/>
              </a:lnSpc>
              <a:spcBef>
                <a:spcPct val="0"/>
              </a:spcBef>
              <a:buNone/>
            </a:pPr>
            <a:r>
              <a:rPr sz="2000">
                <a:latin typeface="微软雅黑" panose="020B0503020204020204" charset="-122"/>
                <a:ea typeface="微软雅黑" panose="020B0503020204020204" charset="-122"/>
              </a:rPr>
              <a:t>D.能自由选用仲裁规则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8356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3200">
                <a:solidFill>
                  <a:schemeClr val="tx1"/>
                </a:solidFill>
                <a:latin typeface="方正清刻本悦宋简体" panose="02000000000000000000" charset="-122"/>
                <a:ea typeface="方正清刻本悦宋简体" panose="02000000000000000000" charset="-122"/>
              </a:rPr>
              <a:t>真题演练</a:t>
            </a:r>
          </a:p>
        </p:txBody>
      </p:sp>
      <p:sp>
        <p:nvSpPr>
          <p:cNvPr id="5124" name="文本框 4"/>
          <p:cNvSpPr txBox="1"/>
          <p:nvPr/>
        </p:nvSpPr>
        <p:spPr>
          <a:xfrm>
            <a:off x="823595" y="1638935"/>
            <a:ext cx="10513060" cy="316928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200000"/>
              </a:lnSpc>
              <a:spcBef>
                <a:spcPct val="0"/>
              </a:spcBef>
              <a:buNone/>
            </a:pPr>
            <a:r>
              <a:rPr sz="2000">
                <a:latin typeface="微软雅黑" panose="020B0503020204020204" charset="-122"/>
                <a:ea typeface="微软雅黑" panose="020B0503020204020204" charset="-122"/>
              </a:rPr>
              <a:t>以下有关涉外仲裁协议的说法中，不正确的是（  ）</a:t>
            </a:r>
          </a:p>
          <a:p>
            <a:pPr marL="0" lvl="0" indent="0">
              <a:lnSpc>
                <a:spcPct val="200000"/>
              </a:lnSpc>
              <a:spcBef>
                <a:spcPct val="0"/>
              </a:spcBef>
              <a:buNone/>
            </a:pPr>
            <a:r>
              <a:rPr sz="2000">
                <a:latin typeface="微软雅黑" panose="020B0503020204020204" charset="-122"/>
                <a:ea typeface="微软雅黑" panose="020B0503020204020204" charset="-122"/>
              </a:rPr>
              <a:t>A.能在第三国仲裁</a:t>
            </a:r>
          </a:p>
          <a:p>
            <a:pPr marL="0" lvl="0" indent="0">
              <a:lnSpc>
                <a:spcPct val="200000"/>
              </a:lnSpc>
              <a:spcBef>
                <a:spcPct val="0"/>
              </a:spcBef>
              <a:buNone/>
            </a:pPr>
            <a:r>
              <a:rPr sz="2000">
                <a:latin typeface="微软雅黑" panose="020B0503020204020204" charset="-122"/>
                <a:ea typeface="微软雅黑" panose="020B0503020204020204" charset="-122"/>
              </a:rPr>
              <a:t>B.能临时设置仲裁庭</a:t>
            </a:r>
          </a:p>
          <a:p>
            <a:pPr marL="0" lvl="0" indent="0">
              <a:lnSpc>
                <a:spcPct val="200000"/>
              </a:lnSpc>
              <a:spcBef>
                <a:spcPct val="0"/>
              </a:spcBef>
              <a:buNone/>
            </a:pPr>
            <a:r>
              <a:rPr sz="2000" b="1">
                <a:solidFill>
                  <a:srgbClr val="C00000"/>
                </a:solidFill>
                <a:latin typeface="微软雅黑" panose="020B0503020204020204" charset="-122"/>
                <a:ea typeface="微软雅黑" panose="020B0503020204020204" charset="-122"/>
              </a:rPr>
              <a:t>C.能继续向法院上诉</a:t>
            </a:r>
          </a:p>
          <a:p>
            <a:pPr marL="0" lvl="0" indent="0">
              <a:lnSpc>
                <a:spcPct val="200000"/>
              </a:lnSpc>
              <a:spcBef>
                <a:spcPct val="0"/>
              </a:spcBef>
              <a:buNone/>
            </a:pPr>
            <a:r>
              <a:rPr sz="2000">
                <a:latin typeface="微软雅黑" panose="020B0503020204020204" charset="-122"/>
                <a:ea typeface="微软雅黑" panose="020B0503020204020204" charset="-122"/>
              </a:rPr>
              <a:t>D.能自由选用仲裁规则</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33797" name="TextBox 7"/>
          <p:cNvSpPr txBox="1"/>
          <p:nvPr/>
        </p:nvSpPr>
        <p:spPr>
          <a:xfrm>
            <a:off x="2473325" y="1301750"/>
            <a:ext cx="932815" cy="337185"/>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None/>
            </a:pPr>
            <a:r>
              <a:rPr lang="zh-CN" altLang="en-US" sz="1600" b="1" dirty="0">
                <a:solidFill>
                  <a:schemeClr val="bg1"/>
                </a:solidFill>
                <a:latin typeface="微软雅黑" panose="020B0503020204020204" charset="-122"/>
                <a:ea typeface="微软雅黑" panose="020B0503020204020204" charset="-122"/>
              </a:rPr>
              <a:t> 选 题</a:t>
            </a: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solidFill>
                  <a:schemeClr val="tx1"/>
                </a:solidFill>
                <a:latin typeface="方正清刻本悦宋简体" panose="02000000000000000000" charset="-122"/>
                <a:ea typeface="方正清刻本悦宋简体" panose="02000000000000000000" charset="-122"/>
              </a:rPr>
              <a:t>第二章 国际商务谈判的影响因素</a:t>
            </a:r>
          </a:p>
        </p:txBody>
      </p:sp>
      <p:pic>
        <p:nvPicPr>
          <p:cNvPr id="5129" name="图片 9"/>
          <p:cNvPicPr>
            <a:picLocks noChangeAspect="1"/>
          </p:cNvPicPr>
          <p:nvPr/>
        </p:nvPicPr>
        <p:blipFill>
          <a:blip r:embed="rId2"/>
          <a:stretch>
            <a:fillRect/>
          </a:stretch>
        </p:blipFill>
        <p:spPr>
          <a:xfrm>
            <a:off x="0" y="365125"/>
            <a:ext cx="1040130" cy="583565"/>
          </a:xfrm>
          <a:prstGeom prst="rect">
            <a:avLst/>
          </a:prstGeom>
          <a:noFill/>
          <a:ln w="9525">
            <a:noFill/>
          </a:ln>
        </p:spPr>
      </p:pic>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3"/>
          <a:stretch>
            <a:fillRect/>
          </a:stretch>
        </p:blipFill>
        <p:spPr>
          <a:xfrm>
            <a:off x="1600835" y="1314450"/>
            <a:ext cx="8090535" cy="3068320"/>
          </a:xfrm>
          <a:prstGeom prst="rect">
            <a:avLst/>
          </a:prstGeom>
        </p:spPr>
      </p:pic>
      <p:sp>
        <p:nvSpPr>
          <p:cNvPr id="7" name="文本框 6"/>
          <p:cNvSpPr txBox="1"/>
          <p:nvPr/>
        </p:nvSpPr>
        <p:spPr>
          <a:xfrm>
            <a:off x="1600835" y="4711700"/>
            <a:ext cx="8811260" cy="1198880"/>
          </a:xfrm>
          <a:prstGeom prst="rect">
            <a:avLst/>
          </a:prstGeom>
          <a:noFill/>
          <a:ln w="28575">
            <a:solidFill>
              <a:srgbClr val="C00000"/>
            </a:solidFill>
            <a:prstDash val="dashDot"/>
          </a:ln>
        </p:spPr>
        <p:txBody>
          <a:bodyPr wrap="square" rtlCol="0">
            <a:spAutoFit/>
          </a:bodyPr>
          <a:lstStyle/>
          <a:p>
            <a:pPr>
              <a:lnSpc>
                <a:spcPct val="150000"/>
              </a:lnSpc>
            </a:pPr>
            <a:r>
              <a:rPr lang="en-US" altLang="zh-CN" sz="2400">
                <a:latin typeface="楷体" panose="02010609060101010101" charset="-122"/>
                <a:ea typeface="楷体" panose="02010609060101010101" charset="-122"/>
              </a:rPr>
              <a:t>    </a:t>
            </a:r>
            <a:r>
              <a:rPr lang="zh-CN" altLang="en-US" sz="2400">
                <a:latin typeface="楷体" panose="02010609060101010101" charset="-122"/>
                <a:ea typeface="楷体" panose="02010609060101010101" charset="-122"/>
              </a:rPr>
              <a:t>把握这些因素的积极作用，扬其长，避其短，把外部客观因素为我所用，将主观心理因素调整到位，发挥优势。</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924560" y="2276475"/>
            <a:ext cx="10342880" cy="2305050"/>
          </a:xfrm>
          <a:prstGeom prst="rect">
            <a:avLst/>
          </a:prstGeom>
        </p:spPr>
      </p:pic>
      <p:pic>
        <p:nvPicPr>
          <p:cNvPr id="19" name="图片 18"/>
          <p:cNvPicPr>
            <a:picLocks noChangeAspect="1"/>
          </p:cNvPicPr>
          <p:nvPr/>
        </p:nvPicPr>
        <p:blipFill>
          <a:blip r:embed="rId4"/>
          <a:stretch>
            <a:fillRect/>
          </a:stretch>
        </p:blipFill>
        <p:spPr>
          <a:xfrm>
            <a:off x="1516380" y="4017010"/>
            <a:ext cx="1315085" cy="513715"/>
          </a:xfrm>
          <a:prstGeom prst="rect">
            <a:avLst/>
          </a:prstGeom>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391920" y="2077720"/>
            <a:ext cx="8685530" cy="2933065"/>
          </a:xfrm>
          <a:prstGeom prst="rect">
            <a:avLst/>
          </a:prstGeom>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一、国际商务谈判中的个体心理</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3136900" y="1845310"/>
            <a:ext cx="5247640" cy="4638040"/>
          </a:xfrm>
          <a:prstGeom prst="rect">
            <a:avLst/>
          </a:prstGeom>
        </p:spPr>
      </p:pic>
      <p:pic>
        <p:nvPicPr>
          <p:cNvPr id="19" name="图片 18"/>
          <p:cNvPicPr>
            <a:picLocks noChangeAspect="1"/>
          </p:cNvPicPr>
          <p:nvPr/>
        </p:nvPicPr>
        <p:blipFill>
          <a:blip r:embed="rId4"/>
          <a:stretch>
            <a:fillRect/>
          </a:stretch>
        </p:blipFill>
        <p:spPr>
          <a:xfrm>
            <a:off x="3787140" y="4615180"/>
            <a:ext cx="1315085" cy="513715"/>
          </a:xfrm>
          <a:prstGeom prst="rect">
            <a:avLst/>
          </a:prstGeom>
        </p:spPr>
      </p:pic>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一、国际商务谈判中的个体心理</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804545" y="2353945"/>
            <a:ext cx="10300335" cy="2952115"/>
          </a:xfrm>
          <a:prstGeom prst="rect">
            <a:avLst/>
          </a:prstGeom>
        </p:spPr>
      </p:pic>
      <p:pic>
        <p:nvPicPr>
          <p:cNvPr id="17" name="图片 16"/>
          <p:cNvPicPr>
            <a:picLocks noChangeAspect="1"/>
          </p:cNvPicPr>
          <p:nvPr/>
        </p:nvPicPr>
        <p:blipFill>
          <a:blip r:embed="rId4"/>
          <a:stretch>
            <a:fillRect/>
          </a:stretch>
        </p:blipFill>
        <p:spPr>
          <a:xfrm>
            <a:off x="2252345" y="4384040"/>
            <a:ext cx="1332230" cy="525780"/>
          </a:xfrm>
          <a:prstGeom prst="rect">
            <a:avLst/>
          </a:prstGeom>
        </p:spPr>
      </p:pic>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一、国际商务谈判中的个体心理</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03605" y="1729105"/>
            <a:ext cx="9915525" cy="5038090"/>
          </a:xfrm>
          <a:prstGeom prst="rect">
            <a:avLst/>
          </a:prstGeom>
        </p:spPr>
      </p:pic>
      <p:pic>
        <p:nvPicPr>
          <p:cNvPr id="19" name="图片 18"/>
          <p:cNvPicPr>
            <a:picLocks noChangeAspect="1"/>
          </p:cNvPicPr>
          <p:nvPr/>
        </p:nvPicPr>
        <p:blipFill>
          <a:blip r:embed="rId4"/>
          <a:stretch>
            <a:fillRect/>
          </a:stretch>
        </p:blipFill>
        <p:spPr>
          <a:xfrm>
            <a:off x="5438140" y="1268730"/>
            <a:ext cx="1315085" cy="513715"/>
          </a:xfrm>
          <a:prstGeom prst="rect">
            <a:avLst/>
          </a:prstGeom>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65125"/>
            <a:ext cx="1036638" cy="6207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2" name="文本框 9"/>
          <p:cNvSpPr txBox="1"/>
          <p:nvPr/>
        </p:nvSpPr>
        <p:spPr>
          <a:xfrm>
            <a:off x="1036955" y="402590"/>
            <a:ext cx="7425690" cy="521970"/>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gn="l">
              <a:lnSpc>
                <a:spcPct val="100000"/>
              </a:lnSpc>
              <a:spcBef>
                <a:spcPct val="0"/>
              </a:spcBef>
              <a:buNone/>
            </a:pPr>
            <a:r>
              <a:rPr lang="zh-CN" altLang="en-US" sz="2800">
                <a:latin typeface="方正清刻本悦宋简体" panose="02000000000000000000" charset="-122"/>
                <a:ea typeface="方正清刻本悦宋简体" panose="02000000000000000000" charset="-122"/>
                <a:sym typeface="+mn-ea"/>
              </a:rPr>
              <a:t>第二章  </a:t>
            </a:r>
            <a:r>
              <a:rPr lang="zh-CN" altLang="en-US">
                <a:latin typeface="方正清刻本悦宋简体" panose="02000000000000000000" charset="-122"/>
                <a:ea typeface="方正清刻本悦宋简体" panose="02000000000000000000" charset="-122"/>
                <a:sym typeface="+mn-ea"/>
              </a:rPr>
              <a:t>第三节 国际商务谈判的心理因素</a:t>
            </a:r>
            <a:r>
              <a:rPr lang="zh-CN" altLang="en-US" sz="2800">
                <a:latin typeface="方正清刻本悦宋简体" panose="02000000000000000000" charset="-122"/>
                <a:ea typeface="方正清刻本悦宋简体" panose="02000000000000000000" charset="-122"/>
                <a:sym typeface="+mn-ea"/>
              </a:rPr>
              <a:t> </a:t>
            </a:r>
          </a:p>
        </p:txBody>
      </p:sp>
      <p:sp>
        <p:nvSpPr>
          <p:cNvPr id="5128" name="文本框 8"/>
          <p:cNvSpPr txBox="1"/>
          <p:nvPr/>
        </p:nvSpPr>
        <p:spPr>
          <a:xfrm>
            <a:off x="690245" y="1268730"/>
            <a:ext cx="8995410" cy="460375"/>
          </a:xfrm>
          <a:prstGeom prst="rect">
            <a:avLst/>
          </a:prstGeom>
          <a:noFill/>
          <a:ln w="9525">
            <a:noFill/>
          </a:ln>
        </p:spPr>
        <p:txBody>
          <a:bodyPr wrap="square">
            <a:sp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lnSpc>
                <a:spcPct val="100000"/>
              </a:lnSpc>
              <a:spcBef>
                <a:spcPct val="0"/>
              </a:spcBef>
              <a:buNone/>
            </a:pPr>
            <a:r>
              <a:rPr lang="zh-CN" altLang="en-US" sz="2400" b="1">
                <a:solidFill>
                  <a:srgbClr val="0000CC"/>
                </a:solidFill>
                <a:latin typeface="方正清刻本悦宋简体" panose="02000000000000000000" charset="-122"/>
                <a:ea typeface="方正清刻本悦宋简体" panose="02000000000000000000" charset="-122"/>
              </a:rPr>
              <a:t>一、国际商务谈判中的个体心理</a:t>
            </a:r>
          </a:p>
        </p:txBody>
      </p:sp>
      <p:pic>
        <p:nvPicPr>
          <p:cNvPr id="5129" name="图片 9"/>
          <p:cNvPicPr>
            <a:picLocks noChangeAspect="1"/>
          </p:cNvPicPr>
          <p:nvPr/>
        </p:nvPicPr>
        <p:blipFill>
          <a:blip r:embed="rId2"/>
          <a:stretch>
            <a:fillRect/>
          </a:stretch>
        </p:blipFill>
        <p:spPr>
          <a:xfrm>
            <a:off x="10796588" y="5843588"/>
            <a:ext cx="1139825" cy="639762"/>
          </a:xfrm>
          <a:prstGeom prst="rect">
            <a:avLst/>
          </a:prstGeom>
          <a:noFill/>
          <a:ln w="9525">
            <a:noFill/>
          </a:ln>
        </p:spPr>
      </p:pic>
      <p:sp>
        <p:nvSpPr>
          <p:cNvPr id="11" name="直角三角形 10"/>
          <p:cNvSpPr/>
          <p:nvPr/>
        </p:nvSpPr>
        <p:spPr>
          <a:xfrm rot="16200000">
            <a:off x="9864725" y="4530725"/>
            <a:ext cx="2327275"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直角三角形 11"/>
          <p:cNvSpPr/>
          <p:nvPr/>
        </p:nvSpPr>
        <p:spPr>
          <a:xfrm rot="16200000">
            <a:off x="8943181" y="5442744"/>
            <a:ext cx="528638" cy="2327275"/>
          </a:xfrm>
          <a:prstGeom prst="rtTriangle">
            <a:avLst/>
          </a:prstGeom>
          <a:solidFill>
            <a:srgbClr val="C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 name="直接连接符 4"/>
          <p:cNvCxnSpPr/>
          <p:nvPr/>
        </p:nvCxnSpPr>
        <p:spPr>
          <a:xfrm>
            <a:off x="0" y="986155"/>
            <a:ext cx="8462645"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1036955" y="2588895"/>
            <a:ext cx="10353675" cy="2583815"/>
          </a:xfrm>
          <a:prstGeom prst="rect">
            <a:avLst/>
          </a:prstGeom>
        </p:spPr>
      </p:pic>
      <p:pic>
        <p:nvPicPr>
          <p:cNvPr id="19" name="图片 18"/>
          <p:cNvPicPr>
            <a:picLocks noChangeAspect="1"/>
          </p:cNvPicPr>
          <p:nvPr/>
        </p:nvPicPr>
        <p:blipFill>
          <a:blip r:embed="rId4"/>
          <a:stretch>
            <a:fillRect/>
          </a:stretch>
        </p:blipFill>
        <p:spPr>
          <a:xfrm>
            <a:off x="5335905" y="1215390"/>
            <a:ext cx="1315085" cy="513715"/>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TotalTime>
  <Words>21357</Words>
  <Application>Microsoft Office PowerPoint</Application>
  <PresentationFormat>宽屏</PresentationFormat>
  <Paragraphs>2958</Paragraphs>
  <Slides>433</Slides>
  <Notes>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433</vt:i4>
      </vt:variant>
    </vt:vector>
  </HeadingPairs>
  <TitlesOfParts>
    <vt:vector size="445" baseType="lpstr">
      <vt:lpstr>方正清刻本悦宋简体</vt:lpstr>
      <vt:lpstr>方正字迹-曾正国楷体</vt:lpstr>
      <vt:lpstr>楷体</vt:lpstr>
      <vt:lpstr>宋体</vt:lpstr>
      <vt:lpstr>微软雅黑</vt:lpstr>
      <vt:lpstr>Arial</vt:lpstr>
      <vt:lpstr>Brush Script MT</vt:lpstr>
      <vt:lpstr>Calibri</vt:lpstr>
      <vt:lpstr>Calibri Light</vt:lpstr>
      <vt:lpstr>Edwardian Script ITC</vt:lpstr>
      <vt:lpstr>Times New Roman</vt:lpstr>
      <vt:lpstr>Office 主题</vt:lpstr>
      <vt:lpstr>国际商务谈判</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2017跟我学会计</dc:title>
  <dc:creator>Microsoft Office 用户</dc:creator>
  <cp:lastModifiedBy>Asmin</cp:lastModifiedBy>
  <cp:revision>31</cp:revision>
  <dcterms:created xsi:type="dcterms:W3CDTF">2017-03-21T10:27:00Z</dcterms:created>
  <dcterms:modified xsi:type="dcterms:W3CDTF">2018-05-27T02:46:50Z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